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8" r:id="rId2"/>
    <p:sldId id="259"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11" autoAdjust="0"/>
    <p:restoredTop sz="94674"/>
  </p:normalViewPr>
  <p:slideViewPr>
    <p:cSldViewPr snapToGrid="0" snapToObjects="1">
      <p:cViewPr varScale="1">
        <p:scale>
          <a:sx n="87" d="100"/>
          <a:sy n="87" d="100"/>
        </p:scale>
        <p:origin x="9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C442F8-EE07-F446-A7A6-11986A89823C}" type="datetimeFigureOut">
              <a:rPr lang="en-US" smtClean="0"/>
              <a:t>5/8/2017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0DD21B-4D00-E84C-8ACA-AE558C311E7D}" type="slidenum">
              <a:rPr lang="en-US" smtClean="0"/>
              <a:t>‹#›</a:t>
            </a:fld>
            <a:endParaRPr lang="en-US"/>
          </a:p>
        </p:txBody>
      </p:sp>
    </p:spTree>
    <p:extLst>
      <p:ext uri="{BB962C8B-B14F-4D97-AF65-F5344CB8AC3E}">
        <p14:creationId xmlns:p14="http://schemas.microsoft.com/office/powerpoint/2010/main" val="113289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A1FFE2-3451-40BC-996E-680B1B74EF18}" type="slidenum">
              <a:rPr lang="en-GB"/>
              <a:pPr/>
              <a:t>1</a:t>
            </a:fld>
            <a:endParaRPr lang="en-GB"/>
          </a:p>
        </p:txBody>
      </p:sp>
      <p:sp>
        <p:nvSpPr>
          <p:cNvPr id="1242114" name="Rectangle 2"/>
          <p:cNvSpPr>
            <a:spLocks noGrp="1" noRot="1" noChangeAspect="1" noChangeArrowheads="1" noTextEdit="1"/>
          </p:cNvSpPr>
          <p:nvPr>
            <p:ph type="sldImg"/>
          </p:nvPr>
        </p:nvSpPr>
        <p:spPr>
          <a:xfrm>
            <a:off x="28575" y="746125"/>
            <a:ext cx="6613525" cy="3721100"/>
          </a:xfrm>
          <a:ln/>
        </p:spPr>
      </p:sp>
      <p:sp>
        <p:nvSpPr>
          <p:cNvPr id="1242115" name="Rectangle 3"/>
          <p:cNvSpPr>
            <a:spLocks noGrp="1" noChangeArrowheads="1"/>
          </p:cNvSpPr>
          <p:nvPr>
            <p:ph type="body" idx="1"/>
          </p:nvPr>
        </p:nvSpPr>
        <p:spPr/>
        <p:txBody>
          <a:bodyPr/>
          <a:lstStyle/>
          <a:p>
            <a:r>
              <a:rPr lang="en-GB"/>
              <a:t>Having taken a look at the current reality, and the future vision, it makes sense to start assessing the gap between the two, and to what degree EDS is in position to help close it. The 5 focus areas are used again to organise the challenges. The orange wording reflects the plans of Working Age in each area. The blue statements are potential EDS offerings that may help to close the Gap. These offerings have not yet been assessed against funding, competitive position, and other qualifying factors. We’ve left those to the next steps after this workshop. </a:t>
            </a:r>
          </a:p>
        </p:txBody>
      </p:sp>
    </p:spTree>
    <p:extLst>
      <p:ext uri="{BB962C8B-B14F-4D97-AF65-F5344CB8AC3E}">
        <p14:creationId xmlns:p14="http://schemas.microsoft.com/office/powerpoint/2010/main" val="2423496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A1FFE2-3451-40BC-996E-680B1B74EF18}" type="slidenum">
              <a:rPr lang="en-GB"/>
              <a:pPr/>
              <a:t>2</a:t>
            </a:fld>
            <a:endParaRPr lang="en-GB"/>
          </a:p>
        </p:txBody>
      </p:sp>
      <p:sp>
        <p:nvSpPr>
          <p:cNvPr id="1242114" name="Rectangle 2"/>
          <p:cNvSpPr>
            <a:spLocks noGrp="1" noRot="1" noChangeAspect="1" noChangeArrowheads="1" noTextEdit="1"/>
          </p:cNvSpPr>
          <p:nvPr>
            <p:ph type="sldImg"/>
          </p:nvPr>
        </p:nvSpPr>
        <p:spPr>
          <a:xfrm>
            <a:off x="28575" y="746125"/>
            <a:ext cx="6613525" cy="3721100"/>
          </a:xfrm>
          <a:ln/>
        </p:spPr>
      </p:sp>
      <p:sp>
        <p:nvSpPr>
          <p:cNvPr id="1242115" name="Rectangle 3"/>
          <p:cNvSpPr>
            <a:spLocks noGrp="1" noChangeArrowheads="1"/>
          </p:cNvSpPr>
          <p:nvPr>
            <p:ph type="body" idx="1"/>
          </p:nvPr>
        </p:nvSpPr>
        <p:spPr/>
        <p:txBody>
          <a:bodyPr/>
          <a:lstStyle/>
          <a:p>
            <a:r>
              <a:rPr lang="en-GB"/>
              <a:t>Having taken a look at the current reality, and the future vision, it makes sense to start assessing the gap between the two, and to what degree EDS is in position to help close it. The 5 focus areas are used again to organise the challenges. The orange wording reflects the plans of Working Age in each area. The blue statements are potential EDS offerings that may help to close the Gap. These offerings have not yet been assessed against funding, competitive position, and other qualifying factors. We’ve left those to the next steps after this workshop. </a:t>
            </a:r>
          </a:p>
        </p:txBody>
      </p:sp>
    </p:spTree>
    <p:extLst>
      <p:ext uri="{BB962C8B-B14F-4D97-AF65-F5344CB8AC3E}">
        <p14:creationId xmlns:p14="http://schemas.microsoft.com/office/powerpoint/2010/main" val="301871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A1FFE2-3451-40BC-996E-680B1B74EF18}" type="slidenum">
              <a:rPr lang="en-GB"/>
              <a:pPr/>
              <a:t>3</a:t>
            </a:fld>
            <a:endParaRPr lang="en-GB"/>
          </a:p>
        </p:txBody>
      </p:sp>
      <p:sp>
        <p:nvSpPr>
          <p:cNvPr id="1242114" name="Rectangle 2"/>
          <p:cNvSpPr>
            <a:spLocks noGrp="1" noRot="1" noChangeAspect="1" noChangeArrowheads="1" noTextEdit="1"/>
          </p:cNvSpPr>
          <p:nvPr>
            <p:ph type="sldImg"/>
          </p:nvPr>
        </p:nvSpPr>
        <p:spPr>
          <a:xfrm>
            <a:off x="28575" y="746125"/>
            <a:ext cx="6613525" cy="3721100"/>
          </a:xfrm>
          <a:ln/>
        </p:spPr>
      </p:sp>
      <p:sp>
        <p:nvSpPr>
          <p:cNvPr id="1242115" name="Rectangle 3"/>
          <p:cNvSpPr>
            <a:spLocks noGrp="1" noChangeArrowheads="1"/>
          </p:cNvSpPr>
          <p:nvPr>
            <p:ph type="body" idx="1"/>
          </p:nvPr>
        </p:nvSpPr>
        <p:spPr/>
        <p:txBody>
          <a:bodyPr/>
          <a:lstStyle/>
          <a:p>
            <a:r>
              <a:rPr lang="en-GB"/>
              <a:t>Having taken a look at the current reality, and the future vision, it makes sense to start assessing the gap between the two, and to what degree EDS is in position to help close it. The 5 focus areas are used again to organise the challenges. The orange wording reflects the plans of Working Age in each area. The blue statements are potential EDS offerings that may help to close the Gap. These offerings have not yet been assessed against funding, competitive position, and other qualifying factors. We’ve left those to the next steps after this workshop. </a:t>
            </a:r>
          </a:p>
        </p:txBody>
      </p:sp>
    </p:spTree>
    <p:extLst>
      <p:ext uri="{BB962C8B-B14F-4D97-AF65-F5344CB8AC3E}">
        <p14:creationId xmlns:p14="http://schemas.microsoft.com/office/powerpoint/2010/main" val="1740568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2C9A01B-ED43-3B45-B193-4C0250278581}"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881579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C9A01B-ED43-3B45-B193-4C0250278581}"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209667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C9A01B-ED43-3B45-B193-4C0250278581}"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77509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C9A01B-ED43-3B45-B193-4C0250278581}"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93728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C9A01B-ED43-3B45-B193-4C0250278581}"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21100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C9A01B-ED43-3B45-B193-4C0250278581}"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630831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C9A01B-ED43-3B45-B193-4C0250278581}" type="datetimeFigureOut">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047065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C9A01B-ED43-3B45-B193-4C0250278581}" type="datetimeFigureOut">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55226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9A01B-ED43-3B45-B193-4C0250278581}" type="datetimeFigureOut">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31681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C9A01B-ED43-3B45-B193-4C0250278581}"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878369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C9A01B-ED43-3B45-B193-4C0250278581}"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746911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9A01B-ED43-3B45-B193-4C0250278581}" type="datetimeFigureOut">
              <a:rPr lang="en-US" smtClean="0"/>
              <a:t>5/8/2017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040A5-C4CF-8047-B211-7FC95ED14619}" type="slidenum">
              <a:rPr lang="en-US" smtClean="0"/>
              <a:t>‹#›</a:t>
            </a:fld>
            <a:endParaRPr lang="en-US"/>
          </a:p>
        </p:txBody>
      </p:sp>
    </p:spTree>
    <p:extLst>
      <p:ext uri="{BB962C8B-B14F-4D97-AF65-F5344CB8AC3E}">
        <p14:creationId xmlns:p14="http://schemas.microsoft.com/office/powerpoint/2010/main" val="1380445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1090" name="Rectangle 2"/>
          <p:cNvSpPr>
            <a:spLocks noChangeArrowheads="1"/>
          </p:cNvSpPr>
          <p:nvPr/>
        </p:nvSpPr>
        <p:spPr bwMode="auto">
          <a:xfrm>
            <a:off x="3298138" y="-71437"/>
            <a:ext cx="9144000" cy="6858000"/>
          </a:xfrm>
          <a:prstGeom prst="rect">
            <a:avLst/>
          </a:prstGeom>
          <a:solidFill>
            <a:schemeClr val="bg1"/>
          </a:solidFill>
          <a:ln w="25400">
            <a:noFill/>
            <a:miter lim="800000"/>
            <a:headEnd/>
            <a:tailEnd/>
          </a:ln>
          <a:effectLst/>
        </p:spPr>
        <p:txBody>
          <a:bodyPr wrap="none" anchor="ctr"/>
          <a:lstStyle/>
          <a:p>
            <a:pPr algn="ctr"/>
            <a:endParaRPr lang="en-US" dirty="0">
              <a:cs typeface="Arial" charset="0"/>
            </a:endParaRPr>
          </a:p>
        </p:txBody>
      </p:sp>
      <p:sp>
        <p:nvSpPr>
          <p:cNvPr id="1241091" name="Rectangle 3"/>
          <p:cNvSpPr>
            <a:spLocks noChangeArrowheads="1"/>
          </p:cNvSpPr>
          <p:nvPr/>
        </p:nvSpPr>
        <p:spPr bwMode="auto">
          <a:xfrm>
            <a:off x="2462214" y="746126"/>
            <a:ext cx="7443787" cy="5121275"/>
          </a:xfrm>
          <a:prstGeom prst="rect">
            <a:avLst/>
          </a:prstGeom>
          <a:noFill/>
          <a:ln w="28575">
            <a:solidFill>
              <a:schemeClr val="accent1"/>
            </a:solidFill>
            <a:miter lim="800000"/>
            <a:headEnd/>
            <a:tailEnd/>
          </a:ln>
        </p:spPr>
        <p:txBody>
          <a:bodyPr/>
          <a:lstStyle/>
          <a:p>
            <a:endParaRPr lang="en-US"/>
          </a:p>
        </p:txBody>
      </p:sp>
      <p:sp>
        <p:nvSpPr>
          <p:cNvPr id="1241093" name="Line 5"/>
          <p:cNvSpPr>
            <a:spLocks noChangeShapeType="1"/>
          </p:cNvSpPr>
          <p:nvPr/>
        </p:nvSpPr>
        <p:spPr bwMode="auto">
          <a:xfrm flipH="1">
            <a:off x="2478088" y="746125"/>
            <a:ext cx="7351712" cy="1519238"/>
          </a:xfrm>
          <a:prstGeom prst="line">
            <a:avLst/>
          </a:prstGeom>
          <a:noFill/>
          <a:ln w="12700">
            <a:solidFill>
              <a:schemeClr val="accent1"/>
            </a:solidFill>
            <a:prstDash val="sysDot"/>
            <a:round/>
            <a:headEnd/>
            <a:tailEnd/>
          </a:ln>
        </p:spPr>
        <p:txBody>
          <a:bodyPr/>
          <a:lstStyle/>
          <a:p>
            <a:endParaRPr lang="en-US"/>
          </a:p>
        </p:txBody>
      </p:sp>
      <p:sp>
        <p:nvSpPr>
          <p:cNvPr id="1241094" name="Line 6"/>
          <p:cNvSpPr>
            <a:spLocks noChangeShapeType="1"/>
          </p:cNvSpPr>
          <p:nvPr/>
        </p:nvSpPr>
        <p:spPr bwMode="auto">
          <a:xfrm flipH="1">
            <a:off x="2460625" y="746126"/>
            <a:ext cx="7310438" cy="2835275"/>
          </a:xfrm>
          <a:prstGeom prst="line">
            <a:avLst/>
          </a:prstGeom>
          <a:noFill/>
          <a:ln w="22225">
            <a:solidFill>
              <a:schemeClr val="accent1"/>
            </a:solidFill>
            <a:round/>
            <a:headEnd/>
            <a:tailEnd/>
          </a:ln>
        </p:spPr>
        <p:txBody>
          <a:bodyPr/>
          <a:lstStyle/>
          <a:p>
            <a:endParaRPr lang="en-US"/>
          </a:p>
        </p:txBody>
      </p:sp>
      <p:sp>
        <p:nvSpPr>
          <p:cNvPr id="1241095" name="Line 7"/>
          <p:cNvSpPr>
            <a:spLocks noChangeShapeType="1"/>
          </p:cNvSpPr>
          <p:nvPr/>
        </p:nvSpPr>
        <p:spPr bwMode="auto">
          <a:xfrm flipH="1">
            <a:off x="3111857" y="670165"/>
            <a:ext cx="6505575" cy="4543743"/>
          </a:xfrm>
          <a:prstGeom prst="line">
            <a:avLst/>
          </a:prstGeom>
          <a:noFill/>
          <a:ln w="12700">
            <a:solidFill>
              <a:schemeClr val="accent1"/>
            </a:solidFill>
            <a:prstDash val="sysDot"/>
            <a:round/>
            <a:headEnd/>
            <a:tailEnd/>
          </a:ln>
        </p:spPr>
        <p:txBody>
          <a:bodyPr/>
          <a:lstStyle/>
          <a:p>
            <a:endParaRPr lang="en-US"/>
          </a:p>
        </p:txBody>
      </p:sp>
      <p:sp>
        <p:nvSpPr>
          <p:cNvPr id="1241096" name="Line 8"/>
          <p:cNvSpPr>
            <a:spLocks noChangeShapeType="1"/>
          </p:cNvSpPr>
          <p:nvPr/>
        </p:nvSpPr>
        <p:spPr bwMode="auto">
          <a:xfrm flipH="1">
            <a:off x="4964113" y="746125"/>
            <a:ext cx="4806950" cy="5143500"/>
          </a:xfrm>
          <a:prstGeom prst="line">
            <a:avLst/>
          </a:prstGeom>
          <a:noFill/>
          <a:ln w="22225">
            <a:solidFill>
              <a:schemeClr val="accent1"/>
            </a:solidFill>
            <a:round/>
            <a:headEnd/>
            <a:tailEnd/>
          </a:ln>
        </p:spPr>
        <p:txBody>
          <a:bodyPr/>
          <a:lstStyle/>
          <a:p>
            <a:endParaRPr lang="en-US"/>
          </a:p>
        </p:txBody>
      </p:sp>
      <p:sp>
        <p:nvSpPr>
          <p:cNvPr id="1241097" name="Freeform 9"/>
          <p:cNvSpPr>
            <a:spLocks/>
          </p:cNvSpPr>
          <p:nvPr/>
        </p:nvSpPr>
        <p:spPr bwMode="auto">
          <a:xfrm>
            <a:off x="6527800" y="765176"/>
            <a:ext cx="3378200" cy="228282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8" name="Freeform 10"/>
          <p:cNvSpPr>
            <a:spLocks/>
          </p:cNvSpPr>
          <p:nvPr/>
        </p:nvSpPr>
        <p:spPr bwMode="auto">
          <a:xfrm>
            <a:off x="5016500" y="746126"/>
            <a:ext cx="4889500" cy="344487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9" name="Freeform 11"/>
          <p:cNvSpPr>
            <a:spLocks/>
          </p:cNvSpPr>
          <p:nvPr/>
        </p:nvSpPr>
        <p:spPr bwMode="auto">
          <a:xfrm>
            <a:off x="3719514" y="765176"/>
            <a:ext cx="6192837" cy="4392613"/>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100" name="Text Box 12"/>
          <p:cNvSpPr txBox="1">
            <a:spLocks noChangeArrowheads="1"/>
          </p:cNvSpPr>
          <p:nvPr/>
        </p:nvSpPr>
        <p:spPr bwMode="auto">
          <a:xfrm>
            <a:off x="9982201" y="4504177"/>
            <a:ext cx="719139" cy="215444"/>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Phase 2</a:t>
            </a:r>
          </a:p>
        </p:txBody>
      </p:sp>
      <p:sp>
        <p:nvSpPr>
          <p:cNvPr id="1241101" name="Text Box 13"/>
          <p:cNvSpPr txBox="1">
            <a:spLocks noChangeArrowheads="1"/>
          </p:cNvSpPr>
          <p:nvPr/>
        </p:nvSpPr>
        <p:spPr bwMode="auto">
          <a:xfrm>
            <a:off x="9982201" y="3444875"/>
            <a:ext cx="667542" cy="215444"/>
          </a:xfrm>
          <a:prstGeom prst="rect">
            <a:avLst/>
          </a:prstGeom>
          <a:noFill/>
          <a:ln w="9525">
            <a:noFill/>
            <a:miter lim="800000"/>
            <a:headEnd/>
            <a:tailEnd/>
          </a:ln>
          <a:effectLst/>
        </p:spPr>
        <p:txBody>
          <a:bodyPr wrap="square" lIns="0" tIns="0" rIns="0" bIns="0">
            <a:spAutoFit/>
          </a:bodyPr>
          <a:lstStyle/>
          <a:p>
            <a:r>
              <a:rPr lang="en-GB" sz="1400" i="1">
                <a:solidFill>
                  <a:schemeClr val="tx2"/>
                </a:solidFill>
                <a:latin typeface="Arial" charset="0"/>
                <a:cs typeface="Arial" charset="0"/>
              </a:rPr>
              <a:t>Phase 3</a:t>
            </a:r>
            <a:endParaRPr lang="en-GB" sz="1400" i="1" dirty="0">
              <a:solidFill>
                <a:schemeClr val="tx2"/>
              </a:solidFill>
              <a:latin typeface="Arial" charset="0"/>
              <a:cs typeface="Arial" charset="0"/>
            </a:endParaRPr>
          </a:p>
        </p:txBody>
      </p:sp>
      <p:sp>
        <p:nvSpPr>
          <p:cNvPr id="1241102" name="Text Box 14"/>
          <p:cNvSpPr txBox="1">
            <a:spLocks noChangeArrowheads="1"/>
          </p:cNvSpPr>
          <p:nvPr/>
        </p:nvSpPr>
        <p:spPr bwMode="auto">
          <a:xfrm>
            <a:off x="9994901" y="2352675"/>
            <a:ext cx="696454" cy="430887"/>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Target State</a:t>
            </a:r>
          </a:p>
        </p:txBody>
      </p:sp>
      <p:sp>
        <p:nvSpPr>
          <p:cNvPr id="1241103" name="Text Box 15"/>
          <p:cNvSpPr txBox="1">
            <a:spLocks noChangeArrowheads="1"/>
          </p:cNvSpPr>
          <p:nvPr/>
        </p:nvSpPr>
        <p:spPr bwMode="auto">
          <a:xfrm>
            <a:off x="9982201" y="5562600"/>
            <a:ext cx="719139" cy="215444"/>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Phase 1 </a:t>
            </a:r>
          </a:p>
        </p:txBody>
      </p:sp>
      <p:sp>
        <p:nvSpPr>
          <p:cNvPr id="1241105" name="Rectangle 17"/>
          <p:cNvSpPr>
            <a:spLocks noChangeArrowheads="1"/>
          </p:cNvSpPr>
          <p:nvPr/>
        </p:nvSpPr>
        <p:spPr bwMode="auto">
          <a:xfrm>
            <a:off x="3662898" y="5854666"/>
            <a:ext cx="1295400" cy="276999"/>
          </a:xfrm>
          <a:prstGeom prst="rect">
            <a:avLst/>
          </a:prstGeom>
          <a:noFill/>
          <a:ln w="9525">
            <a:noFill/>
            <a:miter lim="800000"/>
            <a:headEnd/>
            <a:tailEnd/>
          </a:ln>
        </p:spPr>
        <p:txBody>
          <a:bodyPr lIns="0" tIns="0" rIns="0" bIns="0">
            <a:spAutoFit/>
          </a:bodyPr>
          <a:lstStyle/>
          <a:p>
            <a:pPr algn="ctr"/>
            <a:r>
              <a:rPr lang="en-GB" dirty="0">
                <a:solidFill>
                  <a:srgbClr val="0070C0"/>
                </a:solidFill>
                <a:latin typeface="Arial Narrow" pitchFamily="34" charset="0"/>
                <a:cs typeface="Arial" charset="0"/>
              </a:rPr>
              <a:t>Security</a:t>
            </a:r>
          </a:p>
        </p:txBody>
      </p:sp>
      <p:sp>
        <p:nvSpPr>
          <p:cNvPr id="1241108" name="Rectangle 20"/>
          <p:cNvSpPr>
            <a:spLocks noChangeArrowheads="1"/>
          </p:cNvSpPr>
          <p:nvPr/>
        </p:nvSpPr>
        <p:spPr bwMode="auto">
          <a:xfrm rot="16200000">
            <a:off x="1729481" y="2752075"/>
            <a:ext cx="1161259"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Knowledge</a:t>
            </a:r>
          </a:p>
        </p:txBody>
      </p:sp>
      <p:sp>
        <p:nvSpPr>
          <p:cNvPr id="1241109" name="Rectangle 21"/>
          <p:cNvSpPr>
            <a:spLocks noChangeArrowheads="1"/>
          </p:cNvSpPr>
          <p:nvPr/>
        </p:nvSpPr>
        <p:spPr bwMode="auto">
          <a:xfrm>
            <a:off x="1631951" y="4652964"/>
            <a:ext cx="2016125" cy="2016125"/>
          </a:xfrm>
          <a:prstGeom prst="rect">
            <a:avLst/>
          </a:prstGeom>
          <a:solidFill>
            <a:schemeClr val="bg1"/>
          </a:solidFill>
          <a:ln w="28575">
            <a:solidFill>
              <a:schemeClr val="accent1"/>
            </a:solidFill>
            <a:miter lim="800000"/>
            <a:headEnd/>
            <a:tailEnd/>
          </a:ln>
        </p:spPr>
        <p:txBody>
          <a:bodyPr/>
          <a:lstStyle/>
          <a:p>
            <a:endParaRPr lang="en-US">
              <a:cs typeface="Arial" charset="0"/>
            </a:endParaRPr>
          </a:p>
        </p:txBody>
      </p:sp>
      <p:sp>
        <p:nvSpPr>
          <p:cNvPr id="1241110" name="Rectangle 22"/>
          <p:cNvSpPr>
            <a:spLocks noChangeArrowheads="1"/>
          </p:cNvSpPr>
          <p:nvPr/>
        </p:nvSpPr>
        <p:spPr bwMode="auto">
          <a:xfrm>
            <a:off x="1696042" y="4664075"/>
            <a:ext cx="2093530" cy="2123658"/>
          </a:xfrm>
          <a:prstGeom prst="rect">
            <a:avLst/>
          </a:prstGeom>
          <a:no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Current Environment </a:t>
            </a:r>
          </a:p>
          <a:p>
            <a:pPr marL="66675" indent="-66675">
              <a:buFontTx/>
              <a:buChar char="•"/>
            </a:pPr>
            <a:r>
              <a:rPr lang="en-GB" sz="1050" dirty="0">
                <a:latin typeface="Times New Roman" panose="02020603050405020304" pitchFamily="18" charset="0"/>
                <a:cs typeface="Times New Roman" panose="02020603050405020304" pitchFamily="18" charset="0"/>
              </a:rPr>
              <a:t>Health(care) is a patchwork of silos of health payment &amp; delivery</a:t>
            </a:r>
          </a:p>
          <a:p>
            <a:pPr marL="66675" indent="-66675">
              <a:buFontTx/>
              <a:buChar char="•"/>
            </a:pPr>
            <a:r>
              <a:rPr lang="en-GB" sz="1050" dirty="0">
                <a:latin typeface="Times New Roman" panose="02020603050405020304" pitchFamily="18" charset="0"/>
                <a:cs typeface="Times New Roman" panose="02020603050405020304" pitchFamily="18" charset="0"/>
              </a:rPr>
              <a:t>Cannot share data or knowledge across sites or institutions</a:t>
            </a:r>
          </a:p>
          <a:p>
            <a:pPr marL="66675" indent="-66675">
              <a:buFontTx/>
              <a:buChar char="•"/>
            </a:pPr>
            <a:r>
              <a:rPr lang="en-GB" sz="1050" dirty="0">
                <a:latin typeface="Times New Roman" panose="02020603050405020304" pitchFamily="18" charset="0"/>
                <a:cs typeface="Times New Roman" panose="02020603050405020304" pitchFamily="18" charset="0"/>
              </a:rPr>
              <a:t>Lacking common data sets</a:t>
            </a:r>
          </a:p>
          <a:p>
            <a:pPr marL="66675" indent="-66675">
              <a:buFontTx/>
              <a:buChar char="•"/>
            </a:pPr>
            <a:r>
              <a:rPr lang="en-GB" sz="1050" dirty="0">
                <a:latin typeface="Times New Roman" panose="02020603050405020304" pitchFamily="18" charset="0"/>
                <a:cs typeface="Times New Roman" panose="02020603050405020304" pitchFamily="18" charset="0"/>
              </a:rPr>
              <a:t>Unsustainable health IT costs</a:t>
            </a:r>
          </a:p>
          <a:p>
            <a:pPr marL="66675" indent="-66675">
              <a:buFontTx/>
              <a:buChar char="•"/>
            </a:pPr>
            <a:r>
              <a:rPr lang="en-GB" sz="1050" dirty="0">
                <a:latin typeface="Times New Roman" panose="02020603050405020304" pitchFamily="18" charset="0"/>
                <a:cs typeface="Times New Roman" panose="02020603050405020304" pitchFamily="18" charset="0"/>
              </a:rPr>
              <a:t>Cannot effectively coordinate care</a:t>
            </a:r>
          </a:p>
          <a:p>
            <a:pPr marL="66675" indent="-66675">
              <a:buFontTx/>
              <a:buChar char="•"/>
            </a:pPr>
            <a:r>
              <a:rPr lang="en-GB" sz="1050" dirty="0">
                <a:latin typeface="Times New Roman" panose="02020603050405020304" pitchFamily="18" charset="0"/>
                <a:cs typeface="Times New Roman" panose="02020603050405020304" pitchFamily="18" charset="0"/>
              </a:rPr>
              <a:t>Long delays to reap benefits from innovation</a:t>
            </a:r>
          </a:p>
          <a:p>
            <a:pPr marL="66675" indent="-66675">
              <a:buFontTx/>
              <a:buChar char="•"/>
            </a:pPr>
            <a:r>
              <a:rPr lang="en-GB" sz="1050" dirty="0">
                <a:latin typeface="Times New Roman" panose="02020603050405020304" pitchFamily="18" charset="0"/>
                <a:cs typeface="Times New Roman" panose="02020603050405020304" pitchFamily="18" charset="0"/>
              </a:rPr>
              <a:t>“Learning health system” is unrealized</a:t>
            </a:r>
          </a:p>
          <a:p>
            <a:endParaRPr lang="en-GB" sz="1050" dirty="0">
              <a:latin typeface="Times New Roman" panose="02020603050405020304" pitchFamily="18" charset="0"/>
              <a:cs typeface="Times New Roman" panose="02020603050405020304" pitchFamily="18" charset="0"/>
            </a:endParaRPr>
          </a:p>
        </p:txBody>
      </p:sp>
      <p:sp>
        <p:nvSpPr>
          <p:cNvPr id="1241111" name="AutoShape 23"/>
          <p:cNvSpPr>
            <a:spLocks noChangeArrowheads="1"/>
          </p:cNvSpPr>
          <p:nvPr/>
        </p:nvSpPr>
        <p:spPr bwMode="auto">
          <a:xfrm rot="18742742" flipH="1">
            <a:off x="4632726" y="3614359"/>
            <a:ext cx="4812032" cy="149189"/>
          </a:xfrm>
          <a:prstGeom prst="roundRect">
            <a:avLst>
              <a:gd name="adj" fmla="val 2440"/>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2" name="AutoShape 24"/>
          <p:cNvSpPr>
            <a:spLocks noChangeArrowheads="1"/>
          </p:cNvSpPr>
          <p:nvPr/>
        </p:nvSpPr>
        <p:spPr bwMode="auto">
          <a:xfrm rot="19649026" flipH="1">
            <a:off x="3792538" y="3068638"/>
            <a:ext cx="4400550" cy="1397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3" name="AutoShape 25"/>
          <p:cNvSpPr>
            <a:spLocks noChangeArrowheads="1"/>
          </p:cNvSpPr>
          <p:nvPr/>
        </p:nvSpPr>
        <p:spPr bwMode="auto">
          <a:xfrm rot="20347243" flipH="1">
            <a:off x="3575050" y="2245240"/>
            <a:ext cx="4400550" cy="1397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4" name="AutoShape 26"/>
          <p:cNvSpPr>
            <a:spLocks noChangeArrowheads="1"/>
          </p:cNvSpPr>
          <p:nvPr/>
        </p:nvSpPr>
        <p:spPr bwMode="auto">
          <a:xfrm rot="20909557" flipH="1">
            <a:off x="3049697" y="1591053"/>
            <a:ext cx="4728773" cy="169406"/>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5" name="AutoShape 27"/>
          <p:cNvSpPr>
            <a:spLocks noChangeArrowheads="1"/>
          </p:cNvSpPr>
          <p:nvPr/>
        </p:nvSpPr>
        <p:spPr bwMode="auto">
          <a:xfrm>
            <a:off x="2971800" y="692150"/>
            <a:ext cx="5257800" cy="3048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6" name="Line 28"/>
          <p:cNvSpPr>
            <a:spLocks noChangeShapeType="1"/>
          </p:cNvSpPr>
          <p:nvPr/>
        </p:nvSpPr>
        <p:spPr bwMode="auto">
          <a:xfrm flipH="1">
            <a:off x="7367588" y="798514"/>
            <a:ext cx="2444750" cy="5056187"/>
          </a:xfrm>
          <a:prstGeom prst="line">
            <a:avLst/>
          </a:prstGeom>
          <a:noFill/>
          <a:ln w="12700">
            <a:solidFill>
              <a:schemeClr val="accent1"/>
            </a:solidFill>
            <a:prstDash val="sysDot"/>
            <a:round/>
            <a:headEnd/>
            <a:tailEnd/>
          </a:ln>
        </p:spPr>
        <p:txBody>
          <a:bodyPr/>
          <a:lstStyle/>
          <a:p>
            <a:endParaRPr lang="en-US"/>
          </a:p>
        </p:txBody>
      </p:sp>
      <p:sp>
        <p:nvSpPr>
          <p:cNvPr id="1241118" name="Rectangle 30"/>
          <p:cNvSpPr>
            <a:spLocks noChangeArrowheads="1"/>
          </p:cNvSpPr>
          <p:nvPr/>
        </p:nvSpPr>
        <p:spPr bwMode="auto">
          <a:xfrm>
            <a:off x="8513764" y="76200"/>
            <a:ext cx="2046287" cy="1752600"/>
          </a:xfrm>
          <a:prstGeom prst="rect">
            <a:avLst/>
          </a:prstGeom>
          <a:solidFill>
            <a:schemeClr val="bg1"/>
          </a:solidFill>
          <a:ln w="28575">
            <a:solidFill>
              <a:schemeClr val="accent1"/>
            </a:solidFill>
            <a:miter lim="800000"/>
            <a:headEnd/>
            <a:tailEnd/>
          </a:ln>
        </p:spPr>
        <p:txBody>
          <a:bodyPr/>
          <a:lstStyle/>
          <a:p>
            <a:endParaRPr lang="en-US"/>
          </a:p>
        </p:txBody>
      </p:sp>
      <p:sp>
        <p:nvSpPr>
          <p:cNvPr id="1241121" name="Rectangle 33"/>
          <p:cNvSpPr>
            <a:spLocks noChangeArrowheads="1"/>
          </p:cNvSpPr>
          <p:nvPr/>
        </p:nvSpPr>
        <p:spPr bwMode="auto">
          <a:xfrm>
            <a:off x="8543930" y="59909"/>
            <a:ext cx="2115498" cy="1708160"/>
          </a:xfrm>
          <a:prstGeom prst="rect">
            <a:avLst/>
          </a:prstGeom>
          <a:no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Future Operating Capability</a:t>
            </a:r>
          </a:p>
          <a:p>
            <a:pPr marL="66675" indent="-66675">
              <a:buFontTx/>
              <a:buChar char="•"/>
            </a:pPr>
            <a:r>
              <a:rPr lang="en-GB" sz="900" dirty="0">
                <a:latin typeface="Times New Roman" panose="02020603050405020304" pitchFamily="18" charset="0"/>
                <a:cs typeface="Times New Roman" panose="02020603050405020304" pitchFamily="18" charset="0"/>
              </a:rPr>
              <a:t>Full system transparency providing information where/when needed</a:t>
            </a:r>
          </a:p>
          <a:p>
            <a:pPr marL="66675" indent="-66675">
              <a:buFontTx/>
              <a:buChar char="•"/>
            </a:pPr>
            <a:r>
              <a:rPr lang="en-GB" sz="900" dirty="0">
                <a:latin typeface="Times New Roman" panose="02020603050405020304" pitchFamily="18" charset="0"/>
                <a:cs typeface="Times New Roman" panose="02020603050405020304" pitchFamily="18" charset="0"/>
              </a:rPr>
              <a:t>Realization of the “Learning Health System”</a:t>
            </a:r>
          </a:p>
          <a:p>
            <a:pPr marL="66675" indent="-66675">
              <a:buFontTx/>
              <a:buChar char="•"/>
            </a:pPr>
            <a:r>
              <a:rPr lang="en-GB" sz="900" dirty="0">
                <a:latin typeface="Times New Roman" panose="02020603050405020304" pitchFamily="18" charset="0"/>
                <a:cs typeface="Times New Roman" panose="02020603050405020304" pitchFamily="18" charset="0"/>
              </a:rPr>
              <a:t>Evidence of improved value and outcomes – value-based care</a:t>
            </a:r>
          </a:p>
          <a:p>
            <a:pPr marL="66675" indent="-66675">
              <a:buFontTx/>
              <a:buChar char="•"/>
            </a:pPr>
            <a:r>
              <a:rPr lang="en-GB" sz="900" dirty="0">
                <a:latin typeface="Times New Roman" panose="02020603050405020304" pitchFamily="18" charset="0"/>
                <a:cs typeface="Times New Roman" panose="02020603050405020304" pitchFamily="18" charset="0"/>
              </a:rPr>
              <a:t>Standardized workflow</a:t>
            </a:r>
          </a:p>
          <a:p>
            <a:pPr marL="66675" indent="-66675">
              <a:buFontTx/>
              <a:buChar char="•"/>
            </a:pPr>
            <a:r>
              <a:rPr lang="en-GB" sz="900" dirty="0">
                <a:latin typeface="Times New Roman" panose="02020603050405020304" pitchFamily="18" charset="0"/>
                <a:cs typeface="Times New Roman" panose="02020603050405020304" pitchFamily="18" charset="0"/>
              </a:rPr>
              <a:t>Benefits realized from rapid innovation and adoption</a:t>
            </a:r>
          </a:p>
          <a:p>
            <a:pPr marL="66675" indent="-66675">
              <a:buFontTx/>
              <a:buChar char="•"/>
            </a:pPr>
            <a:r>
              <a:rPr lang="en-GB" sz="900" dirty="0">
                <a:latin typeface="Times New Roman" panose="02020603050405020304" pitchFamily="18" charset="0"/>
                <a:cs typeface="Times New Roman" panose="02020603050405020304" pitchFamily="18" charset="0"/>
              </a:rPr>
              <a:t>Gold-standard interoperability through evidence-based conformance testing</a:t>
            </a:r>
            <a:endParaRPr lang="en-GB" sz="900" dirty="0">
              <a:latin typeface="Arial Narrow" panose="020B0606020202030204" pitchFamily="34" charset="0"/>
              <a:cs typeface="Arial" charset="0"/>
            </a:endParaRPr>
          </a:p>
        </p:txBody>
      </p:sp>
      <p:sp>
        <p:nvSpPr>
          <p:cNvPr id="1241127" name="Text Box 39"/>
          <p:cNvSpPr txBox="1">
            <a:spLocks noChangeArrowheads="1"/>
          </p:cNvSpPr>
          <p:nvPr/>
        </p:nvSpPr>
        <p:spPr bwMode="auto">
          <a:xfrm>
            <a:off x="3304233" y="1154877"/>
            <a:ext cx="1217611"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128" name="AutoShape 40"/>
          <p:cNvSpPr>
            <a:spLocks noChangeArrowheads="1"/>
          </p:cNvSpPr>
          <p:nvPr/>
        </p:nvSpPr>
        <p:spPr bwMode="auto">
          <a:xfrm>
            <a:off x="3259943" y="1229845"/>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29" name="AutoShape 41"/>
          <p:cNvSpPr>
            <a:spLocks noChangeArrowheads="1"/>
          </p:cNvSpPr>
          <p:nvPr/>
        </p:nvSpPr>
        <p:spPr bwMode="auto">
          <a:xfrm>
            <a:off x="2485487" y="1863443"/>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0" name="Text Box 42"/>
          <p:cNvSpPr txBox="1">
            <a:spLocks noChangeArrowheads="1"/>
          </p:cNvSpPr>
          <p:nvPr/>
        </p:nvSpPr>
        <p:spPr bwMode="auto">
          <a:xfrm>
            <a:off x="2558511" y="1792005"/>
            <a:ext cx="146519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131" name="Text Box 43"/>
          <p:cNvSpPr txBox="1">
            <a:spLocks noChangeArrowheads="1"/>
          </p:cNvSpPr>
          <p:nvPr/>
        </p:nvSpPr>
        <p:spPr bwMode="auto">
          <a:xfrm>
            <a:off x="4485378" y="1003194"/>
            <a:ext cx="1187402"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32" name="AutoShape 44"/>
          <p:cNvSpPr>
            <a:spLocks noChangeArrowheads="1"/>
          </p:cNvSpPr>
          <p:nvPr/>
        </p:nvSpPr>
        <p:spPr bwMode="auto">
          <a:xfrm>
            <a:off x="4428228" y="1098444"/>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5" name="Text Box 47"/>
          <p:cNvSpPr txBox="1">
            <a:spLocks noChangeArrowheads="1"/>
          </p:cNvSpPr>
          <p:nvPr/>
        </p:nvSpPr>
        <p:spPr bwMode="auto">
          <a:xfrm>
            <a:off x="5698172" y="823804"/>
            <a:ext cx="1207452"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36" name="AutoShape 48"/>
          <p:cNvSpPr>
            <a:spLocks noChangeArrowheads="1"/>
          </p:cNvSpPr>
          <p:nvPr/>
        </p:nvSpPr>
        <p:spPr bwMode="auto">
          <a:xfrm>
            <a:off x="5627691" y="947480"/>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7" name="AutoShape 49"/>
          <p:cNvSpPr>
            <a:spLocks noChangeArrowheads="1"/>
          </p:cNvSpPr>
          <p:nvPr/>
        </p:nvSpPr>
        <p:spPr bwMode="auto">
          <a:xfrm>
            <a:off x="5405680" y="1324164"/>
            <a:ext cx="153252"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8" name="Text Box 50"/>
          <p:cNvSpPr txBox="1">
            <a:spLocks noChangeArrowheads="1"/>
          </p:cNvSpPr>
          <p:nvPr/>
        </p:nvSpPr>
        <p:spPr bwMode="auto">
          <a:xfrm>
            <a:off x="5467592" y="1246939"/>
            <a:ext cx="1506986"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39" name="Text Box 51"/>
          <p:cNvSpPr txBox="1">
            <a:spLocks noChangeArrowheads="1"/>
          </p:cNvSpPr>
          <p:nvPr/>
        </p:nvSpPr>
        <p:spPr bwMode="auto">
          <a:xfrm>
            <a:off x="4370960" y="1424033"/>
            <a:ext cx="1030284" cy="230832"/>
          </a:xfrm>
          <a:prstGeom prst="rect">
            <a:avLst/>
          </a:prstGeom>
          <a:noFill/>
          <a:ln w="25400">
            <a:noFill/>
            <a:miter lim="800000"/>
            <a:headEnd/>
            <a:tailEnd/>
          </a:ln>
          <a:effectLst/>
        </p:spPr>
        <p:txBody>
          <a:bodyPr wrap="square">
            <a:spAutoFit/>
          </a:bodyPr>
          <a:lstStyle/>
          <a:p>
            <a:r>
              <a:rPr lang="en-GB" sz="900" dirty="0">
                <a:latin typeface="Arial Narrow" pitchFamily="34" charset="0"/>
                <a:cs typeface="Arial" charset="0"/>
              </a:rPr>
              <a:t>xx</a:t>
            </a:r>
            <a:endParaRPr lang="en-US" sz="900" dirty="0">
              <a:latin typeface="Arial Narrow" pitchFamily="34" charset="0"/>
              <a:cs typeface="Arial" charset="0"/>
            </a:endParaRPr>
          </a:p>
        </p:txBody>
      </p:sp>
      <p:sp>
        <p:nvSpPr>
          <p:cNvPr id="1241140" name="AutoShape 52"/>
          <p:cNvSpPr>
            <a:spLocks noChangeArrowheads="1"/>
          </p:cNvSpPr>
          <p:nvPr/>
        </p:nvSpPr>
        <p:spPr bwMode="auto">
          <a:xfrm>
            <a:off x="4303506" y="1522847"/>
            <a:ext cx="142875" cy="142875"/>
          </a:xfrm>
          <a:prstGeom prst="diamond">
            <a:avLst/>
          </a:prstGeom>
          <a:solidFill>
            <a:srgbClr val="FF9900"/>
          </a:solidFill>
          <a:ln w="25400">
            <a:noFill/>
            <a:miter lim="800000"/>
            <a:headEnd/>
            <a:tailEnd/>
          </a:ln>
          <a:effectLst/>
        </p:spPr>
        <p:txBody>
          <a:bodyPr wrap="none" anchor="ctr"/>
          <a:lstStyle/>
          <a:p>
            <a:endParaRPr lang="en-US" sz="1000"/>
          </a:p>
        </p:txBody>
      </p:sp>
      <p:sp>
        <p:nvSpPr>
          <p:cNvPr id="1241141" name="AutoShape 53"/>
          <p:cNvSpPr>
            <a:spLocks noChangeArrowheads="1"/>
          </p:cNvSpPr>
          <p:nvPr/>
        </p:nvSpPr>
        <p:spPr bwMode="auto">
          <a:xfrm>
            <a:off x="2584452" y="939006"/>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42" name="Text Box 54"/>
          <p:cNvSpPr txBox="1">
            <a:spLocks noChangeArrowheads="1"/>
          </p:cNvSpPr>
          <p:nvPr/>
        </p:nvSpPr>
        <p:spPr bwMode="auto">
          <a:xfrm>
            <a:off x="2647952" y="861218"/>
            <a:ext cx="1785937"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43" name="Text Box 55"/>
          <p:cNvSpPr txBox="1">
            <a:spLocks noChangeArrowheads="1"/>
          </p:cNvSpPr>
          <p:nvPr/>
        </p:nvSpPr>
        <p:spPr bwMode="auto">
          <a:xfrm>
            <a:off x="7535866" y="715168"/>
            <a:ext cx="1727201" cy="198438"/>
          </a:xfrm>
          <a:prstGeom prst="rect">
            <a:avLst/>
          </a:prstGeom>
          <a:noFill/>
          <a:ln w="25400">
            <a:noFill/>
            <a:miter lim="800000"/>
            <a:headEnd/>
            <a:tailEnd/>
          </a:ln>
          <a:effectLst/>
        </p:spPr>
        <p:txBody>
          <a:bodyPr>
            <a:spAutoFit/>
          </a:bodyPr>
          <a:lstStyle/>
          <a:p>
            <a:endParaRPr lang="en-US" sz="700" dirty="0">
              <a:latin typeface="Arial Narrow" pitchFamily="34" charset="0"/>
              <a:cs typeface="Arial" charset="0"/>
            </a:endParaRPr>
          </a:p>
        </p:txBody>
      </p:sp>
      <p:sp>
        <p:nvSpPr>
          <p:cNvPr id="1241119" name="AutoShape 31"/>
          <p:cNvSpPr>
            <a:spLocks noChangeArrowheads="1"/>
          </p:cNvSpPr>
          <p:nvPr/>
        </p:nvSpPr>
        <p:spPr bwMode="auto">
          <a:xfrm rot="17721786" flipH="1">
            <a:off x="6231271" y="3558034"/>
            <a:ext cx="4400550" cy="139700"/>
          </a:xfrm>
          <a:prstGeom prst="roundRect">
            <a:avLst>
              <a:gd name="adj" fmla="val 2440"/>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49" name="AutoShape 61"/>
          <p:cNvSpPr>
            <a:spLocks noChangeArrowheads="1"/>
          </p:cNvSpPr>
          <p:nvPr/>
        </p:nvSpPr>
        <p:spPr bwMode="auto">
          <a:xfrm>
            <a:off x="5305425" y="5589589"/>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0" name="Text Box 62"/>
          <p:cNvSpPr txBox="1">
            <a:spLocks noChangeArrowheads="1"/>
          </p:cNvSpPr>
          <p:nvPr/>
        </p:nvSpPr>
        <p:spPr bwMode="auto">
          <a:xfrm>
            <a:off x="5375275" y="5478883"/>
            <a:ext cx="1951038"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xx</a:t>
            </a:r>
          </a:p>
        </p:txBody>
      </p:sp>
      <p:sp>
        <p:nvSpPr>
          <p:cNvPr id="1241151" name="AutoShape 63"/>
          <p:cNvSpPr>
            <a:spLocks noChangeArrowheads="1"/>
          </p:cNvSpPr>
          <p:nvPr/>
        </p:nvSpPr>
        <p:spPr bwMode="auto">
          <a:xfrm>
            <a:off x="6299200" y="4737102"/>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2" name="Text Box 64"/>
          <p:cNvSpPr txBox="1">
            <a:spLocks noChangeArrowheads="1"/>
          </p:cNvSpPr>
          <p:nvPr/>
        </p:nvSpPr>
        <p:spPr bwMode="auto">
          <a:xfrm>
            <a:off x="6370638" y="4665664"/>
            <a:ext cx="158114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53" name="AutoShape 65"/>
          <p:cNvSpPr>
            <a:spLocks noChangeArrowheads="1"/>
          </p:cNvSpPr>
          <p:nvPr/>
        </p:nvSpPr>
        <p:spPr bwMode="auto">
          <a:xfrm>
            <a:off x="6002333" y="5213908"/>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4" name="Text Box 66"/>
          <p:cNvSpPr txBox="1">
            <a:spLocks noChangeArrowheads="1"/>
          </p:cNvSpPr>
          <p:nvPr/>
        </p:nvSpPr>
        <p:spPr bwMode="auto">
          <a:xfrm>
            <a:off x="6061071" y="5142470"/>
            <a:ext cx="1352550"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55" name="AutoShape 67"/>
          <p:cNvSpPr>
            <a:spLocks noChangeArrowheads="1"/>
          </p:cNvSpPr>
          <p:nvPr/>
        </p:nvSpPr>
        <p:spPr bwMode="auto">
          <a:xfrm>
            <a:off x="6715394" y="4295551"/>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6" name="Text Box 68"/>
          <p:cNvSpPr txBox="1">
            <a:spLocks noChangeArrowheads="1"/>
          </p:cNvSpPr>
          <p:nvPr/>
        </p:nvSpPr>
        <p:spPr bwMode="auto">
          <a:xfrm>
            <a:off x="6771329" y="4197898"/>
            <a:ext cx="137477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p>
        </p:txBody>
      </p:sp>
      <p:sp>
        <p:nvSpPr>
          <p:cNvPr id="1241157" name="AutoShape 69"/>
          <p:cNvSpPr>
            <a:spLocks noChangeArrowheads="1"/>
          </p:cNvSpPr>
          <p:nvPr/>
        </p:nvSpPr>
        <p:spPr bwMode="auto">
          <a:xfrm>
            <a:off x="7396093" y="3610394"/>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8" name="Text Box 70"/>
          <p:cNvSpPr txBox="1">
            <a:spLocks noChangeArrowheads="1"/>
          </p:cNvSpPr>
          <p:nvPr/>
        </p:nvSpPr>
        <p:spPr bwMode="auto">
          <a:xfrm>
            <a:off x="7488437" y="3545728"/>
            <a:ext cx="1081088"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59" name="AutoShape 71"/>
          <p:cNvSpPr>
            <a:spLocks noChangeArrowheads="1"/>
          </p:cNvSpPr>
          <p:nvPr/>
        </p:nvSpPr>
        <p:spPr bwMode="auto">
          <a:xfrm>
            <a:off x="9108442" y="1910427"/>
            <a:ext cx="215900" cy="215900"/>
          </a:xfrm>
          <a:prstGeom prst="diamond">
            <a:avLst/>
          </a:prstGeom>
          <a:solidFill>
            <a:schemeClr val="hlink"/>
          </a:solidFill>
          <a:ln w="25400">
            <a:noFill/>
            <a:miter lim="800000"/>
            <a:headEnd/>
            <a:tailEnd/>
          </a:ln>
          <a:effectLst/>
        </p:spPr>
        <p:txBody>
          <a:bodyPr wrap="none" anchor="ctr"/>
          <a:lstStyle/>
          <a:p>
            <a:endParaRPr lang="en-US"/>
          </a:p>
        </p:txBody>
      </p:sp>
      <p:sp>
        <p:nvSpPr>
          <p:cNvPr id="1241160" name="Text Box 72"/>
          <p:cNvSpPr txBox="1">
            <a:spLocks noChangeArrowheads="1"/>
          </p:cNvSpPr>
          <p:nvPr/>
        </p:nvSpPr>
        <p:spPr bwMode="auto">
          <a:xfrm>
            <a:off x="8355170" y="2120040"/>
            <a:ext cx="1738498" cy="400110"/>
          </a:xfrm>
          <a:prstGeom prst="rect">
            <a:avLst/>
          </a:prstGeom>
          <a:noFill/>
          <a:ln w="25400">
            <a:noFill/>
            <a:miter lim="800000"/>
            <a:headEnd/>
            <a:tailEnd/>
          </a:ln>
          <a:effectLst/>
        </p:spPr>
        <p:txBody>
          <a:bodyPr wrap="square">
            <a:spAutoFit/>
          </a:bodyPr>
          <a:lstStyle/>
          <a:p>
            <a:r>
              <a:rPr lang="en-GB" sz="1000" b="1" dirty="0">
                <a:latin typeface="Arial Narrow" pitchFamily="34" charset="0"/>
                <a:cs typeface="Arial" charset="0"/>
              </a:rPr>
              <a:t>Summation of penultimate objective here</a:t>
            </a:r>
            <a:endParaRPr lang="en-US" sz="1000" b="1" dirty="0">
              <a:latin typeface="Arial Narrow" pitchFamily="34" charset="0"/>
              <a:cs typeface="Arial" charset="0"/>
            </a:endParaRPr>
          </a:p>
        </p:txBody>
      </p:sp>
      <p:cxnSp>
        <p:nvCxnSpPr>
          <p:cNvPr id="1241161" name="AutoShape 73"/>
          <p:cNvCxnSpPr>
            <a:cxnSpLocks noChangeShapeType="1"/>
            <a:stCxn id="1241155" idx="0"/>
            <a:endCxn id="1241157" idx="2"/>
          </p:cNvCxnSpPr>
          <p:nvPr/>
        </p:nvCxnSpPr>
        <p:spPr bwMode="auto">
          <a:xfrm rot="5400000" flipH="1" flipV="1">
            <a:off x="6856040" y="3684061"/>
            <a:ext cx="542282" cy="680699"/>
          </a:xfrm>
          <a:prstGeom prst="curvedConnector3">
            <a:avLst>
              <a:gd name="adj1" fmla="val 50000"/>
            </a:avLst>
          </a:prstGeom>
          <a:noFill/>
          <a:ln w="12700">
            <a:solidFill>
              <a:schemeClr val="hlink"/>
            </a:solidFill>
            <a:prstDash val="sysDot"/>
            <a:round/>
            <a:headEnd/>
            <a:tailEnd/>
          </a:ln>
          <a:effectLst/>
        </p:spPr>
      </p:cxnSp>
      <p:cxnSp>
        <p:nvCxnSpPr>
          <p:cNvPr id="1241162" name="AutoShape 74"/>
          <p:cNvCxnSpPr>
            <a:cxnSpLocks noChangeShapeType="1"/>
            <a:stCxn id="1241157" idx="0"/>
            <a:endCxn id="1241159" idx="2"/>
          </p:cNvCxnSpPr>
          <p:nvPr/>
        </p:nvCxnSpPr>
        <p:spPr bwMode="auto">
          <a:xfrm rot="5400000" flipH="1" flipV="1">
            <a:off x="7599928" y="1993931"/>
            <a:ext cx="1484067" cy="1748861"/>
          </a:xfrm>
          <a:prstGeom prst="curvedConnector3">
            <a:avLst>
              <a:gd name="adj1" fmla="val 50000"/>
            </a:avLst>
          </a:prstGeom>
          <a:noFill/>
          <a:ln w="12700">
            <a:solidFill>
              <a:schemeClr val="hlink"/>
            </a:solidFill>
            <a:prstDash val="sysDot"/>
            <a:round/>
            <a:headEnd/>
            <a:tailEnd/>
          </a:ln>
          <a:effectLst/>
        </p:spPr>
      </p:cxnSp>
      <p:sp>
        <p:nvSpPr>
          <p:cNvPr id="1241164" name="AutoShape 76"/>
          <p:cNvSpPr>
            <a:spLocks noChangeArrowheads="1"/>
          </p:cNvSpPr>
          <p:nvPr/>
        </p:nvSpPr>
        <p:spPr bwMode="auto">
          <a:xfrm>
            <a:off x="7704139" y="5627688"/>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65" name="Text Box 77"/>
          <p:cNvSpPr txBox="1">
            <a:spLocks noChangeArrowheads="1"/>
          </p:cNvSpPr>
          <p:nvPr/>
        </p:nvSpPr>
        <p:spPr bwMode="auto">
          <a:xfrm>
            <a:off x="7751764" y="5516563"/>
            <a:ext cx="1560512"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xx</a:t>
            </a:r>
          </a:p>
        </p:txBody>
      </p:sp>
      <p:sp>
        <p:nvSpPr>
          <p:cNvPr id="1241168" name="AutoShape 80"/>
          <p:cNvSpPr>
            <a:spLocks noChangeArrowheads="1"/>
          </p:cNvSpPr>
          <p:nvPr/>
        </p:nvSpPr>
        <p:spPr bwMode="auto">
          <a:xfrm>
            <a:off x="8470446" y="5261263"/>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69" name="Text Box 81"/>
          <p:cNvSpPr txBox="1">
            <a:spLocks noChangeArrowheads="1"/>
          </p:cNvSpPr>
          <p:nvPr/>
        </p:nvSpPr>
        <p:spPr bwMode="auto">
          <a:xfrm>
            <a:off x="8519659" y="5170776"/>
            <a:ext cx="1398587"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xx</a:t>
            </a:r>
          </a:p>
        </p:txBody>
      </p:sp>
      <p:sp>
        <p:nvSpPr>
          <p:cNvPr id="1241172" name="Text Box 84"/>
          <p:cNvSpPr txBox="1">
            <a:spLocks noChangeArrowheads="1"/>
          </p:cNvSpPr>
          <p:nvPr/>
        </p:nvSpPr>
        <p:spPr bwMode="auto">
          <a:xfrm>
            <a:off x="8292516" y="4611899"/>
            <a:ext cx="1415248"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73" name="AutoShape 85"/>
          <p:cNvSpPr>
            <a:spLocks noChangeArrowheads="1"/>
          </p:cNvSpPr>
          <p:nvPr/>
        </p:nvSpPr>
        <p:spPr bwMode="auto">
          <a:xfrm>
            <a:off x="8221079" y="4684924"/>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78" name="AutoShape 90"/>
          <p:cNvSpPr>
            <a:spLocks noChangeArrowheads="1"/>
          </p:cNvSpPr>
          <p:nvPr/>
        </p:nvSpPr>
        <p:spPr bwMode="auto">
          <a:xfrm>
            <a:off x="8520745" y="3822699"/>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79" name="Text Box 91"/>
          <p:cNvSpPr txBox="1">
            <a:spLocks noChangeArrowheads="1"/>
          </p:cNvSpPr>
          <p:nvPr/>
        </p:nvSpPr>
        <p:spPr bwMode="auto">
          <a:xfrm>
            <a:off x="8573218" y="3670330"/>
            <a:ext cx="1382712"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80" name="AutoShape 92"/>
          <p:cNvSpPr>
            <a:spLocks noChangeArrowheads="1"/>
          </p:cNvSpPr>
          <p:nvPr/>
        </p:nvSpPr>
        <p:spPr bwMode="auto">
          <a:xfrm>
            <a:off x="9110028" y="1910427"/>
            <a:ext cx="217487" cy="215900"/>
          </a:xfrm>
          <a:prstGeom prst="diamond">
            <a:avLst/>
          </a:prstGeom>
          <a:solidFill>
            <a:srgbClr val="800000"/>
          </a:solidFill>
          <a:ln w="25400">
            <a:noFill/>
            <a:miter lim="800000"/>
            <a:headEnd/>
            <a:tailEnd/>
          </a:ln>
          <a:effectLst/>
        </p:spPr>
        <p:txBody>
          <a:bodyPr wrap="none" anchor="ctr"/>
          <a:lstStyle/>
          <a:p>
            <a:endParaRPr lang="en-US"/>
          </a:p>
        </p:txBody>
      </p:sp>
      <p:sp>
        <p:nvSpPr>
          <p:cNvPr id="1241182" name="Text Box 94"/>
          <p:cNvSpPr txBox="1">
            <a:spLocks noChangeArrowheads="1"/>
          </p:cNvSpPr>
          <p:nvPr/>
        </p:nvSpPr>
        <p:spPr bwMode="auto">
          <a:xfrm>
            <a:off x="8767174" y="3225652"/>
            <a:ext cx="1206500"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83" name="AutoShape 95"/>
          <p:cNvSpPr>
            <a:spLocks noChangeArrowheads="1"/>
          </p:cNvSpPr>
          <p:nvPr/>
        </p:nvSpPr>
        <p:spPr bwMode="auto">
          <a:xfrm>
            <a:off x="8713597" y="333296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84" name="Text Box 96"/>
          <p:cNvSpPr txBox="1">
            <a:spLocks noChangeArrowheads="1"/>
          </p:cNvSpPr>
          <p:nvPr/>
        </p:nvSpPr>
        <p:spPr bwMode="auto">
          <a:xfrm>
            <a:off x="8700103" y="4170962"/>
            <a:ext cx="1273687"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85" name="AutoShape 97"/>
          <p:cNvSpPr>
            <a:spLocks noChangeArrowheads="1"/>
          </p:cNvSpPr>
          <p:nvPr/>
        </p:nvSpPr>
        <p:spPr bwMode="auto">
          <a:xfrm>
            <a:off x="8638191" y="4258275"/>
            <a:ext cx="142875" cy="142875"/>
          </a:xfrm>
          <a:prstGeom prst="diamond">
            <a:avLst/>
          </a:prstGeom>
          <a:solidFill>
            <a:srgbClr val="800000"/>
          </a:solidFill>
          <a:ln w="25400">
            <a:noFill/>
            <a:miter lim="800000"/>
            <a:headEnd/>
            <a:tailEnd/>
          </a:ln>
          <a:effectLst/>
        </p:spPr>
        <p:txBody>
          <a:bodyPr wrap="none" anchor="ctr"/>
          <a:lstStyle/>
          <a:p>
            <a:endParaRPr lang="en-US"/>
          </a:p>
        </p:txBody>
      </p:sp>
      <p:cxnSp>
        <p:nvCxnSpPr>
          <p:cNvPr id="1241186" name="AutoShape 98"/>
          <p:cNvCxnSpPr>
            <a:cxnSpLocks noChangeShapeType="1"/>
            <a:stCxn id="1241178" idx="0"/>
            <a:endCxn id="1241183" idx="2"/>
          </p:cNvCxnSpPr>
          <p:nvPr/>
        </p:nvCxnSpPr>
        <p:spPr bwMode="auto">
          <a:xfrm rot="5400000" flipH="1" flipV="1">
            <a:off x="8515177" y="3552841"/>
            <a:ext cx="346864" cy="192852"/>
          </a:xfrm>
          <a:prstGeom prst="curvedConnector3">
            <a:avLst>
              <a:gd name="adj1" fmla="val 50000"/>
            </a:avLst>
          </a:prstGeom>
          <a:noFill/>
          <a:ln w="12700">
            <a:solidFill>
              <a:srgbClr val="800000"/>
            </a:solidFill>
            <a:prstDash val="sysDot"/>
            <a:round/>
            <a:headEnd/>
            <a:tailEnd/>
          </a:ln>
          <a:effectLst/>
        </p:spPr>
      </p:cxnSp>
      <p:cxnSp>
        <p:nvCxnSpPr>
          <p:cNvPr id="1241187" name="AutoShape 99"/>
          <p:cNvCxnSpPr>
            <a:cxnSpLocks noChangeShapeType="1"/>
            <a:stCxn id="1241183" idx="0"/>
            <a:endCxn id="1241180" idx="2"/>
          </p:cNvCxnSpPr>
          <p:nvPr/>
        </p:nvCxnSpPr>
        <p:spPr bwMode="auto">
          <a:xfrm rot="5400000" flipH="1" flipV="1">
            <a:off x="8398587" y="2512776"/>
            <a:ext cx="1206633" cy="433737"/>
          </a:xfrm>
          <a:prstGeom prst="curvedConnector3">
            <a:avLst>
              <a:gd name="adj1" fmla="val 50000"/>
            </a:avLst>
          </a:prstGeom>
          <a:noFill/>
          <a:ln w="12700">
            <a:solidFill>
              <a:srgbClr val="800000"/>
            </a:solidFill>
            <a:prstDash val="sysDot"/>
            <a:round/>
            <a:headEnd/>
            <a:tailEnd/>
          </a:ln>
          <a:effectLst/>
        </p:spPr>
      </p:cxnSp>
      <p:cxnSp>
        <p:nvCxnSpPr>
          <p:cNvPr id="1241189" name="AutoShape 101"/>
          <p:cNvCxnSpPr>
            <a:cxnSpLocks noChangeShapeType="1"/>
            <a:stCxn id="1241208" idx="3"/>
            <a:endCxn id="1241211" idx="1"/>
          </p:cNvCxnSpPr>
          <p:nvPr/>
        </p:nvCxnSpPr>
        <p:spPr bwMode="auto">
          <a:xfrm flipV="1">
            <a:off x="4665190" y="2063751"/>
            <a:ext cx="962499" cy="248171"/>
          </a:xfrm>
          <a:prstGeom prst="curvedConnector3">
            <a:avLst>
              <a:gd name="adj1" fmla="val 50000"/>
            </a:avLst>
          </a:prstGeom>
          <a:noFill/>
          <a:ln w="12700">
            <a:solidFill>
              <a:schemeClr val="tx1"/>
            </a:solidFill>
            <a:prstDash val="sysDot"/>
            <a:round/>
            <a:headEnd/>
            <a:tailEnd/>
          </a:ln>
          <a:effectLst/>
        </p:spPr>
      </p:cxnSp>
      <p:sp>
        <p:nvSpPr>
          <p:cNvPr id="1241191" name="Text Box 103"/>
          <p:cNvSpPr txBox="1">
            <a:spLocks noChangeArrowheads="1"/>
          </p:cNvSpPr>
          <p:nvPr/>
        </p:nvSpPr>
        <p:spPr bwMode="auto">
          <a:xfrm>
            <a:off x="2986439" y="2737756"/>
            <a:ext cx="1712398"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192" name="AutoShape 104"/>
          <p:cNvSpPr>
            <a:spLocks noChangeArrowheads="1"/>
          </p:cNvSpPr>
          <p:nvPr/>
        </p:nvSpPr>
        <p:spPr bwMode="auto">
          <a:xfrm>
            <a:off x="2913414" y="2826656"/>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193" name="Text Box 105"/>
          <p:cNvSpPr txBox="1">
            <a:spLocks noChangeArrowheads="1"/>
          </p:cNvSpPr>
          <p:nvPr/>
        </p:nvSpPr>
        <p:spPr bwMode="auto">
          <a:xfrm>
            <a:off x="2638425" y="2212284"/>
            <a:ext cx="215600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94" name="AutoShape 106"/>
          <p:cNvSpPr>
            <a:spLocks noChangeArrowheads="1"/>
          </p:cNvSpPr>
          <p:nvPr/>
        </p:nvSpPr>
        <p:spPr bwMode="auto">
          <a:xfrm>
            <a:off x="2568576" y="2244902"/>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197" name="Text Box 109"/>
          <p:cNvSpPr txBox="1">
            <a:spLocks noChangeArrowheads="1"/>
          </p:cNvSpPr>
          <p:nvPr/>
        </p:nvSpPr>
        <p:spPr bwMode="auto">
          <a:xfrm>
            <a:off x="2526480" y="3089479"/>
            <a:ext cx="1427348"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198" name="AutoShape 110"/>
          <p:cNvSpPr>
            <a:spLocks noChangeArrowheads="1"/>
          </p:cNvSpPr>
          <p:nvPr/>
        </p:nvSpPr>
        <p:spPr bwMode="auto">
          <a:xfrm>
            <a:off x="2495551" y="3214688"/>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1" name="Text Box 113"/>
          <p:cNvSpPr txBox="1">
            <a:spLocks noChangeArrowheads="1"/>
          </p:cNvSpPr>
          <p:nvPr/>
        </p:nvSpPr>
        <p:spPr bwMode="auto">
          <a:xfrm>
            <a:off x="4000500" y="1916113"/>
            <a:ext cx="75412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02" name="AutoShape 114"/>
          <p:cNvSpPr>
            <a:spLocks noChangeArrowheads="1"/>
          </p:cNvSpPr>
          <p:nvPr/>
        </p:nvSpPr>
        <p:spPr bwMode="auto">
          <a:xfrm>
            <a:off x="3935414" y="1989138"/>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3" name="Text Box 115"/>
          <p:cNvSpPr txBox="1">
            <a:spLocks noChangeArrowheads="1"/>
          </p:cNvSpPr>
          <p:nvPr/>
        </p:nvSpPr>
        <p:spPr bwMode="auto">
          <a:xfrm>
            <a:off x="2873643" y="2402813"/>
            <a:ext cx="1587502"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04" name="AutoShape 116"/>
          <p:cNvSpPr>
            <a:spLocks noChangeArrowheads="1"/>
          </p:cNvSpPr>
          <p:nvPr/>
        </p:nvSpPr>
        <p:spPr bwMode="auto">
          <a:xfrm>
            <a:off x="2800618" y="2451204"/>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5" name="AutoShape 117"/>
          <p:cNvSpPr>
            <a:spLocks noChangeArrowheads="1"/>
          </p:cNvSpPr>
          <p:nvPr/>
        </p:nvSpPr>
        <p:spPr bwMode="auto">
          <a:xfrm>
            <a:off x="3954408" y="2587783"/>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6" name="Text Box 118"/>
          <p:cNvSpPr txBox="1">
            <a:spLocks noChangeArrowheads="1"/>
          </p:cNvSpPr>
          <p:nvPr/>
        </p:nvSpPr>
        <p:spPr bwMode="auto">
          <a:xfrm>
            <a:off x="4008484" y="2523157"/>
            <a:ext cx="1239356"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207" name="Text Box 119"/>
          <p:cNvSpPr txBox="1">
            <a:spLocks noChangeArrowheads="1"/>
          </p:cNvSpPr>
          <p:nvPr/>
        </p:nvSpPr>
        <p:spPr bwMode="auto">
          <a:xfrm>
            <a:off x="4583864" y="2154759"/>
            <a:ext cx="124588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08" name="AutoShape 120"/>
          <p:cNvSpPr>
            <a:spLocks noChangeArrowheads="1"/>
          </p:cNvSpPr>
          <p:nvPr/>
        </p:nvSpPr>
        <p:spPr bwMode="auto">
          <a:xfrm>
            <a:off x="4510840" y="2240484"/>
            <a:ext cx="154350"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9" name="AutoShape 121"/>
          <p:cNvSpPr>
            <a:spLocks noChangeArrowheads="1"/>
          </p:cNvSpPr>
          <p:nvPr/>
        </p:nvSpPr>
        <p:spPr bwMode="auto">
          <a:xfrm>
            <a:off x="5706632" y="1711764"/>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0" name="Text Box 122"/>
          <p:cNvSpPr txBox="1">
            <a:spLocks noChangeArrowheads="1"/>
          </p:cNvSpPr>
          <p:nvPr/>
        </p:nvSpPr>
        <p:spPr bwMode="auto">
          <a:xfrm>
            <a:off x="5766567" y="1686335"/>
            <a:ext cx="1505516" cy="230832"/>
          </a:xfrm>
          <a:prstGeom prst="rect">
            <a:avLst/>
          </a:prstGeom>
          <a:noFill/>
          <a:ln w="25400">
            <a:noFill/>
            <a:miter lim="800000"/>
            <a:headEnd/>
            <a:tailEnd/>
          </a:ln>
          <a:effectLst/>
        </p:spPr>
        <p:txBody>
          <a:bodyPr wrap="square">
            <a:spAutoFit/>
          </a:bodyPr>
          <a:lstStyle/>
          <a:p>
            <a:r>
              <a:rPr lang="en-GB" sz="900" dirty="0">
                <a:latin typeface="Arial Narrow" pitchFamily="34" charset="0"/>
                <a:cs typeface="Arial" charset="0"/>
              </a:rPr>
              <a:t>xx</a:t>
            </a:r>
            <a:endParaRPr lang="en-US" sz="900" dirty="0">
              <a:latin typeface="Arial Narrow" pitchFamily="34" charset="0"/>
              <a:cs typeface="Arial" charset="0"/>
            </a:endParaRPr>
          </a:p>
        </p:txBody>
      </p:sp>
      <p:sp>
        <p:nvSpPr>
          <p:cNvPr id="1241211" name="AutoShape 123"/>
          <p:cNvSpPr>
            <a:spLocks noChangeArrowheads="1"/>
          </p:cNvSpPr>
          <p:nvPr/>
        </p:nvSpPr>
        <p:spPr bwMode="auto">
          <a:xfrm>
            <a:off x="5627689" y="1992313"/>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2" name="Text Box 124"/>
          <p:cNvSpPr txBox="1">
            <a:spLocks noChangeArrowheads="1"/>
          </p:cNvSpPr>
          <p:nvPr/>
        </p:nvSpPr>
        <p:spPr bwMode="auto">
          <a:xfrm>
            <a:off x="5671677" y="1895679"/>
            <a:ext cx="1146637"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a:t>
            </a:r>
            <a:endParaRPr lang="en-US" sz="850" dirty="0">
              <a:latin typeface="Arial Narrow" pitchFamily="34" charset="0"/>
              <a:cs typeface="Arial" charset="0"/>
            </a:endParaRPr>
          </a:p>
        </p:txBody>
      </p:sp>
      <p:sp>
        <p:nvSpPr>
          <p:cNvPr id="1241213" name="AutoShape 125"/>
          <p:cNvSpPr>
            <a:spLocks noChangeArrowheads="1"/>
          </p:cNvSpPr>
          <p:nvPr/>
        </p:nvSpPr>
        <p:spPr bwMode="auto">
          <a:xfrm>
            <a:off x="6675439" y="1539876"/>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4" name="Text Box 126"/>
          <p:cNvSpPr txBox="1">
            <a:spLocks noChangeArrowheads="1"/>
          </p:cNvSpPr>
          <p:nvPr/>
        </p:nvSpPr>
        <p:spPr bwMode="auto">
          <a:xfrm>
            <a:off x="6745888" y="1422430"/>
            <a:ext cx="139113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15" name="Text Box 127"/>
          <p:cNvSpPr txBox="1">
            <a:spLocks noChangeArrowheads="1"/>
          </p:cNvSpPr>
          <p:nvPr/>
        </p:nvSpPr>
        <p:spPr bwMode="auto">
          <a:xfrm>
            <a:off x="6836508" y="711156"/>
            <a:ext cx="1644491" cy="400110"/>
          </a:xfrm>
          <a:prstGeom prst="rect">
            <a:avLst/>
          </a:prstGeom>
          <a:noFill/>
          <a:ln w="25400">
            <a:noFill/>
            <a:miter lim="800000"/>
            <a:headEnd/>
            <a:tailEnd/>
          </a:ln>
          <a:effectLst/>
        </p:spPr>
        <p:txBody>
          <a:bodyPr wrap="square">
            <a:spAutoFit/>
          </a:bodyPr>
          <a:lstStyle/>
          <a:p>
            <a:r>
              <a:rPr lang="en-GB" sz="1000" b="1" dirty="0">
                <a:latin typeface="Arial Narrow" pitchFamily="34" charset="0"/>
                <a:cs typeface="Arial" charset="0"/>
              </a:rPr>
              <a:t>Summation of penultimate objective here</a:t>
            </a:r>
            <a:endParaRPr lang="en-US" sz="1000" b="1" dirty="0">
              <a:latin typeface="Arial Narrow" pitchFamily="34" charset="0"/>
              <a:cs typeface="Arial" charset="0"/>
            </a:endParaRPr>
          </a:p>
        </p:txBody>
      </p:sp>
      <p:cxnSp>
        <p:nvCxnSpPr>
          <p:cNvPr id="1241216" name="AutoShape 128"/>
          <p:cNvCxnSpPr>
            <a:cxnSpLocks noChangeShapeType="1"/>
            <a:stCxn id="1241211" idx="0"/>
            <a:endCxn id="1241213" idx="2"/>
          </p:cNvCxnSpPr>
          <p:nvPr/>
        </p:nvCxnSpPr>
        <p:spPr bwMode="auto">
          <a:xfrm rot="5400000" flipH="1" flipV="1">
            <a:off x="6069014" y="1314450"/>
            <a:ext cx="309563" cy="1047750"/>
          </a:xfrm>
          <a:prstGeom prst="curvedConnector3">
            <a:avLst>
              <a:gd name="adj1" fmla="val 50000"/>
            </a:avLst>
          </a:prstGeom>
          <a:noFill/>
          <a:ln w="12700">
            <a:solidFill>
              <a:schemeClr val="tx1"/>
            </a:solidFill>
            <a:prstDash val="sysDot"/>
            <a:round/>
            <a:headEnd/>
            <a:tailEnd/>
          </a:ln>
          <a:effectLst/>
        </p:spPr>
      </p:cxnSp>
      <p:cxnSp>
        <p:nvCxnSpPr>
          <p:cNvPr id="1241217" name="AutoShape 129"/>
          <p:cNvCxnSpPr>
            <a:cxnSpLocks noChangeShapeType="1"/>
            <a:stCxn id="1241213" idx="0"/>
            <a:endCxn id="1241190" idx="2"/>
          </p:cNvCxnSpPr>
          <p:nvPr/>
        </p:nvCxnSpPr>
        <p:spPr bwMode="auto">
          <a:xfrm rot="5400000" flipH="1" flipV="1">
            <a:off x="7111819" y="926870"/>
            <a:ext cx="248065" cy="977948"/>
          </a:xfrm>
          <a:prstGeom prst="curvedConnector3">
            <a:avLst>
              <a:gd name="adj1" fmla="val 50000"/>
            </a:avLst>
          </a:prstGeom>
          <a:noFill/>
          <a:ln w="12700">
            <a:solidFill>
              <a:schemeClr val="tx1"/>
            </a:solidFill>
            <a:prstDash val="sysDot"/>
            <a:round/>
            <a:headEnd/>
            <a:tailEnd/>
          </a:ln>
          <a:effectLst/>
        </p:spPr>
      </p:cxnSp>
      <p:sp>
        <p:nvSpPr>
          <p:cNvPr id="1241219" name="AutoShape 131"/>
          <p:cNvSpPr>
            <a:spLocks noChangeArrowheads="1"/>
          </p:cNvSpPr>
          <p:nvPr/>
        </p:nvSpPr>
        <p:spPr bwMode="auto">
          <a:xfrm>
            <a:off x="8129817" y="1606745"/>
            <a:ext cx="215900" cy="215900"/>
          </a:xfrm>
          <a:prstGeom prst="diamond">
            <a:avLst/>
          </a:prstGeom>
          <a:solidFill>
            <a:srgbClr val="996633"/>
          </a:solidFill>
          <a:ln w="25400">
            <a:noFill/>
            <a:miter lim="800000"/>
            <a:headEnd/>
            <a:tailEnd/>
          </a:ln>
          <a:effectLst/>
        </p:spPr>
        <p:txBody>
          <a:bodyPr wrap="none" anchor="ctr"/>
          <a:lstStyle/>
          <a:p>
            <a:endParaRPr lang="en-US"/>
          </a:p>
        </p:txBody>
      </p:sp>
      <p:sp>
        <p:nvSpPr>
          <p:cNvPr id="1241220" name="Text Box 132"/>
          <p:cNvSpPr txBox="1">
            <a:spLocks noChangeArrowheads="1"/>
          </p:cNvSpPr>
          <p:nvPr/>
        </p:nvSpPr>
        <p:spPr bwMode="auto">
          <a:xfrm>
            <a:off x="7096469" y="1706322"/>
            <a:ext cx="1366821" cy="400110"/>
          </a:xfrm>
          <a:prstGeom prst="rect">
            <a:avLst/>
          </a:prstGeom>
          <a:noFill/>
          <a:ln w="25400">
            <a:noFill/>
            <a:miter lim="800000"/>
            <a:headEnd/>
            <a:tailEnd/>
          </a:ln>
          <a:effectLst/>
        </p:spPr>
        <p:txBody>
          <a:bodyPr wrap="square">
            <a:spAutoFit/>
          </a:bodyPr>
          <a:lstStyle/>
          <a:p>
            <a:pPr algn="ctr"/>
            <a:r>
              <a:rPr lang="en-GB" sz="1000" b="1" dirty="0">
                <a:latin typeface="Arial Narrow" pitchFamily="34" charset="0"/>
                <a:cs typeface="Arial" charset="0"/>
              </a:rPr>
              <a:t>Summation of penultimate objective</a:t>
            </a:r>
            <a:endParaRPr lang="en-US" sz="1000" b="1" dirty="0">
              <a:latin typeface="Arial Narrow" pitchFamily="34" charset="0"/>
              <a:cs typeface="Arial" charset="0"/>
            </a:endParaRPr>
          </a:p>
        </p:txBody>
      </p:sp>
      <p:sp>
        <p:nvSpPr>
          <p:cNvPr id="1241221" name="Text Box 133"/>
          <p:cNvSpPr txBox="1">
            <a:spLocks noChangeArrowheads="1"/>
          </p:cNvSpPr>
          <p:nvPr/>
        </p:nvSpPr>
        <p:spPr bwMode="auto">
          <a:xfrm>
            <a:off x="2588656" y="4223860"/>
            <a:ext cx="1130930"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22" name="AutoShape 134"/>
          <p:cNvSpPr>
            <a:spLocks noChangeArrowheads="1"/>
          </p:cNvSpPr>
          <p:nvPr/>
        </p:nvSpPr>
        <p:spPr bwMode="auto">
          <a:xfrm>
            <a:off x="2547998" y="4286011"/>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3" name="AutoShape 135"/>
          <p:cNvSpPr>
            <a:spLocks noChangeArrowheads="1"/>
          </p:cNvSpPr>
          <p:nvPr/>
        </p:nvSpPr>
        <p:spPr bwMode="auto">
          <a:xfrm>
            <a:off x="2455982" y="3716518"/>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4" name="Text Box 136"/>
          <p:cNvSpPr txBox="1">
            <a:spLocks noChangeArrowheads="1"/>
          </p:cNvSpPr>
          <p:nvPr/>
        </p:nvSpPr>
        <p:spPr bwMode="auto">
          <a:xfrm>
            <a:off x="2527419" y="3684768"/>
            <a:ext cx="220892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225" name="Text Box 137"/>
          <p:cNvSpPr txBox="1">
            <a:spLocks noChangeArrowheads="1"/>
          </p:cNvSpPr>
          <p:nvPr/>
        </p:nvSpPr>
        <p:spPr bwMode="auto">
          <a:xfrm>
            <a:off x="4653076" y="4076772"/>
            <a:ext cx="1296987"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227" name="Text Box 139"/>
          <p:cNvSpPr txBox="1">
            <a:spLocks noChangeArrowheads="1"/>
          </p:cNvSpPr>
          <p:nvPr/>
        </p:nvSpPr>
        <p:spPr bwMode="auto">
          <a:xfrm>
            <a:off x="3034670" y="3357563"/>
            <a:ext cx="1321361"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228" name="AutoShape 140"/>
          <p:cNvSpPr>
            <a:spLocks noChangeArrowheads="1"/>
          </p:cNvSpPr>
          <p:nvPr/>
        </p:nvSpPr>
        <p:spPr bwMode="auto">
          <a:xfrm>
            <a:off x="2948945" y="344011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9" name="Text Box 141"/>
          <p:cNvSpPr txBox="1">
            <a:spLocks noChangeArrowheads="1"/>
          </p:cNvSpPr>
          <p:nvPr/>
        </p:nvSpPr>
        <p:spPr bwMode="auto">
          <a:xfrm>
            <a:off x="4611860" y="2781152"/>
            <a:ext cx="1152525"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30" name="AutoShape 142"/>
          <p:cNvSpPr>
            <a:spLocks noChangeArrowheads="1"/>
          </p:cNvSpPr>
          <p:nvPr/>
        </p:nvSpPr>
        <p:spPr bwMode="auto">
          <a:xfrm>
            <a:off x="4553123" y="2897040"/>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1" name="Text Box 143"/>
          <p:cNvSpPr txBox="1">
            <a:spLocks noChangeArrowheads="1"/>
          </p:cNvSpPr>
          <p:nvPr/>
        </p:nvSpPr>
        <p:spPr bwMode="auto">
          <a:xfrm>
            <a:off x="5576889" y="3079750"/>
            <a:ext cx="1273175"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xxx</a:t>
            </a:r>
          </a:p>
        </p:txBody>
      </p:sp>
      <p:sp>
        <p:nvSpPr>
          <p:cNvPr id="1241232" name="AutoShape 144"/>
          <p:cNvSpPr>
            <a:spLocks noChangeArrowheads="1"/>
          </p:cNvSpPr>
          <p:nvPr/>
        </p:nvSpPr>
        <p:spPr bwMode="auto">
          <a:xfrm>
            <a:off x="5525131" y="3114001"/>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5" name="Text Box 147"/>
          <p:cNvSpPr txBox="1">
            <a:spLocks noChangeArrowheads="1"/>
          </p:cNvSpPr>
          <p:nvPr/>
        </p:nvSpPr>
        <p:spPr bwMode="auto">
          <a:xfrm>
            <a:off x="5562870" y="2535866"/>
            <a:ext cx="1223962"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236" name="AutoShape 148"/>
          <p:cNvSpPr>
            <a:spLocks noChangeArrowheads="1"/>
          </p:cNvSpPr>
          <p:nvPr/>
        </p:nvSpPr>
        <p:spPr bwMode="auto">
          <a:xfrm>
            <a:off x="5499303" y="258783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7" name="AutoShape 149"/>
          <p:cNvSpPr>
            <a:spLocks noChangeArrowheads="1"/>
          </p:cNvSpPr>
          <p:nvPr/>
        </p:nvSpPr>
        <p:spPr bwMode="auto">
          <a:xfrm>
            <a:off x="5967064" y="2349500"/>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8" name="Text Box 150"/>
          <p:cNvSpPr txBox="1">
            <a:spLocks noChangeArrowheads="1"/>
          </p:cNvSpPr>
          <p:nvPr/>
        </p:nvSpPr>
        <p:spPr bwMode="auto">
          <a:xfrm>
            <a:off x="6015487" y="2257065"/>
            <a:ext cx="1439862"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39" name="AutoShape 151"/>
          <p:cNvSpPr>
            <a:spLocks noChangeArrowheads="1"/>
          </p:cNvSpPr>
          <p:nvPr/>
        </p:nvSpPr>
        <p:spPr bwMode="auto">
          <a:xfrm>
            <a:off x="6457951" y="2133600"/>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40" name="Text Box 152"/>
          <p:cNvSpPr txBox="1">
            <a:spLocks noChangeArrowheads="1"/>
          </p:cNvSpPr>
          <p:nvPr/>
        </p:nvSpPr>
        <p:spPr bwMode="auto">
          <a:xfrm>
            <a:off x="6527801" y="2060575"/>
            <a:ext cx="1296987"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cxnSp>
        <p:nvCxnSpPr>
          <p:cNvPr id="1241241" name="AutoShape 153"/>
          <p:cNvCxnSpPr>
            <a:cxnSpLocks noChangeShapeType="1"/>
            <a:stCxn id="1241236" idx="0"/>
            <a:endCxn id="1241239" idx="2"/>
          </p:cNvCxnSpPr>
          <p:nvPr/>
        </p:nvCxnSpPr>
        <p:spPr bwMode="auto">
          <a:xfrm rot="5400000" flipH="1" flipV="1">
            <a:off x="5894386" y="1952830"/>
            <a:ext cx="311358" cy="958648"/>
          </a:xfrm>
          <a:prstGeom prst="curvedConnector3">
            <a:avLst>
              <a:gd name="adj1" fmla="val 50000"/>
            </a:avLst>
          </a:prstGeom>
          <a:noFill/>
          <a:ln w="12700">
            <a:solidFill>
              <a:srgbClr val="800000"/>
            </a:solidFill>
            <a:prstDash val="sysDot"/>
            <a:round/>
            <a:headEnd/>
            <a:tailEnd/>
          </a:ln>
          <a:effectLst/>
        </p:spPr>
      </p:cxnSp>
      <p:cxnSp>
        <p:nvCxnSpPr>
          <p:cNvPr id="1241242" name="AutoShape 154"/>
          <p:cNvCxnSpPr>
            <a:cxnSpLocks noChangeShapeType="1"/>
            <a:stCxn id="1241239" idx="0"/>
            <a:endCxn id="1241219" idx="2"/>
          </p:cNvCxnSpPr>
          <p:nvPr/>
        </p:nvCxnSpPr>
        <p:spPr bwMode="auto">
          <a:xfrm rot="5400000" flipH="1" flipV="1">
            <a:off x="7228101" y="1123934"/>
            <a:ext cx="310955" cy="1708378"/>
          </a:xfrm>
          <a:prstGeom prst="curvedConnector3">
            <a:avLst>
              <a:gd name="adj1" fmla="val 50000"/>
            </a:avLst>
          </a:prstGeom>
          <a:noFill/>
          <a:ln w="12700">
            <a:solidFill>
              <a:srgbClr val="800000"/>
            </a:solidFill>
            <a:prstDash val="sysDot"/>
            <a:round/>
            <a:headEnd/>
            <a:tailEnd/>
          </a:ln>
          <a:effectLst/>
        </p:spPr>
      </p:cxnSp>
      <p:sp>
        <p:nvSpPr>
          <p:cNvPr id="1241243" name="AutoShape 155"/>
          <p:cNvSpPr>
            <a:spLocks noChangeArrowheads="1"/>
          </p:cNvSpPr>
          <p:nvPr/>
        </p:nvSpPr>
        <p:spPr bwMode="auto">
          <a:xfrm>
            <a:off x="4282061" y="331419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44" name="Text Box 156"/>
          <p:cNvSpPr txBox="1">
            <a:spLocks noChangeArrowheads="1"/>
          </p:cNvSpPr>
          <p:nvPr/>
        </p:nvSpPr>
        <p:spPr bwMode="auto">
          <a:xfrm>
            <a:off x="4318993" y="3229666"/>
            <a:ext cx="1379537"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xx</a:t>
            </a:r>
          </a:p>
        </p:txBody>
      </p:sp>
      <p:sp>
        <p:nvSpPr>
          <p:cNvPr id="1241246" name="AutoShape 158"/>
          <p:cNvSpPr>
            <a:spLocks noChangeArrowheads="1"/>
          </p:cNvSpPr>
          <p:nvPr/>
        </p:nvSpPr>
        <p:spPr bwMode="auto">
          <a:xfrm>
            <a:off x="3925240" y="4905010"/>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47" name="Text Box 159"/>
          <p:cNvSpPr txBox="1">
            <a:spLocks noChangeArrowheads="1"/>
          </p:cNvSpPr>
          <p:nvPr/>
        </p:nvSpPr>
        <p:spPr bwMode="auto">
          <a:xfrm>
            <a:off x="4017315" y="4835160"/>
            <a:ext cx="1295400"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49" name="AutoShape 161"/>
          <p:cNvSpPr>
            <a:spLocks noChangeArrowheads="1"/>
          </p:cNvSpPr>
          <p:nvPr/>
        </p:nvSpPr>
        <p:spPr bwMode="auto">
          <a:xfrm>
            <a:off x="4575073" y="4111594"/>
            <a:ext cx="142875" cy="142875"/>
          </a:xfrm>
          <a:prstGeom prst="diamond">
            <a:avLst/>
          </a:prstGeom>
          <a:solidFill>
            <a:srgbClr val="9999FF"/>
          </a:solidFill>
          <a:ln w="25400">
            <a:noFill/>
            <a:miter lim="800000"/>
            <a:headEnd/>
            <a:tailEnd/>
          </a:ln>
          <a:effectLst/>
        </p:spPr>
        <p:txBody>
          <a:bodyPr wrap="none" anchor="ctr"/>
          <a:lstStyle/>
          <a:p>
            <a:endParaRPr lang="en-US" sz="850"/>
          </a:p>
        </p:txBody>
      </p:sp>
      <p:sp>
        <p:nvSpPr>
          <p:cNvPr id="1241250" name="Text Box 162"/>
          <p:cNvSpPr txBox="1">
            <a:spLocks noChangeArrowheads="1"/>
          </p:cNvSpPr>
          <p:nvPr/>
        </p:nvSpPr>
        <p:spPr bwMode="auto">
          <a:xfrm>
            <a:off x="4638977" y="4331294"/>
            <a:ext cx="1697038"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51" name="AutoShape 163"/>
          <p:cNvSpPr>
            <a:spLocks noChangeArrowheads="1"/>
          </p:cNvSpPr>
          <p:nvPr/>
        </p:nvSpPr>
        <p:spPr bwMode="auto">
          <a:xfrm>
            <a:off x="4562777" y="4432894"/>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52" name="AutoShape 164"/>
          <p:cNvSpPr>
            <a:spLocks noChangeArrowheads="1"/>
          </p:cNvSpPr>
          <p:nvPr/>
        </p:nvSpPr>
        <p:spPr bwMode="auto">
          <a:xfrm>
            <a:off x="5232401" y="3933826"/>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53" name="Text Box 165"/>
          <p:cNvSpPr txBox="1">
            <a:spLocks noChangeArrowheads="1"/>
          </p:cNvSpPr>
          <p:nvPr/>
        </p:nvSpPr>
        <p:spPr bwMode="auto">
          <a:xfrm>
            <a:off x="5292336" y="3872303"/>
            <a:ext cx="1579598"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54" name="Text Box 166"/>
          <p:cNvSpPr txBox="1">
            <a:spLocks noChangeArrowheads="1"/>
          </p:cNvSpPr>
          <p:nvPr/>
        </p:nvSpPr>
        <p:spPr bwMode="auto">
          <a:xfrm>
            <a:off x="5723119" y="3529470"/>
            <a:ext cx="1333396"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55" name="AutoShape 167"/>
          <p:cNvSpPr>
            <a:spLocks noChangeArrowheads="1"/>
          </p:cNvSpPr>
          <p:nvPr/>
        </p:nvSpPr>
        <p:spPr bwMode="auto">
          <a:xfrm>
            <a:off x="5659943" y="3596991"/>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56" name="Text Box 168"/>
          <p:cNvSpPr txBox="1">
            <a:spLocks noChangeArrowheads="1"/>
          </p:cNvSpPr>
          <p:nvPr/>
        </p:nvSpPr>
        <p:spPr bwMode="auto">
          <a:xfrm>
            <a:off x="6699899" y="2559213"/>
            <a:ext cx="149321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57" name="AutoShape 169"/>
          <p:cNvSpPr>
            <a:spLocks noChangeArrowheads="1"/>
          </p:cNvSpPr>
          <p:nvPr/>
        </p:nvSpPr>
        <p:spPr bwMode="auto">
          <a:xfrm>
            <a:off x="6670979" y="2662329"/>
            <a:ext cx="142875" cy="142875"/>
          </a:xfrm>
          <a:prstGeom prst="diamond">
            <a:avLst/>
          </a:prstGeom>
          <a:solidFill>
            <a:srgbClr val="9999FF"/>
          </a:solidFill>
          <a:ln w="25400">
            <a:noFill/>
            <a:miter lim="800000"/>
            <a:headEnd/>
            <a:tailEnd/>
          </a:ln>
          <a:effectLst/>
        </p:spPr>
        <p:txBody>
          <a:bodyPr wrap="none" anchor="ctr"/>
          <a:lstStyle/>
          <a:p>
            <a:endParaRPr lang="en-US"/>
          </a:p>
        </p:txBody>
      </p:sp>
      <p:cxnSp>
        <p:nvCxnSpPr>
          <p:cNvPr id="1241258" name="AutoShape 170"/>
          <p:cNvCxnSpPr>
            <a:cxnSpLocks noChangeShapeType="1"/>
            <a:stCxn id="1241255" idx="0"/>
            <a:endCxn id="1241257" idx="2"/>
          </p:cNvCxnSpPr>
          <p:nvPr/>
        </p:nvCxnSpPr>
        <p:spPr bwMode="auto">
          <a:xfrm rot="5400000" flipH="1" flipV="1">
            <a:off x="5841006" y="2695580"/>
            <a:ext cx="791787" cy="1011036"/>
          </a:xfrm>
          <a:prstGeom prst="curvedConnector3">
            <a:avLst>
              <a:gd name="adj1" fmla="val 50000"/>
            </a:avLst>
          </a:prstGeom>
          <a:noFill/>
          <a:ln w="12700">
            <a:solidFill>
              <a:srgbClr val="99CCFF"/>
            </a:solidFill>
            <a:prstDash val="sysDot"/>
            <a:round/>
            <a:headEnd/>
            <a:tailEnd/>
          </a:ln>
          <a:effectLst/>
        </p:spPr>
      </p:cxnSp>
      <p:sp>
        <p:nvSpPr>
          <p:cNvPr id="1241260" name="AutoShape 172"/>
          <p:cNvSpPr>
            <a:spLocks noChangeArrowheads="1"/>
          </p:cNvSpPr>
          <p:nvPr/>
        </p:nvSpPr>
        <p:spPr bwMode="auto">
          <a:xfrm>
            <a:off x="8134572" y="1604348"/>
            <a:ext cx="215900" cy="215900"/>
          </a:xfrm>
          <a:prstGeom prst="diamond">
            <a:avLst/>
          </a:prstGeom>
          <a:solidFill>
            <a:srgbClr val="9999FF"/>
          </a:solidFill>
          <a:ln w="25400">
            <a:noFill/>
            <a:miter lim="800000"/>
            <a:headEnd/>
            <a:tailEnd/>
          </a:ln>
          <a:effectLst/>
        </p:spPr>
        <p:txBody>
          <a:bodyPr wrap="none" anchor="ctr"/>
          <a:lstStyle/>
          <a:p>
            <a:endParaRPr lang="en-US"/>
          </a:p>
        </p:txBody>
      </p:sp>
      <p:cxnSp>
        <p:nvCxnSpPr>
          <p:cNvPr id="1241261" name="AutoShape 173"/>
          <p:cNvCxnSpPr>
            <a:cxnSpLocks noChangeShapeType="1"/>
            <a:stCxn id="1241257" idx="0"/>
            <a:endCxn id="1241260" idx="2"/>
          </p:cNvCxnSpPr>
          <p:nvPr/>
        </p:nvCxnSpPr>
        <p:spPr bwMode="auto">
          <a:xfrm rot="5400000" flipH="1" flipV="1">
            <a:off x="7071429" y="1491237"/>
            <a:ext cx="842081" cy="1500105"/>
          </a:xfrm>
          <a:prstGeom prst="curvedConnector3">
            <a:avLst>
              <a:gd name="adj1" fmla="val 50000"/>
            </a:avLst>
          </a:prstGeom>
          <a:noFill/>
          <a:ln w="12700">
            <a:solidFill>
              <a:schemeClr val="accent1"/>
            </a:solidFill>
            <a:prstDash val="sysDot"/>
            <a:round/>
            <a:headEnd/>
            <a:tailEnd/>
          </a:ln>
          <a:effectLst/>
        </p:spPr>
      </p:cxnSp>
      <p:sp>
        <p:nvSpPr>
          <p:cNvPr id="1241262" name="AutoShape 174"/>
          <p:cNvSpPr>
            <a:spLocks noChangeArrowheads="1"/>
          </p:cNvSpPr>
          <p:nvPr/>
        </p:nvSpPr>
        <p:spPr bwMode="auto">
          <a:xfrm>
            <a:off x="3685482" y="5431632"/>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63" name="Text Box 175"/>
          <p:cNvSpPr txBox="1">
            <a:spLocks noChangeArrowheads="1"/>
          </p:cNvSpPr>
          <p:nvPr/>
        </p:nvSpPr>
        <p:spPr bwMode="auto">
          <a:xfrm>
            <a:off x="3782320" y="5358607"/>
            <a:ext cx="1435100"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79" name="Rectangle 29"/>
          <p:cNvSpPr>
            <a:spLocks noChangeArrowheads="1"/>
          </p:cNvSpPr>
          <p:nvPr/>
        </p:nvSpPr>
        <p:spPr bwMode="auto">
          <a:xfrm>
            <a:off x="7734085" y="5854666"/>
            <a:ext cx="2016125" cy="276999"/>
          </a:xfrm>
          <a:prstGeom prst="rect">
            <a:avLst/>
          </a:prstGeom>
          <a:noFill/>
          <a:ln w="9525">
            <a:noFill/>
            <a:miter lim="800000"/>
            <a:headEnd/>
            <a:tailEnd/>
          </a:ln>
        </p:spPr>
        <p:txBody>
          <a:bodyPr lIns="0" tIns="0" rIns="0" bIns="0">
            <a:spAutoFit/>
          </a:bodyPr>
          <a:lstStyle/>
          <a:p>
            <a:r>
              <a:rPr lang="en-GB" dirty="0">
                <a:solidFill>
                  <a:srgbClr val="0070C0"/>
                </a:solidFill>
                <a:latin typeface="Arial Narrow" pitchFamily="34" charset="0"/>
                <a:cs typeface="Arial" charset="0"/>
              </a:rPr>
              <a:t>Software</a:t>
            </a:r>
          </a:p>
        </p:txBody>
      </p:sp>
      <p:sp>
        <p:nvSpPr>
          <p:cNvPr id="177" name="Rectangle 20"/>
          <p:cNvSpPr>
            <a:spLocks noChangeArrowheads="1"/>
          </p:cNvSpPr>
          <p:nvPr/>
        </p:nvSpPr>
        <p:spPr bwMode="auto">
          <a:xfrm rot="16200000">
            <a:off x="1297734" y="1362613"/>
            <a:ext cx="2024752"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Data</a:t>
            </a:r>
          </a:p>
        </p:txBody>
      </p:sp>
      <p:sp>
        <p:nvSpPr>
          <p:cNvPr id="180" name="Rectangle 29"/>
          <p:cNvSpPr>
            <a:spLocks noChangeArrowheads="1"/>
          </p:cNvSpPr>
          <p:nvPr/>
        </p:nvSpPr>
        <p:spPr bwMode="auto">
          <a:xfrm>
            <a:off x="5255958" y="5854666"/>
            <a:ext cx="2016125" cy="276999"/>
          </a:xfrm>
          <a:prstGeom prst="rect">
            <a:avLst/>
          </a:prstGeom>
          <a:noFill/>
          <a:ln w="9525">
            <a:noFill/>
            <a:miter lim="800000"/>
            <a:headEnd/>
            <a:tailEnd/>
          </a:ln>
        </p:spPr>
        <p:txBody>
          <a:bodyPr lIns="0" tIns="0" rIns="0" bIns="0">
            <a:spAutoFit/>
          </a:bodyPr>
          <a:lstStyle/>
          <a:p>
            <a:pPr algn="ctr"/>
            <a:r>
              <a:rPr lang="en-GB" dirty="0">
                <a:solidFill>
                  <a:srgbClr val="0070C0"/>
                </a:solidFill>
                <a:latin typeface="Arial Narrow" pitchFamily="34" charset="0"/>
                <a:cs typeface="Arial" charset="0"/>
              </a:rPr>
              <a:t>Technical Infrastructure</a:t>
            </a:r>
          </a:p>
        </p:txBody>
      </p:sp>
      <p:sp>
        <p:nvSpPr>
          <p:cNvPr id="182" name="Text Box 39"/>
          <p:cNvSpPr txBox="1">
            <a:spLocks noChangeArrowheads="1"/>
          </p:cNvSpPr>
          <p:nvPr/>
        </p:nvSpPr>
        <p:spPr bwMode="auto">
          <a:xfrm>
            <a:off x="2913506" y="1463798"/>
            <a:ext cx="1488300"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83" name="AutoShape 40"/>
          <p:cNvSpPr>
            <a:spLocks noChangeArrowheads="1"/>
          </p:cNvSpPr>
          <p:nvPr/>
        </p:nvSpPr>
        <p:spPr bwMode="auto">
          <a:xfrm>
            <a:off x="2870542" y="1549523"/>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84" name="AutoShape 121"/>
          <p:cNvSpPr>
            <a:spLocks noChangeArrowheads="1"/>
          </p:cNvSpPr>
          <p:nvPr/>
        </p:nvSpPr>
        <p:spPr bwMode="auto">
          <a:xfrm>
            <a:off x="4666697" y="1881869"/>
            <a:ext cx="139728" cy="142875"/>
          </a:xfrm>
          <a:prstGeom prst="diamond">
            <a:avLst/>
          </a:prstGeom>
          <a:solidFill>
            <a:srgbClr val="003300"/>
          </a:solidFill>
          <a:ln w="25400">
            <a:noFill/>
            <a:miter lim="800000"/>
            <a:headEnd/>
            <a:tailEnd/>
          </a:ln>
          <a:effectLst/>
        </p:spPr>
        <p:txBody>
          <a:bodyPr wrap="none" anchor="ctr"/>
          <a:lstStyle/>
          <a:p>
            <a:endParaRPr lang="en-US"/>
          </a:p>
        </p:txBody>
      </p:sp>
      <p:sp>
        <p:nvSpPr>
          <p:cNvPr id="185" name="Text Box 122"/>
          <p:cNvSpPr txBox="1">
            <a:spLocks noChangeArrowheads="1"/>
          </p:cNvSpPr>
          <p:nvPr/>
        </p:nvSpPr>
        <p:spPr bwMode="auto">
          <a:xfrm>
            <a:off x="4704548" y="1793071"/>
            <a:ext cx="1424940"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88" name="AutoShape 65"/>
          <p:cNvSpPr>
            <a:spLocks noChangeArrowheads="1"/>
          </p:cNvSpPr>
          <p:nvPr/>
        </p:nvSpPr>
        <p:spPr bwMode="auto">
          <a:xfrm>
            <a:off x="8252151" y="2770386"/>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89" name="Text Box 66"/>
          <p:cNvSpPr txBox="1">
            <a:spLocks noChangeArrowheads="1"/>
          </p:cNvSpPr>
          <p:nvPr/>
        </p:nvSpPr>
        <p:spPr bwMode="auto">
          <a:xfrm>
            <a:off x="8328142" y="2698948"/>
            <a:ext cx="1223963"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90" name="AutoShape 135"/>
          <p:cNvSpPr>
            <a:spLocks noChangeArrowheads="1"/>
          </p:cNvSpPr>
          <p:nvPr/>
        </p:nvSpPr>
        <p:spPr bwMode="auto">
          <a:xfrm>
            <a:off x="2882787" y="396086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91" name="Text Box 136"/>
          <p:cNvSpPr txBox="1">
            <a:spLocks noChangeArrowheads="1"/>
          </p:cNvSpPr>
          <p:nvPr/>
        </p:nvSpPr>
        <p:spPr bwMode="auto">
          <a:xfrm>
            <a:off x="2936971" y="3903677"/>
            <a:ext cx="1513616"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92" name="Text Box 59"/>
          <p:cNvSpPr txBox="1">
            <a:spLocks noChangeArrowheads="1"/>
          </p:cNvSpPr>
          <p:nvPr/>
        </p:nvSpPr>
        <p:spPr bwMode="auto">
          <a:xfrm>
            <a:off x="7872933" y="3134453"/>
            <a:ext cx="817887"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93" name="AutoShape 60"/>
          <p:cNvSpPr>
            <a:spLocks noChangeArrowheads="1"/>
          </p:cNvSpPr>
          <p:nvPr/>
        </p:nvSpPr>
        <p:spPr bwMode="auto">
          <a:xfrm>
            <a:off x="7804201" y="3241545"/>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95" name="AutoShape 164"/>
          <p:cNvSpPr>
            <a:spLocks noChangeArrowheads="1"/>
          </p:cNvSpPr>
          <p:nvPr/>
        </p:nvSpPr>
        <p:spPr bwMode="auto">
          <a:xfrm>
            <a:off x="6109524" y="3189090"/>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96" name="Text Box 165"/>
          <p:cNvSpPr txBox="1">
            <a:spLocks noChangeArrowheads="1"/>
          </p:cNvSpPr>
          <p:nvPr/>
        </p:nvSpPr>
        <p:spPr bwMode="auto">
          <a:xfrm>
            <a:off x="6157957" y="3058555"/>
            <a:ext cx="1498600"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xx</a:t>
            </a:r>
          </a:p>
        </p:txBody>
      </p:sp>
      <p:cxnSp>
        <p:nvCxnSpPr>
          <p:cNvPr id="197" name="AutoShape 170"/>
          <p:cNvCxnSpPr>
            <a:cxnSpLocks noChangeShapeType="1"/>
          </p:cNvCxnSpPr>
          <p:nvPr/>
        </p:nvCxnSpPr>
        <p:spPr bwMode="auto">
          <a:xfrm flipV="1">
            <a:off x="4653076" y="1110457"/>
            <a:ext cx="3077261" cy="201686"/>
          </a:xfrm>
          <a:prstGeom prst="curvedConnector3">
            <a:avLst>
              <a:gd name="adj1" fmla="val 50000"/>
            </a:avLst>
          </a:prstGeom>
          <a:noFill/>
          <a:ln w="12700">
            <a:solidFill>
              <a:srgbClr val="FFC000"/>
            </a:solidFill>
            <a:prstDash val="sysDot"/>
            <a:round/>
            <a:headEnd/>
            <a:tailEnd/>
          </a:ln>
          <a:effectLst/>
        </p:spPr>
      </p:cxnSp>
      <p:sp>
        <p:nvSpPr>
          <p:cNvPr id="1241190" name="AutoShape 102"/>
          <p:cNvSpPr>
            <a:spLocks noChangeArrowheads="1"/>
          </p:cNvSpPr>
          <p:nvPr/>
        </p:nvSpPr>
        <p:spPr bwMode="auto">
          <a:xfrm>
            <a:off x="7616875" y="1075911"/>
            <a:ext cx="215900" cy="215900"/>
          </a:xfrm>
          <a:prstGeom prst="diamond">
            <a:avLst/>
          </a:prstGeom>
          <a:solidFill>
            <a:srgbClr val="003300"/>
          </a:solidFill>
          <a:ln w="25400">
            <a:noFill/>
            <a:miter lim="800000"/>
            <a:headEnd/>
            <a:tailEnd/>
          </a:ln>
          <a:effectLst/>
        </p:spPr>
        <p:txBody>
          <a:bodyPr wrap="none" anchor="ctr"/>
          <a:lstStyle/>
          <a:p>
            <a:endParaRPr lang="en-US"/>
          </a:p>
        </p:txBody>
      </p:sp>
      <p:sp>
        <p:nvSpPr>
          <p:cNvPr id="153" name="Rectangle 20"/>
          <p:cNvSpPr>
            <a:spLocks noChangeArrowheads="1"/>
          </p:cNvSpPr>
          <p:nvPr/>
        </p:nvSpPr>
        <p:spPr bwMode="auto">
          <a:xfrm rot="16200000">
            <a:off x="1553578" y="3907809"/>
            <a:ext cx="1513064"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Business</a:t>
            </a:r>
          </a:p>
        </p:txBody>
      </p:sp>
      <p:sp>
        <p:nvSpPr>
          <p:cNvPr id="2" name="Rectangle 1"/>
          <p:cNvSpPr/>
          <p:nvPr/>
        </p:nvSpPr>
        <p:spPr>
          <a:xfrm>
            <a:off x="2469480" y="752994"/>
            <a:ext cx="6033937" cy="2809085"/>
          </a:xfrm>
          <a:custGeom>
            <a:avLst/>
            <a:gdLst>
              <a:gd name="connsiteX0" fmla="*/ 0 w 3225156"/>
              <a:gd name="connsiteY0" fmla="*/ 0 h 485432"/>
              <a:gd name="connsiteX1" fmla="*/ 3225156 w 3225156"/>
              <a:gd name="connsiteY1" fmla="*/ 0 h 485432"/>
              <a:gd name="connsiteX2" fmla="*/ 3225156 w 3225156"/>
              <a:gd name="connsiteY2" fmla="*/ 485432 h 485432"/>
              <a:gd name="connsiteX3" fmla="*/ 0 w 3225156"/>
              <a:gd name="connsiteY3" fmla="*/ 485432 h 485432"/>
              <a:gd name="connsiteX4" fmla="*/ 0 w 3225156"/>
              <a:gd name="connsiteY4" fmla="*/ 0 h 485432"/>
              <a:gd name="connsiteX0" fmla="*/ 0 w 5070093"/>
              <a:gd name="connsiteY0" fmla="*/ 441064 h 926496"/>
              <a:gd name="connsiteX1" fmla="*/ 5070093 w 5070093"/>
              <a:gd name="connsiteY1" fmla="*/ 0 h 926496"/>
              <a:gd name="connsiteX2" fmla="*/ 3225156 w 5070093"/>
              <a:gd name="connsiteY2" fmla="*/ 926496 h 926496"/>
              <a:gd name="connsiteX3" fmla="*/ 0 w 5070093"/>
              <a:gd name="connsiteY3" fmla="*/ 926496 h 926496"/>
              <a:gd name="connsiteX4" fmla="*/ 0 w 5070093"/>
              <a:gd name="connsiteY4" fmla="*/ 441064 h 926496"/>
              <a:gd name="connsiteX0" fmla="*/ 0 w 5199184"/>
              <a:gd name="connsiteY0" fmla="*/ 457200 h 942632"/>
              <a:gd name="connsiteX1" fmla="*/ 5199184 w 5199184"/>
              <a:gd name="connsiteY1" fmla="*/ 0 h 942632"/>
              <a:gd name="connsiteX2" fmla="*/ 3225156 w 5199184"/>
              <a:gd name="connsiteY2" fmla="*/ 942632 h 942632"/>
              <a:gd name="connsiteX3" fmla="*/ 0 w 5199184"/>
              <a:gd name="connsiteY3" fmla="*/ 942632 h 942632"/>
              <a:gd name="connsiteX4" fmla="*/ 0 w 5199184"/>
              <a:gd name="connsiteY4" fmla="*/ 457200 h 942632"/>
              <a:gd name="connsiteX0" fmla="*/ 0 w 5199184"/>
              <a:gd name="connsiteY0" fmla="*/ 457200 h 942632"/>
              <a:gd name="connsiteX1" fmla="*/ 5199184 w 5199184"/>
              <a:gd name="connsiteY1" fmla="*/ 0 h 942632"/>
              <a:gd name="connsiteX2" fmla="*/ 5199184 w 5199184"/>
              <a:gd name="connsiteY2" fmla="*/ 458538 h 942632"/>
              <a:gd name="connsiteX3" fmla="*/ 0 w 5199184"/>
              <a:gd name="connsiteY3" fmla="*/ 942632 h 942632"/>
              <a:gd name="connsiteX4" fmla="*/ 0 w 5199184"/>
              <a:gd name="connsiteY4" fmla="*/ 457200 h 942632"/>
              <a:gd name="connsiteX0" fmla="*/ 833717 w 6032901"/>
              <a:gd name="connsiteY0" fmla="*/ 457200 h 2792948"/>
              <a:gd name="connsiteX1" fmla="*/ 6032901 w 6032901"/>
              <a:gd name="connsiteY1" fmla="*/ 0 h 2792948"/>
              <a:gd name="connsiteX2" fmla="*/ 6032901 w 6032901"/>
              <a:gd name="connsiteY2" fmla="*/ 458538 h 2792948"/>
              <a:gd name="connsiteX3" fmla="*/ 0 w 6032901"/>
              <a:gd name="connsiteY3" fmla="*/ 2792948 h 2792948"/>
              <a:gd name="connsiteX4" fmla="*/ 833717 w 6032901"/>
              <a:gd name="connsiteY4" fmla="*/ 457200 h 2792948"/>
              <a:gd name="connsiteX0" fmla="*/ 48408 w 6032901"/>
              <a:gd name="connsiteY0" fmla="*/ 21515 h 2792948"/>
              <a:gd name="connsiteX1" fmla="*/ 6032901 w 6032901"/>
              <a:gd name="connsiteY1" fmla="*/ 0 h 2792948"/>
              <a:gd name="connsiteX2" fmla="*/ 6032901 w 6032901"/>
              <a:gd name="connsiteY2" fmla="*/ 458538 h 2792948"/>
              <a:gd name="connsiteX3" fmla="*/ 0 w 6032901"/>
              <a:gd name="connsiteY3" fmla="*/ 2792948 h 2792948"/>
              <a:gd name="connsiteX4" fmla="*/ 48408 w 6032901"/>
              <a:gd name="connsiteY4" fmla="*/ 21515 h 2792948"/>
              <a:gd name="connsiteX0" fmla="*/ 48408 w 6032901"/>
              <a:gd name="connsiteY0" fmla="*/ 21515 h 2792948"/>
              <a:gd name="connsiteX1" fmla="*/ 6032901 w 6032901"/>
              <a:gd name="connsiteY1" fmla="*/ 0 h 2792948"/>
              <a:gd name="connsiteX2" fmla="*/ 6032901 w 6032901"/>
              <a:gd name="connsiteY2" fmla="*/ 458538 h 2792948"/>
              <a:gd name="connsiteX3" fmla="*/ 0 w 6032901"/>
              <a:gd name="connsiteY3" fmla="*/ 2792948 h 2792948"/>
              <a:gd name="connsiteX4" fmla="*/ 48408 w 6032901"/>
              <a:gd name="connsiteY4" fmla="*/ 21515 h 2792948"/>
              <a:gd name="connsiteX0" fmla="*/ 10757 w 6032901"/>
              <a:gd name="connsiteY0" fmla="*/ 0 h 2803706"/>
              <a:gd name="connsiteX1" fmla="*/ 6032901 w 6032901"/>
              <a:gd name="connsiteY1" fmla="*/ 10758 h 2803706"/>
              <a:gd name="connsiteX2" fmla="*/ 6032901 w 6032901"/>
              <a:gd name="connsiteY2" fmla="*/ 469296 h 2803706"/>
              <a:gd name="connsiteX3" fmla="*/ 0 w 6032901"/>
              <a:gd name="connsiteY3" fmla="*/ 2803706 h 2803706"/>
              <a:gd name="connsiteX4" fmla="*/ 10757 w 6032901"/>
              <a:gd name="connsiteY4" fmla="*/ 0 h 2803706"/>
              <a:gd name="connsiteX0" fmla="*/ 1035 w 6033937"/>
              <a:gd name="connsiteY0" fmla="*/ 0 h 2809085"/>
              <a:gd name="connsiteX1" fmla="*/ 6033937 w 6033937"/>
              <a:gd name="connsiteY1" fmla="*/ 16137 h 2809085"/>
              <a:gd name="connsiteX2" fmla="*/ 6033937 w 6033937"/>
              <a:gd name="connsiteY2" fmla="*/ 474675 h 2809085"/>
              <a:gd name="connsiteX3" fmla="*/ 1036 w 6033937"/>
              <a:gd name="connsiteY3" fmla="*/ 2809085 h 2809085"/>
              <a:gd name="connsiteX4" fmla="*/ 1035 w 6033937"/>
              <a:gd name="connsiteY4" fmla="*/ 0 h 28090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33937" h="2809085">
                <a:moveTo>
                  <a:pt x="1035" y="0"/>
                </a:moveTo>
                <a:lnTo>
                  <a:pt x="6033937" y="16137"/>
                </a:lnTo>
                <a:lnTo>
                  <a:pt x="6033937" y="474675"/>
                </a:lnTo>
                <a:lnTo>
                  <a:pt x="1036" y="2809085"/>
                </a:lnTo>
                <a:cubicBezTo>
                  <a:pt x="4622" y="1874516"/>
                  <a:pt x="-2551" y="934569"/>
                  <a:pt x="1035" y="0"/>
                </a:cubicBezTo>
                <a:close/>
              </a:path>
            </a:pathLst>
          </a:cu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Rectangle 2"/>
          <p:cNvSpPr/>
          <p:nvPr/>
        </p:nvSpPr>
        <p:spPr>
          <a:xfrm>
            <a:off x="2468976" y="1254946"/>
            <a:ext cx="6056053" cy="4620250"/>
          </a:xfrm>
          <a:custGeom>
            <a:avLst/>
            <a:gdLst>
              <a:gd name="connsiteX0" fmla="*/ 0 w 1485565"/>
              <a:gd name="connsiteY0" fmla="*/ 0 h 863762"/>
              <a:gd name="connsiteX1" fmla="*/ 1485565 w 1485565"/>
              <a:gd name="connsiteY1" fmla="*/ 0 h 863762"/>
              <a:gd name="connsiteX2" fmla="*/ 1485565 w 1485565"/>
              <a:gd name="connsiteY2" fmla="*/ 863762 h 863762"/>
              <a:gd name="connsiteX3" fmla="*/ 0 w 1485565"/>
              <a:gd name="connsiteY3" fmla="*/ 863762 h 863762"/>
              <a:gd name="connsiteX4" fmla="*/ 0 w 1485565"/>
              <a:gd name="connsiteY4" fmla="*/ 0 h 863762"/>
              <a:gd name="connsiteX0" fmla="*/ 0 w 3088455"/>
              <a:gd name="connsiteY0" fmla="*/ 1597510 h 2461272"/>
              <a:gd name="connsiteX1" fmla="*/ 3088455 w 3088455"/>
              <a:gd name="connsiteY1" fmla="*/ 0 h 2461272"/>
              <a:gd name="connsiteX2" fmla="*/ 1485565 w 3088455"/>
              <a:gd name="connsiteY2" fmla="*/ 2461272 h 2461272"/>
              <a:gd name="connsiteX3" fmla="*/ 0 w 3088455"/>
              <a:gd name="connsiteY3" fmla="*/ 2461272 h 2461272"/>
              <a:gd name="connsiteX4" fmla="*/ 0 w 3088455"/>
              <a:gd name="connsiteY4" fmla="*/ 1597510 h 2461272"/>
              <a:gd name="connsiteX0" fmla="*/ 0 w 3497245"/>
              <a:gd name="connsiteY0" fmla="*/ 1844936 h 2708698"/>
              <a:gd name="connsiteX1" fmla="*/ 3497245 w 3497245"/>
              <a:gd name="connsiteY1" fmla="*/ 0 h 2708698"/>
              <a:gd name="connsiteX2" fmla="*/ 1485565 w 3497245"/>
              <a:gd name="connsiteY2" fmla="*/ 2708698 h 2708698"/>
              <a:gd name="connsiteX3" fmla="*/ 0 w 3497245"/>
              <a:gd name="connsiteY3" fmla="*/ 2708698 h 2708698"/>
              <a:gd name="connsiteX4" fmla="*/ 0 w 3497245"/>
              <a:gd name="connsiteY4" fmla="*/ 1844936 h 2708698"/>
              <a:gd name="connsiteX0" fmla="*/ 0 w 3497245"/>
              <a:gd name="connsiteY0" fmla="*/ 1844936 h 2708698"/>
              <a:gd name="connsiteX1" fmla="*/ 3497245 w 3497245"/>
              <a:gd name="connsiteY1" fmla="*/ 0 h 2708698"/>
              <a:gd name="connsiteX2" fmla="*/ 3389668 w 3497245"/>
              <a:gd name="connsiteY2" fmla="*/ 879898 h 2708698"/>
              <a:gd name="connsiteX3" fmla="*/ 0 w 3497245"/>
              <a:gd name="connsiteY3" fmla="*/ 2708698 h 2708698"/>
              <a:gd name="connsiteX4" fmla="*/ 0 w 3497245"/>
              <a:gd name="connsiteY4" fmla="*/ 1844936 h 2708698"/>
              <a:gd name="connsiteX0" fmla="*/ 0 w 3395047"/>
              <a:gd name="connsiteY0" fmla="*/ 1764253 h 2628015"/>
              <a:gd name="connsiteX1" fmla="*/ 3395047 w 3395047"/>
              <a:gd name="connsiteY1" fmla="*/ 0 h 2628015"/>
              <a:gd name="connsiteX2" fmla="*/ 3389668 w 3395047"/>
              <a:gd name="connsiteY2" fmla="*/ 799215 h 2628015"/>
              <a:gd name="connsiteX3" fmla="*/ 0 w 3395047"/>
              <a:gd name="connsiteY3" fmla="*/ 2628015 h 2628015"/>
              <a:gd name="connsiteX4" fmla="*/ 0 w 3395047"/>
              <a:gd name="connsiteY4" fmla="*/ 1764253 h 2628015"/>
              <a:gd name="connsiteX0" fmla="*/ 0 w 5729456"/>
              <a:gd name="connsiteY0" fmla="*/ 2291378 h 2628015"/>
              <a:gd name="connsiteX1" fmla="*/ 5729456 w 5729456"/>
              <a:gd name="connsiteY1" fmla="*/ 0 h 2628015"/>
              <a:gd name="connsiteX2" fmla="*/ 5724077 w 5729456"/>
              <a:gd name="connsiteY2" fmla="*/ 799215 h 2628015"/>
              <a:gd name="connsiteX3" fmla="*/ 2334409 w 5729456"/>
              <a:gd name="connsiteY3" fmla="*/ 2628015 h 2628015"/>
              <a:gd name="connsiteX4" fmla="*/ 0 w 5729456"/>
              <a:gd name="connsiteY4" fmla="*/ 2291378 h 2628015"/>
              <a:gd name="connsiteX0" fmla="*/ 0 w 6062943"/>
              <a:gd name="connsiteY0" fmla="*/ 2318272 h 2628015"/>
              <a:gd name="connsiteX1" fmla="*/ 6062943 w 6062943"/>
              <a:gd name="connsiteY1" fmla="*/ 0 h 2628015"/>
              <a:gd name="connsiteX2" fmla="*/ 6057564 w 6062943"/>
              <a:gd name="connsiteY2" fmla="*/ 799215 h 2628015"/>
              <a:gd name="connsiteX3" fmla="*/ 2667896 w 6062943"/>
              <a:gd name="connsiteY3" fmla="*/ 2628015 h 2628015"/>
              <a:gd name="connsiteX4" fmla="*/ 0 w 6062943"/>
              <a:gd name="connsiteY4" fmla="*/ 2318272 h 2628015"/>
              <a:gd name="connsiteX0" fmla="*/ 0 w 6062943"/>
              <a:gd name="connsiteY0" fmla="*/ 2318272 h 4585907"/>
              <a:gd name="connsiteX1" fmla="*/ 6062943 w 6062943"/>
              <a:gd name="connsiteY1" fmla="*/ 0 h 4585907"/>
              <a:gd name="connsiteX2" fmla="*/ 6057564 w 6062943"/>
              <a:gd name="connsiteY2" fmla="*/ 799215 h 4585907"/>
              <a:gd name="connsiteX3" fmla="*/ 2544183 w 6062943"/>
              <a:gd name="connsiteY3" fmla="*/ 4585907 h 4585907"/>
              <a:gd name="connsiteX4" fmla="*/ 0 w 6062943"/>
              <a:gd name="connsiteY4" fmla="*/ 2318272 h 4585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2943" h="4585907">
                <a:moveTo>
                  <a:pt x="0" y="2318272"/>
                </a:moveTo>
                <a:lnTo>
                  <a:pt x="6062943" y="0"/>
                </a:lnTo>
                <a:lnTo>
                  <a:pt x="6057564" y="799215"/>
                </a:lnTo>
                <a:lnTo>
                  <a:pt x="2544183" y="4585907"/>
                </a:lnTo>
                <a:lnTo>
                  <a:pt x="0" y="2318272"/>
                </a:lnTo>
                <a:close/>
              </a:path>
            </a:pathLst>
          </a:custGeom>
          <a:solidFill>
            <a:schemeClr val="accent6">
              <a:lumMod val="75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5036301" y="1841731"/>
            <a:ext cx="4858057" cy="4014736"/>
          </a:xfrm>
          <a:custGeom>
            <a:avLst/>
            <a:gdLst>
              <a:gd name="connsiteX0" fmla="*/ 0 w 1820284"/>
              <a:gd name="connsiteY0" fmla="*/ 0 h 1142445"/>
              <a:gd name="connsiteX1" fmla="*/ 1820284 w 1820284"/>
              <a:gd name="connsiteY1" fmla="*/ 0 h 1142445"/>
              <a:gd name="connsiteX2" fmla="*/ 1820284 w 1820284"/>
              <a:gd name="connsiteY2" fmla="*/ 1142445 h 1142445"/>
              <a:gd name="connsiteX3" fmla="*/ 0 w 1820284"/>
              <a:gd name="connsiteY3" fmla="*/ 1142445 h 1142445"/>
              <a:gd name="connsiteX4" fmla="*/ 0 w 1820284"/>
              <a:gd name="connsiteY4" fmla="*/ 0 h 1142445"/>
              <a:gd name="connsiteX0" fmla="*/ 1145689 w 1820284"/>
              <a:gd name="connsiteY0" fmla="*/ 0 h 3390794"/>
              <a:gd name="connsiteX1" fmla="*/ 1820284 w 1820284"/>
              <a:gd name="connsiteY1" fmla="*/ 2248349 h 3390794"/>
              <a:gd name="connsiteX2" fmla="*/ 1820284 w 1820284"/>
              <a:gd name="connsiteY2" fmla="*/ 3390794 h 3390794"/>
              <a:gd name="connsiteX3" fmla="*/ 0 w 1820284"/>
              <a:gd name="connsiteY3" fmla="*/ 3390794 h 3390794"/>
              <a:gd name="connsiteX4" fmla="*/ 1145689 w 1820284"/>
              <a:gd name="connsiteY4" fmla="*/ 0 h 3390794"/>
              <a:gd name="connsiteX0" fmla="*/ 1145689 w 2315136"/>
              <a:gd name="connsiteY0" fmla="*/ 0 h 3390794"/>
              <a:gd name="connsiteX1" fmla="*/ 2315136 w 2315136"/>
              <a:gd name="connsiteY1" fmla="*/ 510989 h 3390794"/>
              <a:gd name="connsiteX2" fmla="*/ 1820284 w 2315136"/>
              <a:gd name="connsiteY2" fmla="*/ 3390794 h 3390794"/>
              <a:gd name="connsiteX3" fmla="*/ 0 w 2315136"/>
              <a:gd name="connsiteY3" fmla="*/ 3390794 h 3390794"/>
              <a:gd name="connsiteX4" fmla="*/ 1145689 w 2315136"/>
              <a:gd name="connsiteY4" fmla="*/ 0 h 3390794"/>
              <a:gd name="connsiteX0" fmla="*/ 1145689 w 2207560"/>
              <a:gd name="connsiteY0" fmla="*/ 0 h 3390794"/>
              <a:gd name="connsiteX1" fmla="*/ 2207560 w 2207560"/>
              <a:gd name="connsiteY1" fmla="*/ 166744 h 3390794"/>
              <a:gd name="connsiteX2" fmla="*/ 1820284 w 2207560"/>
              <a:gd name="connsiteY2" fmla="*/ 3390794 h 3390794"/>
              <a:gd name="connsiteX3" fmla="*/ 0 w 2207560"/>
              <a:gd name="connsiteY3" fmla="*/ 3390794 h 3390794"/>
              <a:gd name="connsiteX4" fmla="*/ 1145689 w 2207560"/>
              <a:gd name="connsiteY4" fmla="*/ 0 h 3390794"/>
              <a:gd name="connsiteX0" fmla="*/ 1145689 w 2277484"/>
              <a:gd name="connsiteY0" fmla="*/ 21514 h 3412308"/>
              <a:gd name="connsiteX1" fmla="*/ 2277484 w 2277484"/>
              <a:gd name="connsiteY1" fmla="*/ 0 h 3412308"/>
              <a:gd name="connsiteX2" fmla="*/ 1820284 w 2277484"/>
              <a:gd name="connsiteY2" fmla="*/ 3412308 h 3412308"/>
              <a:gd name="connsiteX3" fmla="*/ 0 w 2277484"/>
              <a:gd name="connsiteY3" fmla="*/ 3412308 h 3412308"/>
              <a:gd name="connsiteX4" fmla="*/ 1145689 w 2277484"/>
              <a:gd name="connsiteY4" fmla="*/ 21514 h 3412308"/>
              <a:gd name="connsiteX0" fmla="*/ 3749039 w 4880834"/>
              <a:gd name="connsiteY0" fmla="*/ 21514 h 4014736"/>
              <a:gd name="connsiteX1" fmla="*/ 4880834 w 4880834"/>
              <a:gd name="connsiteY1" fmla="*/ 0 h 4014736"/>
              <a:gd name="connsiteX2" fmla="*/ 4423634 w 4880834"/>
              <a:gd name="connsiteY2" fmla="*/ 3412308 h 4014736"/>
              <a:gd name="connsiteX3" fmla="*/ 0 w 4880834"/>
              <a:gd name="connsiteY3" fmla="*/ 4014736 h 4014736"/>
              <a:gd name="connsiteX4" fmla="*/ 3749039 w 4880834"/>
              <a:gd name="connsiteY4" fmla="*/ 21514 h 4014736"/>
              <a:gd name="connsiteX0" fmla="*/ 3749039 w 4880834"/>
              <a:gd name="connsiteY0" fmla="*/ 21514 h 4014736"/>
              <a:gd name="connsiteX1" fmla="*/ 4880834 w 4880834"/>
              <a:gd name="connsiteY1" fmla="*/ 0 h 4014736"/>
              <a:gd name="connsiteX2" fmla="*/ 4880834 w 4880834"/>
              <a:gd name="connsiteY2" fmla="*/ 4014736 h 4014736"/>
              <a:gd name="connsiteX3" fmla="*/ 0 w 4880834"/>
              <a:gd name="connsiteY3" fmla="*/ 4014736 h 4014736"/>
              <a:gd name="connsiteX4" fmla="*/ 3749039 w 4880834"/>
              <a:gd name="connsiteY4" fmla="*/ 21514 h 4014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80834" h="4014736">
                <a:moveTo>
                  <a:pt x="3749039" y="21514"/>
                </a:moveTo>
                <a:lnTo>
                  <a:pt x="4880834" y="0"/>
                </a:lnTo>
                <a:lnTo>
                  <a:pt x="4880834" y="4014736"/>
                </a:lnTo>
                <a:lnTo>
                  <a:pt x="0" y="4014736"/>
                </a:lnTo>
                <a:lnTo>
                  <a:pt x="3749039" y="21514"/>
                </a:lnTo>
                <a:close/>
              </a:path>
            </a:pathLst>
          </a:custGeom>
          <a:solidFill>
            <a:schemeClr val="accent4">
              <a:lumMod val="75000"/>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 name="Rectangle 20"/>
          <p:cNvSpPr>
            <a:spLocks noChangeArrowheads="1"/>
          </p:cNvSpPr>
          <p:nvPr/>
        </p:nvSpPr>
        <p:spPr bwMode="auto">
          <a:xfrm>
            <a:off x="3820505" y="1237037"/>
            <a:ext cx="2024752" cy="492443"/>
          </a:xfrm>
          <a:prstGeom prst="rect">
            <a:avLst/>
          </a:prstGeom>
          <a:noFill/>
          <a:ln w="9525">
            <a:noFill/>
            <a:miter lim="800000"/>
            <a:headEnd/>
            <a:tailEnd/>
          </a:ln>
        </p:spPr>
        <p:txBody>
          <a:bodyPr wrap="square" lIns="0" tIns="0" rIns="0" bIns="0">
            <a:spAutoFit/>
          </a:bodyPr>
          <a:lstStyle/>
          <a:p>
            <a:pPr algn="ctr"/>
            <a:r>
              <a:rPr lang="en-GB" sz="3200" dirty="0">
                <a:solidFill>
                  <a:schemeClr val="bg1"/>
                </a:solidFill>
                <a:latin typeface="Arial Narrow" pitchFamily="34" charset="0"/>
                <a:cs typeface="Arial" charset="0"/>
              </a:rPr>
              <a:t>CONTENT</a:t>
            </a:r>
          </a:p>
        </p:txBody>
      </p:sp>
      <p:sp>
        <p:nvSpPr>
          <p:cNvPr id="160" name="Rectangle 20"/>
          <p:cNvSpPr>
            <a:spLocks noChangeArrowheads="1"/>
          </p:cNvSpPr>
          <p:nvPr/>
        </p:nvSpPr>
        <p:spPr bwMode="auto">
          <a:xfrm>
            <a:off x="6963157" y="4606493"/>
            <a:ext cx="2024752" cy="492443"/>
          </a:xfrm>
          <a:prstGeom prst="rect">
            <a:avLst/>
          </a:prstGeom>
          <a:noFill/>
          <a:ln w="9525">
            <a:noFill/>
            <a:miter lim="800000"/>
            <a:headEnd/>
            <a:tailEnd/>
          </a:ln>
        </p:spPr>
        <p:txBody>
          <a:bodyPr wrap="square" lIns="0" tIns="0" rIns="0" bIns="0">
            <a:spAutoFit/>
          </a:bodyPr>
          <a:lstStyle/>
          <a:p>
            <a:pPr algn="ctr"/>
            <a:r>
              <a:rPr lang="en-GB" sz="3200" dirty="0">
                <a:solidFill>
                  <a:schemeClr val="bg1"/>
                </a:solidFill>
                <a:latin typeface="Arial Narrow" pitchFamily="34" charset="0"/>
                <a:cs typeface="Arial" charset="0"/>
              </a:rPr>
              <a:t>PLATFORM</a:t>
            </a:r>
          </a:p>
        </p:txBody>
      </p:sp>
      <p:sp>
        <p:nvSpPr>
          <p:cNvPr id="161" name="Rectangle 20"/>
          <p:cNvSpPr>
            <a:spLocks noChangeArrowheads="1"/>
          </p:cNvSpPr>
          <p:nvPr/>
        </p:nvSpPr>
        <p:spPr bwMode="auto">
          <a:xfrm>
            <a:off x="4172817" y="3382960"/>
            <a:ext cx="2024752" cy="492443"/>
          </a:xfrm>
          <a:prstGeom prst="rect">
            <a:avLst/>
          </a:prstGeom>
          <a:noFill/>
          <a:ln w="9525">
            <a:noFill/>
            <a:miter lim="800000"/>
            <a:headEnd/>
            <a:tailEnd/>
          </a:ln>
        </p:spPr>
        <p:txBody>
          <a:bodyPr wrap="square" lIns="0" tIns="0" rIns="0" bIns="0">
            <a:spAutoFit/>
          </a:bodyPr>
          <a:lstStyle/>
          <a:p>
            <a:pPr algn="ctr"/>
            <a:r>
              <a:rPr lang="en-GB" sz="3200" dirty="0">
                <a:solidFill>
                  <a:schemeClr val="bg1"/>
                </a:solidFill>
                <a:latin typeface="Arial Narrow" pitchFamily="34" charset="0"/>
                <a:cs typeface="Arial" charset="0"/>
              </a:rPr>
              <a:t>CONTEXT</a:t>
            </a:r>
          </a:p>
        </p:txBody>
      </p:sp>
    </p:spTree>
    <p:extLst>
      <p:ext uri="{BB962C8B-B14F-4D97-AF65-F5344CB8AC3E}">
        <p14:creationId xmlns:p14="http://schemas.microsoft.com/office/powerpoint/2010/main" val="109550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1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11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1090" name="Rectangle 2"/>
          <p:cNvSpPr>
            <a:spLocks noChangeArrowheads="1"/>
          </p:cNvSpPr>
          <p:nvPr/>
        </p:nvSpPr>
        <p:spPr bwMode="auto">
          <a:xfrm>
            <a:off x="3298138" y="-71437"/>
            <a:ext cx="9144000" cy="6858000"/>
          </a:xfrm>
          <a:prstGeom prst="rect">
            <a:avLst/>
          </a:prstGeom>
          <a:solidFill>
            <a:schemeClr val="bg1"/>
          </a:solidFill>
          <a:ln w="25400">
            <a:noFill/>
            <a:miter lim="800000"/>
            <a:headEnd/>
            <a:tailEnd/>
          </a:ln>
          <a:effectLst/>
        </p:spPr>
        <p:txBody>
          <a:bodyPr wrap="none" anchor="ctr"/>
          <a:lstStyle/>
          <a:p>
            <a:pPr algn="ctr"/>
            <a:endParaRPr lang="en-US" dirty="0">
              <a:cs typeface="Arial" charset="0"/>
            </a:endParaRPr>
          </a:p>
        </p:txBody>
      </p:sp>
      <p:sp>
        <p:nvSpPr>
          <p:cNvPr id="1241091" name="Rectangle 3"/>
          <p:cNvSpPr>
            <a:spLocks noChangeArrowheads="1"/>
          </p:cNvSpPr>
          <p:nvPr/>
        </p:nvSpPr>
        <p:spPr bwMode="auto">
          <a:xfrm>
            <a:off x="2462214" y="746126"/>
            <a:ext cx="7443787" cy="5121275"/>
          </a:xfrm>
          <a:prstGeom prst="rect">
            <a:avLst/>
          </a:prstGeom>
          <a:noFill/>
          <a:ln w="28575">
            <a:solidFill>
              <a:schemeClr val="accent1"/>
            </a:solidFill>
            <a:miter lim="800000"/>
            <a:headEnd/>
            <a:tailEnd/>
          </a:ln>
        </p:spPr>
        <p:txBody>
          <a:bodyPr/>
          <a:lstStyle/>
          <a:p>
            <a:endParaRPr lang="en-US"/>
          </a:p>
        </p:txBody>
      </p:sp>
      <p:sp>
        <p:nvSpPr>
          <p:cNvPr id="1241093" name="Line 5"/>
          <p:cNvSpPr>
            <a:spLocks noChangeShapeType="1"/>
          </p:cNvSpPr>
          <p:nvPr/>
        </p:nvSpPr>
        <p:spPr bwMode="auto">
          <a:xfrm flipH="1">
            <a:off x="2478088" y="746125"/>
            <a:ext cx="7351712" cy="1519238"/>
          </a:xfrm>
          <a:prstGeom prst="line">
            <a:avLst/>
          </a:prstGeom>
          <a:noFill/>
          <a:ln w="12700">
            <a:solidFill>
              <a:schemeClr val="accent1"/>
            </a:solidFill>
            <a:prstDash val="sysDot"/>
            <a:round/>
            <a:headEnd/>
            <a:tailEnd/>
          </a:ln>
        </p:spPr>
        <p:txBody>
          <a:bodyPr/>
          <a:lstStyle/>
          <a:p>
            <a:endParaRPr lang="en-US"/>
          </a:p>
        </p:txBody>
      </p:sp>
      <p:sp>
        <p:nvSpPr>
          <p:cNvPr id="1241094" name="Line 6"/>
          <p:cNvSpPr>
            <a:spLocks noChangeShapeType="1"/>
          </p:cNvSpPr>
          <p:nvPr/>
        </p:nvSpPr>
        <p:spPr bwMode="auto">
          <a:xfrm flipH="1">
            <a:off x="2460625" y="746126"/>
            <a:ext cx="7310438" cy="2835275"/>
          </a:xfrm>
          <a:prstGeom prst="line">
            <a:avLst/>
          </a:prstGeom>
          <a:noFill/>
          <a:ln w="22225">
            <a:solidFill>
              <a:schemeClr val="accent1"/>
            </a:solidFill>
            <a:round/>
            <a:headEnd/>
            <a:tailEnd/>
          </a:ln>
        </p:spPr>
        <p:txBody>
          <a:bodyPr/>
          <a:lstStyle/>
          <a:p>
            <a:endParaRPr lang="en-US"/>
          </a:p>
        </p:txBody>
      </p:sp>
      <p:sp>
        <p:nvSpPr>
          <p:cNvPr id="1241095" name="Line 7"/>
          <p:cNvSpPr>
            <a:spLocks noChangeShapeType="1"/>
          </p:cNvSpPr>
          <p:nvPr/>
        </p:nvSpPr>
        <p:spPr bwMode="auto">
          <a:xfrm flipH="1">
            <a:off x="3111857" y="670165"/>
            <a:ext cx="6505575" cy="4543743"/>
          </a:xfrm>
          <a:prstGeom prst="line">
            <a:avLst/>
          </a:prstGeom>
          <a:noFill/>
          <a:ln w="12700">
            <a:solidFill>
              <a:schemeClr val="accent1"/>
            </a:solidFill>
            <a:prstDash val="sysDot"/>
            <a:round/>
            <a:headEnd/>
            <a:tailEnd/>
          </a:ln>
        </p:spPr>
        <p:txBody>
          <a:bodyPr/>
          <a:lstStyle/>
          <a:p>
            <a:endParaRPr lang="en-US"/>
          </a:p>
        </p:txBody>
      </p:sp>
      <p:sp>
        <p:nvSpPr>
          <p:cNvPr id="1241096" name="Line 8"/>
          <p:cNvSpPr>
            <a:spLocks noChangeShapeType="1"/>
          </p:cNvSpPr>
          <p:nvPr/>
        </p:nvSpPr>
        <p:spPr bwMode="auto">
          <a:xfrm flipH="1">
            <a:off x="4964113" y="746125"/>
            <a:ext cx="4806950" cy="5143500"/>
          </a:xfrm>
          <a:prstGeom prst="line">
            <a:avLst/>
          </a:prstGeom>
          <a:noFill/>
          <a:ln w="22225">
            <a:solidFill>
              <a:schemeClr val="accent1"/>
            </a:solidFill>
            <a:round/>
            <a:headEnd/>
            <a:tailEnd/>
          </a:ln>
        </p:spPr>
        <p:txBody>
          <a:bodyPr/>
          <a:lstStyle/>
          <a:p>
            <a:endParaRPr lang="en-US"/>
          </a:p>
        </p:txBody>
      </p:sp>
      <p:sp>
        <p:nvSpPr>
          <p:cNvPr id="1241097" name="Freeform 9"/>
          <p:cNvSpPr>
            <a:spLocks/>
          </p:cNvSpPr>
          <p:nvPr/>
        </p:nvSpPr>
        <p:spPr bwMode="auto">
          <a:xfrm>
            <a:off x="6527800" y="765176"/>
            <a:ext cx="3378200" cy="228282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8" name="Freeform 10"/>
          <p:cNvSpPr>
            <a:spLocks/>
          </p:cNvSpPr>
          <p:nvPr/>
        </p:nvSpPr>
        <p:spPr bwMode="auto">
          <a:xfrm>
            <a:off x="5016500" y="746126"/>
            <a:ext cx="4889500" cy="344487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9" name="Freeform 11"/>
          <p:cNvSpPr>
            <a:spLocks/>
          </p:cNvSpPr>
          <p:nvPr/>
        </p:nvSpPr>
        <p:spPr bwMode="auto">
          <a:xfrm>
            <a:off x="3719514" y="765176"/>
            <a:ext cx="6192837" cy="4392613"/>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100" name="Text Box 12"/>
          <p:cNvSpPr txBox="1">
            <a:spLocks noChangeArrowheads="1"/>
          </p:cNvSpPr>
          <p:nvPr/>
        </p:nvSpPr>
        <p:spPr bwMode="auto">
          <a:xfrm>
            <a:off x="9982201" y="4504177"/>
            <a:ext cx="719139" cy="215444"/>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Phase 2</a:t>
            </a:r>
          </a:p>
        </p:txBody>
      </p:sp>
      <p:sp>
        <p:nvSpPr>
          <p:cNvPr id="1241101" name="Text Box 13"/>
          <p:cNvSpPr txBox="1">
            <a:spLocks noChangeArrowheads="1"/>
          </p:cNvSpPr>
          <p:nvPr/>
        </p:nvSpPr>
        <p:spPr bwMode="auto">
          <a:xfrm>
            <a:off x="9982201" y="3444875"/>
            <a:ext cx="667542" cy="215444"/>
          </a:xfrm>
          <a:prstGeom prst="rect">
            <a:avLst/>
          </a:prstGeom>
          <a:noFill/>
          <a:ln w="9525">
            <a:noFill/>
            <a:miter lim="800000"/>
            <a:headEnd/>
            <a:tailEnd/>
          </a:ln>
          <a:effectLst/>
        </p:spPr>
        <p:txBody>
          <a:bodyPr wrap="square" lIns="0" tIns="0" rIns="0" bIns="0">
            <a:spAutoFit/>
          </a:bodyPr>
          <a:lstStyle/>
          <a:p>
            <a:r>
              <a:rPr lang="en-GB" sz="1400" i="1">
                <a:solidFill>
                  <a:schemeClr val="tx2"/>
                </a:solidFill>
                <a:latin typeface="Arial" charset="0"/>
                <a:cs typeface="Arial" charset="0"/>
              </a:rPr>
              <a:t>Phase 3</a:t>
            </a:r>
            <a:endParaRPr lang="en-GB" sz="1400" i="1" dirty="0">
              <a:solidFill>
                <a:schemeClr val="tx2"/>
              </a:solidFill>
              <a:latin typeface="Arial" charset="0"/>
              <a:cs typeface="Arial" charset="0"/>
            </a:endParaRPr>
          </a:p>
        </p:txBody>
      </p:sp>
      <p:sp>
        <p:nvSpPr>
          <p:cNvPr id="1241102" name="Text Box 14"/>
          <p:cNvSpPr txBox="1">
            <a:spLocks noChangeArrowheads="1"/>
          </p:cNvSpPr>
          <p:nvPr/>
        </p:nvSpPr>
        <p:spPr bwMode="auto">
          <a:xfrm>
            <a:off x="9994901" y="2352675"/>
            <a:ext cx="696454" cy="430887"/>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Target State</a:t>
            </a:r>
          </a:p>
        </p:txBody>
      </p:sp>
      <p:sp>
        <p:nvSpPr>
          <p:cNvPr id="1241103" name="Text Box 15"/>
          <p:cNvSpPr txBox="1">
            <a:spLocks noChangeArrowheads="1"/>
          </p:cNvSpPr>
          <p:nvPr/>
        </p:nvSpPr>
        <p:spPr bwMode="auto">
          <a:xfrm>
            <a:off x="9982201" y="5562600"/>
            <a:ext cx="719139" cy="215444"/>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Phase 1 </a:t>
            </a:r>
          </a:p>
        </p:txBody>
      </p:sp>
      <p:sp>
        <p:nvSpPr>
          <p:cNvPr id="1241105" name="Rectangle 17"/>
          <p:cNvSpPr>
            <a:spLocks noChangeArrowheads="1"/>
          </p:cNvSpPr>
          <p:nvPr/>
        </p:nvSpPr>
        <p:spPr bwMode="auto">
          <a:xfrm>
            <a:off x="3662898" y="5854666"/>
            <a:ext cx="1295400" cy="276999"/>
          </a:xfrm>
          <a:prstGeom prst="rect">
            <a:avLst/>
          </a:prstGeom>
          <a:noFill/>
          <a:ln w="9525">
            <a:noFill/>
            <a:miter lim="800000"/>
            <a:headEnd/>
            <a:tailEnd/>
          </a:ln>
        </p:spPr>
        <p:txBody>
          <a:bodyPr lIns="0" tIns="0" rIns="0" bIns="0">
            <a:spAutoFit/>
          </a:bodyPr>
          <a:lstStyle/>
          <a:p>
            <a:pPr algn="ctr"/>
            <a:r>
              <a:rPr lang="en-GB" dirty="0">
                <a:solidFill>
                  <a:srgbClr val="0070C0"/>
                </a:solidFill>
                <a:latin typeface="Arial Narrow" pitchFamily="34" charset="0"/>
                <a:cs typeface="Arial" charset="0"/>
              </a:rPr>
              <a:t>Security</a:t>
            </a:r>
          </a:p>
        </p:txBody>
      </p:sp>
      <p:sp>
        <p:nvSpPr>
          <p:cNvPr id="1241108" name="Rectangle 20"/>
          <p:cNvSpPr>
            <a:spLocks noChangeArrowheads="1"/>
          </p:cNvSpPr>
          <p:nvPr/>
        </p:nvSpPr>
        <p:spPr bwMode="auto">
          <a:xfrm rot="16200000">
            <a:off x="1729481" y="2752075"/>
            <a:ext cx="1161259"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Knowledge</a:t>
            </a:r>
          </a:p>
        </p:txBody>
      </p:sp>
      <p:sp>
        <p:nvSpPr>
          <p:cNvPr id="1241109" name="Rectangle 21"/>
          <p:cNvSpPr>
            <a:spLocks noChangeArrowheads="1"/>
          </p:cNvSpPr>
          <p:nvPr/>
        </p:nvSpPr>
        <p:spPr bwMode="auto">
          <a:xfrm>
            <a:off x="1631951" y="4652964"/>
            <a:ext cx="2016125" cy="2016125"/>
          </a:xfrm>
          <a:prstGeom prst="rect">
            <a:avLst/>
          </a:prstGeom>
          <a:solidFill>
            <a:schemeClr val="bg1"/>
          </a:solidFill>
          <a:ln w="28575">
            <a:solidFill>
              <a:schemeClr val="accent1"/>
            </a:solidFill>
            <a:miter lim="800000"/>
            <a:headEnd/>
            <a:tailEnd/>
          </a:ln>
        </p:spPr>
        <p:txBody>
          <a:bodyPr/>
          <a:lstStyle/>
          <a:p>
            <a:endParaRPr lang="en-US">
              <a:cs typeface="Arial" charset="0"/>
            </a:endParaRPr>
          </a:p>
        </p:txBody>
      </p:sp>
      <p:sp>
        <p:nvSpPr>
          <p:cNvPr id="1241110" name="Rectangle 22"/>
          <p:cNvSpPr>
            <a:spLocks noChangeArrowheads="1"/>
          </p:cNvSpPr>
          <p:nvPr/>
        </p:nvSpPr>
        <p:spPr bwMode="auto">
          <a:xfrm>
            <a:off x="1696042" y="4664075"/>
            <a:ext cx="2093530" cy="2123658"/>
          </a:xfrm>
          <a:prstGeom prst="rect">
            <a:avLst/>
          </a:prstGeom>
          <a:no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Current Environment </a:t>
            </a:r>
          </a:p>
          <a:p>
            <a:pPr marL="66675" indent="-66675">
              <a:buFontTx/>
              <a:buChar char="•"/>
            </a:pPr>
            <a:r>
              <a:rPr lang="en-GB" sz="1050" dirty="0">
                <a:latin typeface="Times New Roman" panose="02020603050405020304" pitchFamily="18" charset="0"/>
                <a:cs typeface="Times New Roman" panose="02020603050405020304" pitchFamily="18" charset="0"/>
              </a:rPr>
              <a:t>Health(care) is a patchwork of silos of health payment &amp; delivery</a:t>
            </a:r>
          </a:p>
          <a:p>
            <a:pPr marL="66675" indent="-66675">
              <a:buFontTx/>
              <a:buChar char="•"/>
            </a:pPr>
            <a:r>
              <a:rPr lang="en-GB" sz="1050" dirty="0">
                <a:latin typeface="Times New Roman" panose="02020603050405020304" pitchFamily="18" charset="0"/>
                <a:cs typeface="Times New Roman" panose="02020603050405020304" pitchFamily="18" charset="0"/>
              </a:rPr>
              <a:t>Cannot share data or knowledge across sites or institutions</a:t>
            </a:r>
          </a:p>
          <a:p>
            <a:pPr marL="66675" indent="-66675">
              <a:buFontTx/>
              <a:buChar char="•"/>
            </a:pPr>
            <a:r>
              <a:rPr lang="en-GB" sz="1050" dirty="0">
                <a:latin typeface="Times New Roman" panose="02020603050405020304" pitchFamily="18" charset="0"/>
                <a:cs typeface="Times New Roman" panose="02020603050405020304" pitchFamily="18" charset="0"/>
              </a:rPr>
              <a:t>Lacking common data sets</a:t>
            </a:r>
          </a:p>
          <a:p>
            <a:pPr marL="66675" indent="-66675">
              <a:buFontTx/>
              <a:buChar char="•"/>
            </a:pPr>
            <a:r>
              <a:rPr lang="en-GB" sz="1050" dirty="0">
                <a:latin typeface="Times New Roman" panose="02020603050405020304" pitchFamily="18" charset="0"/>
                <a:cs typeface="Times New Roman" panose="02020603050405020304" pitchFamily="18" charset="0"/>
              </a:rPr>
              <a:t>Unsustainable health IT costs</a:t>
            </a:r>
          </a:p>
          <a:p>
            <a:pPr marL="66675" indent="-66675">
              <a:buFontTx/>
              <a:buChar char="•"/>
            </a:pPr>
            <a:r>
              <a:rPr lang="en-GB" sz="1050" dirty="0">
                <a:latin typeface="Times New Roman" panose="02020603050405020304" pitchFamily="18" charset="0"/>
                <a:cs typeface="Times New Roman" panose="02020603050405020304" pitchFamily="18" charset="0"/>
              </a:rPr>
              <a:t>Cannot effectively coordinate care</a:t>
            </a:r>
          </a:p>
          <a:p>
            <a:pPr marL="66675" indent="-66675">
              <a:buFontTx/>
              <a:buChar char="•"/>
            </a:pPr>
            <a:r>
              <a:rPr lang="en-GB" sz="1050" dirty="0">
                <a:latin typeface="Times New Roman" panose="02020603050405020304" pitchFamily="18" charset="0"/>
                <a:cs typeface="Times New Roman" panose="02020603050405020304" pitchFamily="18" charset="0"/>
              </a:rPr>
              <a:t>Long delays to reap benefits from innovation</a:t>
            </a:r>
          </a:p>
          <a:p>
            <a:pPr marL="66675" indent="-66675">
              <a:buFontTx/>
              <a:buChar char="•"/>
            </a:pPr>
            <a:r>
              <a:rPr lang="en-GB" sz="1050" dirty="0">
                <a:latin typeface="Times New Roman" panose="02020603050405020304" pitchFamily="18" charset="0"/>
                <a:cs typeface="Times New Roman" panose="02020603050405020304" pitchFamily="18" charset="0"/>
              </a:rPr>
              <a:t>“Learning health system” is unrealized</a:t>
            </a:r>
          </a:p>
          <a:p>
            <a:endParaRPr lang="en-GB" sz="1050" dirty="0">
              <a:latin typeface="Times New Roman" panose="02020603050405020304" pitchFamily="18" charset="0"/>
              <a:cs typeface="Times New Roman" panose="02020603050405020304" pitchFamily="18" charset="0"/>
            </a:endParaRPr>
          </a:p>
        </p:txBody>
      </p:sp>
      <p:sp>
        <p:nvSpPr>
          <p:cNvPr id="1241111" name="AutoShape 23"/>
          <p:cNvSpPr>
            <a:spLocks noChangeArrowheads="1"/>
          </p:cNvSpPr>
          <p:nvPr/>
        </p:nvSpPr>
        <p:spPr bwMode="auto">
          <a:xfrm rot="18742742" flipH="1">
            <a:off x="4632726" y="3614359"/>
            <a:ext cx="4812032" cy="149189"/>
          </a:xfrm>
          <a:prstGeom prst="roundRect">
            <a:avLst>
              <a:gd name="adj" fmla="val 2440"/>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2" name="AutoShape 24"/>
          <p:cNvSpPr>
            <a:spLocks noChangeArrowheads="1"/>
          </p:cNvSpPr>
          <p:nvPr/>
        </p:nvSpPr>
        <p:spPr bwMode="auto">
          <a:xfrm rot="19649026" flipH="1">
            <a:off x="3792538" y="3068638"/>
            <a:ext cx="4400550" cy="1397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3" name="AutoShape 25"/>
          <p:cNvSpPr>
            <a:spLocks noChangeArrowheads="1"/>
          </p:cNvSpPr>
          <p:nvPr/>
        </p:nvSpPr>
        <p:spPr bwMode="auto">
          <a:xfrm rot="20347243" flipH="1">
            <a:off x="3575050" y="2245240"/>
            <a:ext cx="4400550" cy="1397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4" name="AutoShape 26"/>
          <p:cNvSpPr>
            <a:spLocks noChangeArrowheads="1"/>
          </p:cNvSpPr>
          <p:nvPr/>
        </p:nvSpPr>
        <p:spPr bwMode="auto">
          <a:xfrm rot="20909557" flipH="1">
            <a:off x="3049697" y="1591053"/>
            <a:ext cx="4728773" cy="169406"/>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5" name="AutoShape 27"/>
          <p:cNvSpPr>
            <a:spLocks noChangeArrowheads="1"/>
          </p:cNvSpPr>
          <p:nvPr/>
        </p:nvSpPr>
        <p:spPr bwMode="auto">
          <a:xfrm>
            <a:off x="2971800" y="692150"/>
            <a:ext cx="5257800" cy="3048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6" name="Line 28"/>
          <p:cNvSpPr>
            <a:spLocks noChangeShapeType="1"/>
          </p:cNvSpPr>
          <p:nvPr/>
        </p:nvSpPr>
        <p:spPr bwMode="auto">
          <a:xfrm flipH="1">
            <a:off x="7367588" y="798514"/>
            <a:ext cx="2444750" cy="5056187"/>
          </a:xfrm>
          <a:prstGeom prst="line">
            <a:avLst/>
          </a:prstGeom>
          <a:noFill/>
          <a:ln w="12700">
            <a:solidFill>
              <a:schemeClr val="accent1"/>
            </a:solidFill>
            <a:prstDash val="sysDot"/>
            <a:round/>
            <a:headEnd/>
            <a:tailEnd/>
          </a:ln>
        </p:spPr>
        <p:txBody>
          <a:bodyPr/>
          <a:lstStyle/>
          <a:p>
            <a:endParaRPr lang="en-US"/>
          </a:p>
        </p:txBody>
      </p:sp>
      <p:sp>
        <p:nvSpPr>
          <p:cNvPr id="1241118" name="Rectangle 30"/>
          <p:cNvSpPr>
            <a:spLocks noChangeArrowheads="1"/>
          </p:cNvSpPr>
          <p:nvPr/>
        </p:nvSpPr>
        <p:spPr bwMode="auto">
          <a:xfrm>
            <a:off x="8513764" y="76200"/>
            <a:ext cx="2046287" cy="1752600"/>
          </a:xfrm>
          <a:prstGeom prst="rect">
            <a:avLst/>
          </a:prstGeom>
          <a:solidFill>
            <a:schemeClr val="bg1"/>
          </a:solidFill>
          <a:ln w="28575">
            <a:solidFill>
              <a:schemeClr val="accent1"/>
            </a:solidFill>
            <a:miter lim="800000"/>
            <a:headEnd/>
            <a:tailEnd/>
          </a:ln>
        </p:spPr>
        <p:txBody>
          <a:bodyPr/>
          <a:lstStyle/>
          <a:p>
            <a:endParaRPr lang="en-US"/>
          </a:p>
        </p:txBody>
      </p:sp>
      <p:sp>
        <p:nvSpPr>
          <p:cNvPr id="1241121" name="Rectangle 33"/>
          <p:cNvSpPr>
            <a:spLocks noChangeArrowheads="1"/>
          </p:cNvSpPr>
          <p:nvPr/>
        </p:nvSpPr>
        <p:spPr bwMode="auto">
          <a:xfrm>
            <a:off x="8543930" y="59909"/>
            <a:ext cx="2115498" cy="1708160"/>
          </a:xfrm>
          <a:prstGeom prst="rect">
            <a:avLst/>
          </a:prstGeom>
          <a:no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Future Operating Capability</a:t>
            </a:r>
          </a:p>
          <a:p>
            <a:pPr marL="66675" indent="-66675">
              <a:buFontTx/>
              <a:buChar char="•"/>
            </a:pPr>
            <a:r>
              <a:rPr lang="en-GB" sz="900" dirty="0">
                <a:latin typeface="Times New Roman" panose="02020603050405020304" pitchFamily="18" charset="0"/>
                <a:cs typeface="Times New Roman" panose="02020603050405020304" pitchFamily="18" charset="0"/>
              </a:rPr>
              <a:t>Full system transparency providing information where/when needed</a:t>
            </a:r>
          </a:p>
          <a:p>
            <a:pPr marL="66675" indent="-66675">
              <a:buFontTx/>
              <a:buChar char="•"/>
            </a:pPr>
            <a:r>
              <a:rPr lang="en-GB" sz="900" dirty="0">
                <a:latin typeface="Times New Roman" panose="02020603050405020304" pitchFamily="18" charset="0"/>
                <a:cs typeface="Times New Roman" panose="02020603050405020304" pitchFamily="18" charset="0"/>
              </a:rPr>
              <a:t>Realization of the “Learning Health System”</a:t>
            </a:r>
          </a:p>
          <a:p>
            <a:pPr marL="66675" indent="-66675">
              <a:buFontTx/>
              <a:buChar char="•"/>
            </a:pPr>
            <a:r>
              <a:rPr lang="en-GB" sz="900" dirty="0">
                <a:latin typeface="Times New Roman" panose="02020603050405020304" pitchFamily="18" charset="0"/>
                <a:cs typeface="Times New Roman" panose="02020603050405020304" pitchFamily="18" charset="0"/>
              </a:rPr>
              <a:t>Evidence of improved value and outcomes – value-based care</a:t>
            </a:r>
          </a:p>
          <a:p>
            <a:pPr marL="66675" indent="-66675">
              <a:buFontTx/>
              <a:buChar char="•"/>
            </a:pPr>
            <a:r>
              <a:rPr lang="en-GB" sz="900" dirty="0">
                <a:latin typeface="Times New Roman" panose="02020603050405020304" pitchFamily="18" charset="0"/>
                <a:cs typeface="Times New Roman" panose="02020603050405020304" pitchFamily="18" charset="0"/>
              </a:rPr>
              <a:t>Standardized workflow</a:t>
            </a:r>
          </a:p>
          <a:p>
            <a:pPr marL="66675" indent="-66675">
              <a:buFontTx/>
              <a:buChar char="•"/>
            </a:pPr>
            <a:r>
              <a:rPr lang="en-GB" sz="900" dirty="0">
                <a:latin typeface="Times New Roman" panose="02020603050405020304" pitchFamily="18" charset="0"/>
                <a:cs typeface="Times New Roman" panose="02020603050405020304" pitchFamily="18" charset="0"/>
              </a:rPr>
              <a:t>Benefits realized from rapid innovation and adoption</a:t>
            </a:r>
          </a:p>
          <a:p>
            <a:pPr marL="66675" indent="-66675">
              <a:buFontTx/>
              <a:buChar char="•"/>
            </a:pPr>
            <a:r>
              <a:rPr lang="en-GB" sz="900" dirty="0">
                <a:latin typeface="Times New Roman" panose="02020603050405020304" pitchFamily="18" charset="0"/>
                <a:cs typeface="Times New Roman" panose="02020603050405020304" pitchFamily="18" charset="0"/>
              </a:rPr>
              <a:t>Gold-standard interoperability through evidence-based conformance testing</a:t>
            </a:r>
            <a:endParaRPr lang="en-GB" sz="900" dirty="0">
              <a:latin typeface="Arial Narrow" panose="020B0606020202030204" pitchFamily="34" charset="0"/>
              <a:cs typeface="Arial" charset="0"/>
            </a:endParaRPr>
          </a:p>
        </p:txBody>
      </p:sp>
      <p:sp>
        <p:nvSpPr>
          <p:cNvPr id="1241127" name="Text Box 39"/>
          <p:cNvSpPr txBox="1">
            <a:spLocks noChangeArrowheads="1"/>
          </p:cNvSpPr>
          <p:nvPr/>
        </p:nvSpPr>
        <p:spPr bwMode="auto">
          <a:xfrm>
            <a:off x="3304233" y="1154877"/>
            <a:ext cx="1217611"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128" name="AutoShape 40"/>
          <p:cNvSpPr>
            <a:spLocks noChangeArrowheads="1"/>
          </p:cNvSpPr>
          <p:nvPr/>
        </p:nvSpPr>
        <p:spPr bwMode="auto">
          <a:xfrm>
            <a:off x="3259943" y="1229845"/>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29" name="AutoShape 41"/>
          <p:cNvSpPr>
            <a:spLocks noChangeArrowheads="1"/>
          </p:cNvSpPr>
          <p:nvPr/>
        </p:nvSpPr>
        <p:spPr bwMode="auto">
          <a:xfrm>
            <a:off x="2485487" y="1863443"/>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0" name="Text Box 42"/>
          <p:cNvSpPr txBox="1">
            <a:spLocks noChangeArrowheads="1"/>
          </p:cNvSpPr>
          <p:nvPr/>
        </p:nvSpPr>
        <p:spPr bwMode="auto">
          <a:xfrm>
            <a:off x="2558511" y="1792005"/>
            <a:ext cx="146519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131" name="Text Box 43"/>
          <p:cNvSpPr txBox="1">
            <a:spLocks noChangeArrowheads="1"/>
          </p:cNvSpPr>
          <p:nvPr/>
        </p:nvSpPr>
        <p:spPr bwMode="auto">
          <a:xfrm>
            <a:off x="4485378" y="1003194"/>
            <a:ext cx="1187402"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32" name="AutoShape 44"/>
          <p:cNvSpPr>
            <a:spLocks noChangeArrowheads="1"/>
          </p:cNvSpPr>
          <p:nvPr/>
        </p:nvSpPr>
        <p:spPr bwMode="auto">
          <a:xfrm>
            <a:off x="4428228" y="1098444"/>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5" name="Text Box 47"/>
          <p:cNvSpPr txBox="1">
            <a:spLocks noChangeArrowheads="1"/>
          </p:cNvSpPr>
          <p:nvPr/>
        </p:nvSpPr>
        <p:spPr bwMode="auto">
          <a:xfrm>
            <a:off x="5698172" y="823804"/>
            <a:ext cx="1207452"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36" name="AutoShape 48"/>
          <p:cNvSpPr>
            <a:spLocks noChangeArrowheads="1"/>
          </p:cNvSpPr>
          <p:nvPr/>
        </p:nvSpPr>
        <p:spPr bwMode="auto">
          <a:xfrm>
            <a:off x="5627691" y="947480"/>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7" name="AutoShape 49"/>
          <p:cNvSpPr>
            <a:spLocks noChangeArrowheads="1"/>
          </p:cNvSpPr>
          <p:nvPr/>
        </p:nvSpPr>
        <p:spPr bwMode="auto">
          <a:xfrm>
            <a:off x="5405680" y="1324164"/>
            <a:ext cx="153252"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8" name="Text Box 50"/>
          <p:cNvSpPr txBox="1">
            <a:spLocks noChangeArrowheads="1"/>
          </p:cNvSpPr>
          <p:nvPr/>
        </p:nvSpPr>
        <p:spPr bwMode="auto">
          <a:xfrm>
            <a:off x="5467592" y="1246939"/>
            <a:ext cx="1506986"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39" name="Text Box 51"/>
          <p:cNvSpPr txBox="1">
            <a:spLocks noChangeArrowheads="1"/>
          </p:cNvSpPr>
          <p:nvPr/>
        </p:nvSpPr>
        <p:spPr bwMode="auto">
          <a:xfrm>
            <a:off x="4370960" y="1424033"/>
            <a:ext cx="1030284" cy="230832"/>
          </a:xfrm>
          <a:prstGeom prst="rect">
            <a:avLst/>
          </a:prstGeom>
          <a:noFill/>
          <a:ln w="25400">
            <a:noFill/>
            <a:miter lim="800000"/>
            <a:headEnd/>
            <a:tailEnd/>
          </a:ln>
          <a:effectLst/>
        </p:spPr>
        <p:txBody>
          <a:bodyPr wrap="square">
            <a:spAutoFit/>
          </a:bodyPr>
          <a:lstStyle/>
          <a:p>
            <a:r>
              <a:rPr lang="en-GB" sz="900" dirty="0">
                <a:latin typeface="Arial Narrow" pitchFamily="34" charset="0"/>
                <a:cs typeface="Arial" charset="0"/>
              </a:rPr>
              <a:t>xx</a:t>
            </a:r>
            <a:endParaRPr lang="en-US" sz="900" dirty="0">
              <a:latin typeface="Arial Narrow" pitchFamily="34" charset="0"/>
              <a:cs typeface="Arial" charset="0"/>
            </a:endParaRPr>
          </a:p>
        </p:txBody>
      </p:sp>
      <p:sp>
        <p:nvSpPr>
          <p:cNvPr id="1241140" name="AutoShape 52"/>
          <p:cNvSpPr>
            <a:spLocks noChangeArrowheads="1"/>
          </p:cNvSpPr>
          <p:nvPr/>
        </p:nvSpPr>
        <p:spPr bwMode="auto">
          <a:xfrm>
            <a:off x="4303506" y="1522847"/>
            <a:ext cx="142875" cy="142875"/>
          </a:xfrm>
          <a:prstGeom prst="diamond">
            <a:avLst/>
          </a:prstGeom>
          <a:solidFill>
            <a:srgbClr val="FF9900"/>
          </a:solidFill>
          <a:ln w="25400">
            <a:noFill/>
            <a:miter lim="800000"/>
            <a:headEnd/>
            <a:tailEnd/>
          </a:ln>
          <a:effectLst/>
        </p:spPr>
        <p:txBody>
          <a:bodyPr wrap="none" anchor="ctr"/>
          <a:lstStyle/>
          <a:p>
            <a:endParaRPr lang="en-US" sz="1000"/>
          </a:p>
        </p:txBody>
      </p:sp>
      <p:sp>
        <p:nvSpPr>
          <p:cNvPr id="1241141" name="AutoShape 53"/>
          <p:cNvSpPr>
            <a:spLocks noChangeArrowheads="1"/>
          </p:cNvSpPr>
          <p:nvPr/>
        </p:nvSpPr>
        <p:spPr bwMode="auto">
          <a:xfrm>
            <a:off x="2584452" y="939006"/>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42" name="Text Box 54"/>
          <p:cNvSpPr txBox="1">
            <a:spLocks noChangeArrowheads="1"/>
          </p:cNvSpPr>
          <p:nvPr/>
        </p:nvSpPr>
        <p:spPr bwMode="auto">
          <a:xfrm>
            <a:off x="2647952" y="861218"/>
            <a:ext cx="1785937"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43" name="Text Box 55"/>
          <p:cNvSpPr txBox="1">
            <a:spLocks noChangeArrowheads="1"/>
          </p:cNvSpPr>
          <p:nvPr/>
        </p:nvSpPr>
        <p:spPr bwMode="auto">
          <a:xfrm>
            <a:off x="7535866" y="715168"/>
            <a:ext cx="1727201" cy="198438"/>
          </a:xfrm>
          <a:prstGeom prst="rect">
            <a:avLst/>
          </a:prstGeom>
          <a:noFill/>
          <a:ln w="25400">
            <a:noFill/>
            <a:miter lim="800000"/>
            <a:headEnd/>
            <a:tailEnd/>
          </a:ln>
          <a:effectLst/>
        </p:spPr>
        <p:txBody>
          <a:bodyPr>
            <a:spAutoFit/>
          </a:bodyPr>
          <a:lstStyle/>
          <a:p>
            <a:endParaRPr lang="en-US" sz="700" dirty="0">
              <a:latin typeface="Arial Narrow" pitchFamily="34" charset="0"/>
              <a:cs typeface="Arial" charset="0"/>
            </a:endParaRPr>
          </a:p>
        </p:txBody>
      </p:sp>
      <p:sp>
        <p:nvSpPr>
          <p:cNvPr id="1241119" name="AutoShape 31"/>
          <p:cNvSpPr>
            <a:spLocks noChangeArrowheads="1"/>
          </p:cNvSpPr>
          <p:nvPr/>
        </p:nvSpPr>
        <p:spPr bwMode="auto">
          <a:xfrm rot="17721786" flipH="1">
            <a:off x="6231271" y="3558034"/>
            <a:ext cx="4400550" cy="139700"/>
          </a:xfrm>
          <a:prstGeom prst="roundRect">
            <a:avLst>
              <a:gd name="adj" fmla="val 2440"/>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49" name="AutoShape 61"/>
          <p:cNvSpPr>
            <a:spLocks noChangeArrowheads="1"/>
          </p:cNvSpPr>
          <p:nvPr/>
        </p:nvSpPr>
        <p:spPr bwMode="auto">
          <a:xfrm>
            <a:off x="5305425" y="5589589"/>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0" name="Text Box 62"/>
          <p:cNvSpPr txBox="1">
            <a:spLocks noChangeArrowheads="1"/>
          </p:cNvSpPr>
          <p:nvPr/>
        </p:nvSpPr>
        <p:spPr bwMode="auto">
          <a:xfrm>
            <a:off x="5375275" y="5478883"/>
            <a:ext cx="1951038"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xx</a:t>
            </a:r>
          </a:p>
        </p:txBody>
      </p:sp>
      <p:sp>
        <p:nvSpPr>
          <p:cNvPr id="1241151" name="AutoShape 63"/>
          <p:cNvSpPr>
            <a:spLocks noChangeArrowheads="1"/>
          </p:cNvSpPr>
          <p:nvPr/>
        </p:nvSpPr>
        <p:spPr bwMode="auto">
          <a:xfrm>
            <a:off x="6299200" y="4737102"/>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2" name="Text Box 64"/>
          <p:cNvSpPr txBox="1">
            <a:spLocks noChangeArrowheads="1"/>
          </p:cNvSpPr>
          <p:nvPr/>
        </p:nvSpPr>
        <p:spPr bwMode="auto">
          <a:xfrm>
            <a:off x="6370638" y="4665664"/>
            <a:ext cx="158114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53" name="AutoShape 65"/>
          <p:cNvSpPr>
            <a:spLocks noChangeArrowheads="1"/>
          </p:cNvSpPr>
          <p:nvPr/>
        </p:nvSpPr>
        <p:spPr bwMode="auto">
          <a:xfrm>
            <a:off x="6002333" y="5213908"/>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4" name="Text Box 66"/>
          <p:cNvSpPr txBox="1">
            <a:spLocks noChangeArrowheads="1"/>
          </p:cNvSpPr>
          <p:nvPr/>
        </p:nvSpPr>
        <p:spPr bwMode="auto">
          <a:xfrm>
            <a:off x="6061071" y="5142470"/>
            <a:ext cx="1352550"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55" name="AutoShape 67"/>
          <p:cNvSpPr>
            <a:spLocks noChangeArrowheads="1"/>
          </p:cNvSpPr>
          <p:nvPr/>
        </p:nvSpPr>
        <p:spPr bwMode="auto">
          <a:xfrm>
            <a:off x="6715394" y="4295551"/>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6" name="Text Box 68"/>
          <p:cNvSpPr txBox="1">
            <a:spLocks noChangeArrowheads="1"/>
          </p:cNvSpPr>
          <p:nvPr/>
        </p:nvSpPr>
        <p:spPr bwMode="auto">
          <a:xfrm>
            <a:off x="6771329" y="4197898"/>
            <a:ext cx="137477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p>
        </p:txBody>
      </p:sp>
      <p:sp>
        <p:nvSpPr>
          <p:cNvPr id="1241157" name="AutoShape 69"/>
          <p:cNvSpPr>
            <a:spLocks noChangeArrowheads="1"/>
          </p:cNvSpPr>
          <p:nvPr/>
        </p:nvSpPr>
        <p:spPr bwMode="auto">
          <a:xfrm>
            <a:off x="7396093" y="3610394"/>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8" name="Text Box 70"/>
          <p:cNvSpPr txBox="1">
            <a:spLocks noChangeArrowheads="1"/>
          </p:cNvSpPr>
          <p:nvPr/>
        </p:nvSpPr>
        <p:spPr bwMode="auto">
          <a:xfrm>
            <a:off x="7488437" y="3545728"/>
            <a:ext cx="1081088"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59" name="AutoShape 71"/>
          <p:cNvSpPr>
            <a:spLocks noChangeArrowheads="1"/>
          </p:cNvSpPr>
          <p:nvPr/>
        </p:nvSpPr>
        <p:spPr bwMode="auto">
          <a:xfrm>
            <a:off x="9108442" y="1910427"/>
            <a:ext cx="215900" cy="215900"/>
          </a:xfrm>
          <a:prstGeom prst="diamond">
            <a:avLst/>
          </a:prstGeom>
          <a:solidFill>
            <a:schemeClr val="hlink"/>
          </a:solidFill>
          <a:ln w="25400">
            <a:noFill/>
            <a:miter lim="800000"/>
            <a:headEnd/>
            <a:tailEnd/>
          </a:ln>
          <a:effectLst/>
        </p:spPr>
        <p:txBody>
          <a:bodyPr wrap="none" anchor="ctr"/>
          <a:lstStyle/>
          <a:p>
            <a:endParaRPr lang="en-US"/>
          </a:p>
        </p:txBody>
      </p:sp>
      <p:sp>
        <p:nvSpPr>
          <p:cNvPr id="1241160" name="Text Box 72"/>
          <p:cNvSpPr txBox="1">
            <a:spLocks noChangeArrowheads="1"/>
          </p:cNvSpPr>
          <p:nvPr/>
        </p:nvSpPr>
        <p:spPr bwMode="auto">
          <a:xfrm>
            <a:off x="8355170" y="2120040"/>
            <a:ext cx="1738498" cy="400110"/>
          </a:xfrm>
          <a:prstGeom prst="rect">
            <a:avLst/>
          </a:prstGeom>
          <a:noFill/>
          <a:ln w="25400">
            <a:noFill/>
            <a:miter lim="800000"/>
            <a:headEnd/>
            <a:tailEnd/>
          </a:ln>
          <a:effectLst/>
        </p:spPr>
        <p:txBody>
          <a:bodyPr wrap="square">
            <a:spAutoFit/>
          </a:bodyPr>
          <a:lstStyle/>
          <a:p>
            <a:r>
              <a:rPr lang="en-GB" sz="1000" b="1" dirty="0">
                <a:latin typeface="Arial Narrow" pitchFamily="34" charset="0"/>
                <a:cs typeface="Arial" charset="0"/>
              </a:rPr>
              <a:t>Summation of penultimate objective here</a:t>
            </a:r>
            <a:endParaRPr lang="en-US" sz="1000" b="1" dirty="0">
              <a:latin typeface="Arial Narrow" pitchFamily="34" charset="0"/>
              <a:cs typeface="Arial" charset="0"/>
            </a:endParaRPr>
          </a:p>
        </p:txBody>
      </p:sp>
      <p:cxnSp>
        <p:nvCxnSpPr>
          <p:cNvPr id="1241161" name="AutoShape 73"/>
          <p:cNvCxnSpPr>
            <a:cxnSpLocks noChangeShapeType="1"/>
            <a:stCxn id="1241155" idx="0"/>
            <a:endCxn id="1241157" idx="2"/>
          </p:cNvCxnSpPr>
          <p:nvPr/>
        </p:nvCxnSpPr>
        <p:spPr bwMode="auto">
          <a:xfrm rot="5400000" flipH="1" flipV="1">
            <a:off x="6856040" y="3684061"/>
            <a:ext cx="542282" cy="680699"/>
          </a:xfrm>
          <a:prstGeom prst="curvedConnector3">
            <a:avLst>
              <a:gd name="adj1" fmla="val 50000"/>
            </a:avLst>
          </a:prstGeom>
          <a:noFill/>
          <a:ln w="12700">
            <a:solidFill>
              <a:schemeClr val="hlink"/>
            </a:solidFill>
            <a:prstDash val="sysDot"/>
            <a:round/>
            <a:headEnd/>
            <a:tailEnd/>
          </a:ln>
          <a:effectLst/>
        </p:spPr>
      </p:cxnSp>
      <p:cxnSp>
        <p:nvCxnSpPr>
          <p:cNvPr id="1241162" name="AutoShape 74"/>
          <p:cNvCxnSpPr>
            <a:cxnSpLocks noChangeShapeType="1"/>
            <a:stCxn id="1241157" idx="0"/>
            <a:endCxn id="1241159" idx="2"/>
          </p:cNvCxnSpPr>
          <p:nvPr/>
        </p:nvCxnSpPr>
        <p:spPr bwMode="auto">
          <a:xfrm rot="5400000" flipH="1" flipV="1">
            <a:off x="7599928" y="1993931"/>
            <a:ext cx="1484067" cy="1748861"/>
          </a:xfrm>
          <a:prstGeom prst="curvedConnector3">
            <a:avLst>
              <a:gd name="adj1" fmla="val 50000"/>
            </a:avLst>
          </a:prstGeom>
          <a:noFill/>
          <a:ln w="12700">
            <a:solidFill>
              <a:schemeClr val="hlink"/>
            </a:solidFill>
            <a:prstDash val="sysDot"/>
            <a:round/>
            <a:headEnd/>
            <a:tailEnd/>
          </a:ln>
          <a:effectLst/>
        </p:spPr>
      </p:cxnSp>
      <p:sp>
        <p:nvSpPr>
          <p:cNvPr id="1241164" name="AutoShape 76"/>
          <p:cNvSpPr>
            <a:spLocks noChangeArrowheads="1"/>
          </p:cNvSpPr>
          <p:nvPr/>
        </p:nvSpPr>
        <p:spPr bwMode="auto">
          <a:xfrm>
            <a:off x="7704139" y="5627688"/>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65" name="Text Box 77"/>
          <p:cNvSpPr txBox="1">
            <a:spLocks noChangeArrowheads="1"/>
          </p:cNvSpPr>
          <p:nvPr/>
        </p:nvSpPr>
        <p:spPr bwMode="auto">
          <a:xfrm>
            <a:off x="7751764" y="5516563"/>
            <a:ext cx="1560512"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xx</a:t>
            </a:r>
          </a:p>
        </p:txBody>
      </p:sp>
      <p:sp>
        <p:nvSpPr>
          <p:cNvPr id="1241168" name="AutoShape 80"/>
          <p:cNvSpPr>
            <a:spLocks noChangeArrowheads="1"/>
          </p:cNvSpPr>
          <p:nvPr/>
        </p:nvSpPr>
        <p:spPr bwMode="auto">
          <a:xfrm>
            <a:off x="8470446" y="5261263"/>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69" name="Text Box 81"/>
          <p:cNvSpPr txBox="1">
            <a:spLocks noChangeArrowheads="1"/>
          </p:cNvSpPr>
          <p:nvPr/>
        </p:nvSpPr>
        <p:spPr bwMode="auto">
          <a:xfrm>
            <a:off x="8519659" y="5170776"/>
            <a:ext cx="1398587"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xx</a:t>
            </a:r>
          </a:p>
        </p:txBody>
      </p:sp>
      <p:sp>
        <p:nvSpPr>
          <p:cNvPr id="1241172" name="Text Box 84"/>
          <p:cNvSpPr txBox="1">
            <a:spLocks noChangeArrowheads="1"/>
          </p:cNvSpPr>
          <p:nvPr/>
        </p:nvSpPr>
        <p:spPr bwMode="auto">
          <a:xfrm>
            <a:off x="8292516" y="4611899"/>
            <a:ext cx="1415248"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73" name="AutoShape 85"/>
          <p:cNvSpPr>
            <a:spLocks noChangeArrowheads="1"/>
          </p:cNvSpPr>
          <p:nvPr/>
        </p:nvSpPr>
        <p:spPr bwMode="auto">
          <a:xfrm>
            <a:off x="8221079" y="4684924"/>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78" name="AutoShape 90"/>
          <p:cNvSpPr>
            <a:spLocks noChangeArrowheads="1"/>
          </p:cNvSpPr>
          <p:nvPr/>
        </p:nvSpPr>
        <p:spPr bwMode="auto">
          <a:xfrm>
            <a:off x="8520745" y="3822699"/>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79" name="Text Box 91"/>
          <p:cNvSpPr txBox="1">
            <a:spLocks noChangeArrowheads="1"/>
          </p:cNvSpPr>
          <p:nvPr/>
        </p:nvSpPr>
        <p:spPr bwMode="auto">
          <a:xfrm>
            <a:off x="8573218" y="3670330"/>
            <a:ext cx="1382712"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80" name="AutoShape 92"/>
          <p:cNvSpPr>
            <a:spLocks noChangeArrowheads="1"/>
          </p:cNvSpPr>
          <p:nvPr/>
        </p:nvSpPr>
        <p:spPr bwMode="auto">
          <a:xfrm>
            <a:off x="9110028" y="1910427"/>
            <a:ext cx="217487" cy="215900"/>
          </a:xfrm>
          <a:prstGeom prst="diamond">
            <a:avLst/>
          </a:prstGeom>
          <a:solidFill>
            <a:srgbClr val="800000"/>
          </a:solidFill>
          <a:ln w="25400">
            <a:noFill/>
            <a:miter lim="800000"/>
            <a:headEnd/>
            <a:tailEnd/>
          </a:ln>
          <a:effectLst/>
        </p:spPr>
        <p:txBody>
          <a:bodyPr wrap="none" anchor="ctr"/>
          <a:lstStyle/>
          <a:p>
            <a:endParaRPr lang="en-US"/>
          </a:p>
        </p:txBody>
      </p:sp>
      <p:sp>
        <p:nvSpPr>
          <p:cNvPr id="1241182" name="Text Box 94"/>
          <p:cNvSpPr txBox="1">
            <a:spLocks noChangeArrowheads="1"/>
          </p:cNvSpPr>
          <p:nvPr/>
        </p:nvSpPr>
        <p:spPr bwMode="auto">
          <a:xfrm>
            <a:off x="8767174" y="3225652"/>
            <a:ext cx="1206500"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83" name="AutoShape 95"/>
          <p:cNvSpPr>
            <a:spLocks noChangeArrowheads="1"/>
          </p:cNvSpPr>
          <p:nvPr/>
        </p:nvSpPr>
        <p:spPr bwMode="auto">
          <a:xfrm>
            <a:off x="8713597" y="333296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84" name="Text Box 96"/>
          <p:cNvSpPr txBox="1">
            <a:spLocks noChangeArrowheads="1"/>
          </p:cNvSpPr>
          <p:nvPr/>
        </p:nvSpPr>
        <p:spPr bwMode="auto">
          <a:xfrm>
            <a:off x="8700103" y="4170962"/>
            <a:ext cx="1273687"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85" name="AutoShape 97"/>
          <p:cNvSpPr>
            <a:spLocks noChangeArrowheads="1"/>
          </p:cNvSpPr>
          <p:nvPr/>
        </p:nvSpPr>
        <p:spPr bwMode="auto">
          <a:xfrm>
            <a:off x="8638191" y="4258275"/>
            <a:ext cx="142875" cy="142875"/>
          </a:xfrm>
          <a:prstGeom prst="diamond">
            <a:avLst/>
          </a:prstGeom>
          <a:solidFill>
            <a:srgbClr val="800000"/>
          </a:solidFill>
          <a:ln w="25400">
            <a:noFill/>
            <a:miter lim="800000"/>
            <a:headEnd/>
            <a:tailEnd/>
          </a:ln>
          <a:effectLst/>
        </p:spPr>
        <p:txBody>
          <a:bodyPr wrap="none" anchor="ctr"/>
          <a:lstStyle/>
          <a:p>
            <a:endParaRPr lang="en-US"/>
          </a:p>
        </p:txBody>
      </p:sp>
      <p:cxnSp>
        <p:nvCxnSpPr>
          <p:cNvPr id="1241186" name="AutoShape 98"/>
          <p:cNvCxnSpPr>
            <a:cxnSpLocks noChangeShapeType="1"/>
            <a:stCxn id="1241178" idx="0"/>
            <a:endCxn id="1241183" idx="2"/>
          </p:cNvCxnSpPr>
          <p:nvPr/>
        </p:nvCxnSpPr>
        <p:spPr bwMode="auto">
          <a:xfrm rot="5400000" flipH="1" flipV="1">
            <a:off x="8515177" y="3552841"/>
            <a:ext cx="346864" cy="192852"/>
          </a:xfrm>
          <a:prstGeom prst="curvedConnector3">
            <a:avLst>
              <a:gd name="adj1" fmla="val 50000"/>
            </a:avLst>
          </a:prstGeom>
          <a:noFill/>
          <a:ln w="12700">
            <a:solidFill>
              <a:srgbClr val="800000"/>
            </a:solidFill>
            <a:prstDash val="sysDot"/>
            <a:round/>
            <a:headEnd/>
            <a:tailEnd/>
          </a:ln>
          <a:effectLst/>
        </p:spPr>
      </p:cxnSp>
      <p:cxnSp>
        <p:nvCxnSpPr>
          <p:cNvPr id="1241187" name="AutoShape 99"/>
          <p:cNvCxnSpPr>
            <a:cxnSpLocks noChangeShapeType="1"/>
            <a:stCxn id="1241183" idx="0"/>
            <a:endCxn id="1241180" idx="2"/>
          </p:cNvCxnSpPr>
          <p:nvPr/>
        </p:nvCxnSpPr>
        <p:spPr bwMode="auto">
          <a:xfrm rot="5400000" flipH="1" flipV="1">
            <a:off x="8398587" y="2512776"/>
            <a:ext cx="1206633" cy="433737"/>
          </a:xfrm>
          <a:prstGeom prst="curvedConnector3">
            <a:avLst>
              <a:gd name="adj1" fmla="val 50000"/>
            </a:avLst>
          </a:prstGeom>
          <a:noFill/>
          <a:ln w="12700">
            <a:solidFill>
              <a:srgbClr val="800000"/>
            </a:solidFill>
            <a:prstDash val="sysDot"/>
            <a:round/>
            <a:headEnd/>
            <a:tailEnd/>
          </a:ln>
          <a:effectLst/>
        </p:spPr>
      </p:cxnSp>
      <p:cxnSp>
        <p:nvCxnSpPr>
          <p:cNvPr id="1241189" name="AutoShape 101"/>
          <p:cNvCxnSpPr>
            <a:cxnSpLocks noChangeShapeType="1"/>
            <a:stCxn id="1241208" idx="3"/>
            <a:endCxn id="1241211" idx="1"/>
          </p:cNvCxnSpPr>
          <p:nvPr/>
        </p:nvCxnSpPr>
        <p:spPr bwMode="auto">
          <a:xfrm flipV="1">
            <a:off x="4665190" y="2063751"/>
            <a:ext cx="962499" cy="248171"/>
          </a:xfrm>
          <a:prstGeom prst="curvedConnector3">
            <a:avLst>
              <a:gd name="adj1" fmla="val 50000"/>
            </a:avLst>
          </a:prstGeom>
          <a:noFill/>
          <a:ln w="12700">
            <a:solidFill>
              <a:schemeClr val="tx1"/>
            </a:solidFill>
            <a:prstDash val="sysDot"/>
            <a:round/>
            <a:headEnd/>
            <a:tailEnd/>
          </a:ln>
          <a:effectLst/>
        </p:spPr>
      </p:cxnSp>
      <p:sp>
        <p:nvSpPr>
          <p:cNvPr id="1241191" name="Text Box 103"/>
          <p:cNvSpPr txBox="1">
            <a:spLocks noChangeArrowheads="1"/>
          </p:cNvSpPr>
          <p:nvPr/>
        </p:nvSpPr>
        <p:spPr bwMode="auto">
          <a:xfrm>
            <a:off x="2986439" y="2737756"/>
            <a:ext cx="1712398"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192" name="AutoShape 104"/>
          <p:cNvSpPr>
            <a:spLocks noChangeArrowheads="1"/>
          </p:cNvSpPr>
          <p:nvPr/>
        </p:nvSpPr>
        <p:spPr bwMode="auto">
          <a:xfrm>
            <a:off x="2913414" y="2826656"/>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193" name="Text Box 105"/>
          <p:cNvSpPr txBox="1">
            <a:spLocks noChangeArrowheads="1"/>
          </p:cNvSpPr>
          <p:nvPr/>
        </p:nvSpPr>
        <p:spPr bwMode="auto">
          <a:xfrm>
            <a:off x="2638425" y="2212284"/>
            <a:ext cx="215600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94" name="AutoShape 106"/>
          <p:cNvSpPr>
            <a:spLocks noChangeArrowheads="1"/>
          </p:cNvSpPr>
          <p:nvPr/>
        </p:nvSpPr>
        <p:spPr bwMode="auto">
          <a:xfrm>
            <a:off x="2568576" y="2244902"/>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197" name="Text Box 109"/>
          <p:cNvSpPr txBox="1">
            <a:spLocks noChangeArrowheads="1"/>
          </p:cNvSpPr>
          <p:nvPr/>
        </p:nvSpPr>
        <p:spPr bwMode="auto">
          <a:xfrm>
            <a:off x="2526480" y="3089479"/>
            <a:ext cx="1427348"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198" name="AutoShape 110"/>
          <p:cNvSpPr>
            <a:spLocks noChangeArrowheads="1"/>
          </p:cNvSpPr>
          <p:nvPr/>
        </p:nvSpPr>
        <p:spPr bwMode="auto">
          <a:xfrm>
            <a:off x="2495551" y="3214688"/>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1" name="Text Box 113"/>
          <p:cNvSpPr txBox="1">
            <a:spLocks noChangeArrowheads="1"/>
          </p:cNvSpPr>
          <p:nvPr/>
        </p:nvSpPr>
        <p:spPr bwMode="auto">
          <a:xfrm>
            <a:off x="4000500" y="1916113"/>
            <a:ext cx="75412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02" name="AutoShape 114"/>
          <p:cNvSpPr>
            <a:spLocks noChangeArrowheads="1"/>
          </p:cNvSpPr>
          <p:nvPr/>
        </p:nvSpPr>
        <p:spPr bwMode="auto">
          <a:xfrm>
            <a:off x="3935414" y="1989138"/>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3" name="Text Box 115"/>
          <p:cNvSpPr txBox="1">
            <a:spLocks noChangeArrowheads="1"/>
          </p:cNvSpPr>
          <p:nvPr/>
        </p:nvSpPr>
        <p:spPr bwMode="auto">
          <a:xfrm>
            <a:off x="2873643" y="2402813"/>
            <a:ext cx="1587502"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04" name="AutoShape 116"/>
          <p:cNvSpPr>
            <a:spLocks noChangeArrowheads="1"/>
          </p:cNvSpPr>
          <p:nvPr/>
        </p:nvSpPr>
        <p:spPr bwMode="auto">
          <a:xfrm>
            <a:off x="2800618" y="2451204"/>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5" name="AutoShape 117"/>
          <p:cNvSpPr>
            <a:spLocks noChangeArrowheads="1"/>
          </p:cNvSpPr>
          <p:nvPr/>
        </p:nvSpPr>
        <p:spPr bwMode="auto">
          <a:xfrm>
            <a:off x="3954408" y="2587783"/>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6" name="Text Box 118"/>
          <p:cNvSpPr txBox="1">
            <a:spLocks noChangeArrowheads="1"/>
          </p:cNvSpPr>
          <p:nvPr/>
        </p:nvSpPr>
        <p:spPr bwMode="auto">
          <a:xfrm>
            <a:off x="4008484" y="2523157"/>
            <a:ext cx="1239356"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207" name="Text Box 119"/>
          <p:cNvSpPr txBox="1">
            <a:spLocks noChangeArrowheads="1"/>
          </p:cNvSpPr>
          <p:nvPr/>
        </p:nvSpPr>
        <p:spPr bwMode="auto">
          <a:xfrm>
            <a:off x="4583864" y="2154759"/>
            <a:ext cx="124588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08" name="AutoShape 120"/>
          <p:cNvSpPr>
            <a:spLocks noChangeArrowheads="1"/>
          </p:cNvSpPr>
          <p:nvPr/>
        </p:nvSpPr>
        <p:spPr bwMode="auto">
          <a:xfrm>
            <a:off x="4510840" y="2240484"/>
            <a:ext cx="154350"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9" name="AutoShape 121"/>
          <p:cNvSpPr>
            <a:spLocks noChangeArrowheads="1"/>
          </p:cNvSpPr>
          <p:nvPr/>
        </p:nvSpPr>
        <p:spPr bwMode="auto">
          <a:xfrm>
            <a:off x="5706632" y="1711764"/>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0" name="Text Box 122"/>
          <p:cNvSpPr txBox="1">
            <a:spLocks noChangeArrowheads="1"/>
          </p:cNvSpPr>
          <p:nvPr/>
        </p:nvSpPr>
        <p:spPr bwMode="auto">
          <a:xfrm>
            <a:off x="5766567" y="1686335"/>
            <a:ext cx="1505516" cy="230832"/>
          </a:xfrm>
          <a:prstGeom prst="rect">
            <a:avLst/>
          </a:prstGeom>
          <a:noFill/>
          <a:ln w="25400">
            <a:noFill/>
            <a:miter lim="800000"/>
            <a:headEnd/>
            <a:tailEnd/>
          </a:ln>
          <a:effectLst/>
        </p:spPr>
        <p:txBody>
          <a:bodyPr wrap="square">
            <a:spAutoFit/>
          </a:bodyPr>
          <a:lstStyle/>
          <a:p>
            <a:r>
              <a:rPr lang="en-GB" sz="900" dirty="0">
                <a:latin typeface="Arial Narrow" pitchFamily="34" charset="0"/>
                <a:cs typeface="Arial" charset="0"/>
              </a:rPr>
              <a:t>xx</a:t>
            </a:r>
            <a:endParaRPr lang="en-US" sz="900" dirty="0">
              <a:latin typeface="Arial Narrow" pitchFamily="34" charset="0"/>
              <a:cs typeface="Arial" charset="0"/>
            </a:endParaRPr>
          </a:p>
        </p:txBody>
      </p:sp>
      <p:sp>
        <p:nvSpPr>
          <p:cNvPr id="1241211" name="AutoShape 123"/>
          <p:cNvSpPr>
            <a:spLocks noChangeArrowheads="1"/>
          </p:cNvSpPr>
          <p:nvPr/>
        </p:nvSpPr>
        <p:spPr bwMode="auto">
          <a:xfrm>
            <a:off x="5627689" y="1992313"/>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2" name="Text Box 124"/>
          <p:cNvSpPr txBox="1">
            <a:spLocks noChangeArrowheads="1"/>
          </p:cNvSpPr>
          <p:nvPr/>
        </p:nvSpPr>
        <p:spPr bwMode="auto">
          <a:xfrm>
            <a:off x="5671677" y="1895679"/>
            <a:ext cx="1146637"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a:t>
            </a:r>
            <a:endParaRPr lang="en-US" sz="850" dirty="0">
              <a:latin typeface="Arial Narrow" pitchFamily="34" charset="0"/>
              <a:cs typeface="Arial" charset="0"/>
            </a:endParaRPr>
          </a:p>
        </p:txBody>
      </p:sp>
      <p:sp>
        <p:nvSpPr>
          <p:cNvPr id="1241213" name="AutoShape 125"/>
          <p:cNvSpPr>
            <a:spLocks noChangeArrowheads="1"/>
          </p:cNvSpPr>
          <p:nvPr/>
        </p:nvSpPr>
        <p:spPr bwMode="auto">
          <a:xfrm>
            <a:off x="6675439" y="1539876"/>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4" name="Text Box 126"/>
          <p:cNvSpPr txBox="1">
            <a:spLocks noChangeArrowheads="1"/>
          </p:cNvSpPr>
          <p:nvPr/>
        </p:nvSpPr>
        <p:spPr bwMode="auto">
          <a:xfrm>
            <a:off x="6745888" y="1422430"/>
            <a:ext cx="139113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15" name="Text Box 127"/>
          <p:cNvSpPr txBox="1">
            <a:spLocks noChangeArrowheads="1"/>
          </p:cNvSpPr>
          <p:nvPr/>
        </p:nvSpPr>
        <p:spPr bwMode="auto">
          <a:xfrm>
            <a:off x="6836508" y="711156"/>
            <a:ext cx="1644491" cy="400110"/>
          </a:xfrm>
          <a:prstGeom prst="rect">
            <a:avLst/>
          </a:prstGeom>
          <a:noFill/>
          <a:ln w="25400">
            <a:noFill/>
            <a:miter lim="800000"/>
            <a:headEnd/>
            <a:tailEnd/>
          </a:ln>
          <a:effectLst/>
        </p:spPr>
        <p:txBody>
          <a:bodyPr wrap="square">
            <a:spAutoFit/>
          </a:bodyPr>
          <a:lstStyle/>
          <a:p>
            <a:r>
              <a:rPr lang="en-GB" sz="1000" b="1" dirty="0">
                <a:latin typeface="Arial Narrow" pitchFamily="34" charset="0"/>
                <a:cs typeface="Arial" charset="0"/>
              </a:rPr>
              <a:t>Summation of penultimate objective here</a:t>
            </a:r>
            <a:endParaRPr lang="en-US" sz="1000" b="1" dirty="0">
              <a:latin typeface="Arial Narrow" pitchFamily="34" charset="0"/>
              <a:cs typeface="Arial" charset="0"/>
            </a:endParaRPr>
          </a:p>
        </p:txBody>
      </p:sp>
      <p:cxnSp>
        <p:nvCxnSpPr>
          <p:cNvPr id="1241216" name="AutoShape 128"/>
          <p:cNvCxnSpPr>
            <a:cxnSpLocks noChangeShapeType="1"/>
            <a:stCxn id="1241211" idx="0"/>
            <a:endCxn id="1241213" idx="2"/>
          </p:cNvCxnSpPr>
          <p:nvPr/>
        </p:nvCxnSpPr>
        <p:spPr bwMode="auto">
          <a:xfrm rot="5400000" flipH="1" flipV="1">
            <a:off x="6069014" y="1314450"/>
            <a:ext cx="309563" cy="1047750"/>
          </a:xfrm>
          <a:prstGeom prst="curvedConnector3">
            <a:avLst>
              <a:gd name="adj1" fmla="val 50000"/>
            </a:avLst>
          </a:prstGeom>
          <a:noFill/>
          <a:ln w="12700">
            <a:solidFill>
              <a:schemeClr val="tx1"/>
            </a:solidFill>
            <a:prstDash val="sysDot"/>
            <a:round/>
            <a:headEnd/>
            <a:tailEnd/>
          </a:ln>
          <a:effectLst/>
        </p:spPr>
      </p:cxnSp>
      <p:cxnSp>
        <p:nvCxnSpPr>
          <p:cNvPr id="1241217" name="AutoShape 129"/>
          <p:cNvCxnSpPr>
            <a:cxnSpLocks noChangeShapeType="1"/>
            <a:stCxn id="1241213" idx="0"/>
            <a:endCxn id="1241190" idx="2"/>
          </p:cNvCxnSpPr>
          <p:nvPr/>
        </p:nvCxnSpPr>
        <p:spPr bwMode="auto">
          <a:xfrm rot="5400000" flipH="1" flipV="1">
            <a:off x="7111819" y="926870"/>
            <a:ext cx="248065" cy="977948"/>
          </a:xfrm>
          <a:prstGeom prst="curvedConnector3">
            <a:avLst>
              <a:gd name="adj1" fmla="val 50000"/>
            </a:avLst>
          </a:prstGeom>
          <a:noFill/>
          <a:ln w="12700">
            <a:solidFill>
              <a:schemeClr val="tx1"/>
            </a:solidFill>
            <a:prstDash val="sysDot"/>
            <a:round/>
            <a:headEnd/>
            <a:tailEnd/>
          </a:ln>
          <a:effectLst/>
        </p:spPr>
      </p:cxnSp>
      <p:sp>
        <p:nvSpPr>
          <p:cNvPr id="1241219" name="AutoShape 131"/>
          <p:cNvSpPr>
            <a:spLocks noChangeArrowheads="1"/>
          </p:cNvSpPr>
          <p:nvPr/>
        </p:nvSpPr>
        <p:spPr bwMode="auto">
          <a:xfrm>
            <a:off x="8129817" y="1606745"/>
            <a:ext cx="215900" cy="215900"/>
          </a:xfrm>
          <a:prstGeom prst="diamond">
            <a:avLst/>
          </a:prstGeom>
          <a:solidFill>
            <a:srgbClr val="996633"/>
          </a:solidFill>
          <a:ln w="25400">
            <a:noFill/>
            <a:miter lim="800000"/>
            <a:headEnd/>
            <a:tailEnd/>
          </a:ln>
          <a:effectLst/>
        </p:spPr>
        <p:txBody>
          <a:bodyPr wrap="none" anchor="ctr"/>
          <a:lstStyle/>
          <a:p>
            <a:endParaRPr lang="en-US"/>
          </a:p>
        </p:txBody>
      </p:sp>
      <p:sp>
        <p:nvSpPr>
          <p:cNvPr id="1241220" name="Text Box 132"/>
          <p:cNvSpPr txBox="1">
            <a:spLocks noChangeArrowheads="1"/>
          </p:cNvSpPr>
          <p:nvPr/>
        </p:nvSpPr>
        <p:spPr bwMode="auto">
          <a:xfrm>
            <a:off x="7096469" y="1706322"/>
            <a:ext cx="1366821" cy="400110"/>
          </a:xfrm>
          <a:prstGeom prst="rect">
            <a:avLst/>
          </a:prstGeom>
          <a:noFill/>
          <a:ln w="25400">
            <a:noFill/>
            <a:miter lim="800000"/>
            <a:headEnd/>
            <a:tailEnd/>
          </a:ln>
          <a:effectLst/>
        </p:spPr>
        <p:txBody>
          <a:bodyPr wrap="square">
            <a:spAutoFit/>
          </a:bodyPr>
          <a:lstStyle/>
          <a:p>
            <a:pPr algn="ctr"/>
            <a:r>
              <a:rPr lang="en-GB" sz="1000" b="1" dirty="0">
                <a:latin typeface="Arial Narrow" pitchFamily="34" charset="0"/>
                <a:cs typeface="Arial" charset="0"/>
              </a:rPr>
              <a:t>Summation of penultimate objective</a:t>
            </a:r>
            <a:endParaRPr lang="en-US" sz="1000" b="1" dirty="0">
              <a:latin typeface="Arial Narrow" pitchFamily="34" charset="0"/>
              <a:cs typeface="Arial" charset="0"/>
            </a:endParaRPr>
          </a:p>
        </p:txBody>
      </p:sp>
      <p:sp>
        <p:nvSpPr>
          <p:cNvPr id="1241221" name="Text Box 133"/>
          <p:cNvSpPr txBox="1">
            <a:spLocks noChangeArrowheads="1"/>
          </p:cNvSpPr>
          <p:nvPr/>
        </p:nvSpPr>
        <p:spPr bwMode="auto">
          <a:xfrm>
            <a:off x="2588656" y="4223860"/>
            <a:ext cx="1130930"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22" name="AutoShape 134"/>
          <p:cNvSpPr>
            <a:spLocks noChangeArrowheads="1"/>
          </p:cNvSpPr>
          <p:nvPr/>
        </p:nvSpPr>
        <p:spPr bwMode="auto">
          <a:xfrm>
            <a:off x="2547998" y="4286011"/>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3" name="AutoShape 135"/>
          <p:cNvSpPr>
            <a:spLocks noChangeArrowheads="1"/>
          </p:cNvSpPr>
          <p:nvPr/>
        </p:nvSpPr>
        <p:spPr bwMode="auto">
          <a:xfrm>
            <a:off x="2455982" y="3716518"/>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4" name="Text Box 136"/>
          <p:cNvSpPr txBox="1">
            <a:spLocks noChangeArrowheads="1"/>
          </p:cNvSpPr>
          <p:nvPr/>
        </p:nvSpPr>
        <p:spPr bwMode="auto">
          <a:xfrm>
            <a:off x="2527419" y="3684768"/>
            <a:ext cx="220892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225" name="Text Box 137"/>
          <p:cNvSpPr txBox="1">
            <a:spLocks noChangeArrowheads="1"/>
          </p:cNvSpPr>
          <p:nvPr/>
        </p:nvSpPr>
        <p:spPr bwMode="auto">
          <a:xfrm>
            <a:off x="4653076" y="4076772"/>
            <a:ext cx="1296987"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227" name="Text Box 139"/>
          <p:cNvSpPr txBox="1">
            <a:spLocks noChangeArrowheads="1"/>
          </p:cNvSpPr>
          <p:nvPr/>
        </p:nvSpPr>
        <p:spPr bwMode="auto">
          <a:xfrm>
            <a:off x="3034670" y="3357563"/>
            <a:ext cx="1321361"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228" name="AutoShape 140"/>
          <p:cNvSpPr>
            <a:spLocks noChangeArrowheads="1"/>
          </p:cNvSpPr>
          <p:nvPr/>
        </p:nvSpPr>
        <p:spPr bwMode="auto">
          <a:xfrm>
            <a:off x="2948945" y="344011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9" name="Text Box 141"/>
          <p:cNvSpPr txBox="1">
            <a:spLocks noChangeArrowheads="1"/>
          </p:cNvSpPr>
          <p:nvPr/>
        </p:nvSpPr>
        <p:spPr bwMode="auto">
          <a:xfrm>
            <a:off x="4611860" y="2781152"/>
            <a:ext cx="1152525"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30" name="AutoShape 142"/>
          <p:cNvSpPr>
            <a:spLocks noChangeArrowheads="1"/>
          </p:cNvSpPr>
          <p:nvPr/>
        </p:nvSpPr>
        <p:spPr bwMode="auto">
          <a:xfrm>
            <a:off x="4553123" y="2897040"/>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1" name="Text Box 143"/>
          <p:cNvSpPr txBox="1">
            <a:spLocks noChangeArrowheads="1"/>
          </p:cNvSpPr>
          <p:nvPr/>
        </p:nvSpPr>
        <p:spPr bwMode="auto">
          <a:xfrm>
            <a:off x="5576889" y="3079750"/>
            <a:ext cx="1273175"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xxx</a:t>
            </a:r>
          </a:p>
        </p:txBody>
      </p:sp>
      <p:sp>
        <p:nvSpPr>
          <p:cNvPr id="1241232" name="AutoShape 144"/>
          <p:cNvSpPr>
            <a:spLocks noChangeArrowheads="1"/>
          </p:cNvSpPr>
          <p:nvPr/>
        </p:nvSpPr>
        <p:spPr bwMode="auto">
          <a:xfrm>
            <a:off x="5525131" y="3114001"/>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5" name="Text Box 147"/>
          <p:cNvSpPr txBox="1">
            <a:spLocks noChangeArrowheads="1"/>
          </p:cNvSpPr>
          <p:nvPr/>
        </p:nvSpPr>
        <p:spPr bwMode="auto">
          <a:xfrm>
            <a:off x="5562870" y="2535866"/>
            <a:ext cx="1223962"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236" name="AutoShape 148"/>
          <p:cNvSpPr>
            <a:spLocks noChangeArrowheads="1"/>
          </p:cNvSpPr>
          <p:nvPr/>
        </p:nvSpPr>
        <p:spPr bwMode="auto">
          <a:xfrm>
            <a:off x="5499303" y="258783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7" name="AutoShape 149"/>
          <p:cNvSpPr>
            <a:spLocks noChangeArrowheads="1"/>
          </p:cNvSpPr>
          <p:nvPr/>
        </p:nvSpPr>
        <p:spPr bwMode="auto">
          <a:xfrm>
            <a:off x="5967064" y="2349500"/>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8" name="Text Box 150"/>
          <p:cNvSpPr txBox="1">
            <a:spLocks noChangeArrowheads="1"/>
          </p:cNvSpPr>
          <p:nvPr/>
        </p:nvSpPr>
        <p:spPr bwMode="auto">
          <a:xfrm>
            <a:off x="6015487" y="2257065"/>
            <a:ext cx="1439862"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39" name="AutoShape 151"/>
          <p:cNvSpPr>
            <a:spLocks noChangeArrowheads="1"/>
          </p:cNvSpPr>
          <p:nvPr/>
        </p:nvSpPr>
        <p:spPr bwMode="auto">
          <a:xfrm>
            <a:off x="6457951" y="2133600"/>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40" name="Text Box 152"/>
          <p:cNvSpPr txBox="1">
            <a:spLocks noChangeArrowheads="1"/>
          </p:cNvSpPr>
          <p:nvPr/>
        </p:nvSpPr>
        <p:spPr bwMode="auto">
          <a:xfrm>
            <a:off x="6527801" y="2060575"/>
            <a:ext cx="1296987"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cxnSp>
        <p:nvCxnSpPr>
          <p:cNvPr id="1241241" name="AutoShape 153"/>
          <p:cNvCxnSpPr>
            <a:cxnSpLocks noChangeShapeType="1"/>
            <a:stCxn id="1241236" idx="0"/>
            <a:endCxn id="1241239" idx="2"/>
          </p:cNvCxnSpPr>
          <p:nvPr/>
        </p:nvCxnSpPr>
        <p:spPr bwMode="auto">
          <a:xfrm rot="5400000" flipH="1" flipV="1">
            <a:off x="5894386" y="1952830"/>
            <a:ext cx="311358" cy="958648"/>
          </a:xfrm>
          <a:prstGeom prst="curvedConnector3">
            <a:avLst>
              <a:gd name="adj1" fmla="val 50000"/>
            </a:avLst>
          </a:prstGeom>
          <a:noFill/>
          <a:ln w="12700">
            <a:solidFill>
              <a:srgbClr val="800000"/>
            </a:solidFill>
            <a:prstDash val="sysDot"/>
            <a:round/>
            <a:headEnd/>
            <a:tailEnd/>
          </a:ln>
          <a:effectLst/>
        </p:spPr>
      </p:cxnSp>
      <p:cxnSp>
        <p:nvCxnSpPr>
          <p:cNvPr id="1241242" name="AutoShape 154"/>
          <p:cNvCxnSpPr>
            <a:cxnSpLocks noChangeShapeType="1"/>
            <a:stCxn id="1241239" idx="0"/>
            <a:endCxn id="1241219" idx="2"/>
          </p:cNvCxnSpPr>
          <p:nvPr/>
        </p:nvCxnSpPr>
        <p:spPr bwMode="auto">
          <a:xfrm rot="5400000" flipH="1" flipV="1">
            <a:off x="7228101" y="1123934"/>
            <a:ext cx="310955" cy="1708378"/>
          </a:xfrm>
          <a:prstGeom prst="curvedConnector3">
            <a:avLst>
              <a:gd name="adj1" fmla="val 50000"/>
            </a:avLst>
          </a:prstGeom>
          <a:noFill/>
          <a:ln w="12700">
            <a:solidFill>
              <a:srgbClr val="800000"/>
            </a:solidFill>
            <a:prstDash val="sysDot"/>
            <a:round/>
            <a:headEnd/>
            <a:tailEnd/>
          </a:ln>
          <a:effectLst/>
        </p:spPr>
      </p:cxnSp>
      <p:sp>
        <p:nvSpPr>
          <p:cNvPr id="1241243" name="AutoShape 155"/>
          <p:cNvSpPr>
            <a:spLocks noChangeArrowheads="1"/>
          </p:cNvSpPr>
          <p:nvPr/>
        </p:nvSpPr>
        <p:spPr bwMode="auto">
          <a:xfrm>
            <a:off x="4282061" y="331419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44" name="Text Box 156"/>
          <p:cNvSpPr txBox="1">
            <a:spLocks noChangeArrowheads="1"/>
          </p:cNvSpPr>
          <p:nvPr/>
        </p:nvSpPr>
        <p:spPr bwMode="auto">
          <a:xfrm>
            <a:off x="4318993" y="3229666"/>
            <a:ext cx="1379537"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xx</a:t>
            </a:r>
          </a:p>
        </p:txBody>
      </p:sp>
      <p:sp>
        <p:nvSpPr>
          <p:cNvPr id="1241246" name="AutoShape 158"/>
          <p:cNvSpPr>
            <a:spLocks noChangeArrowheads="1"/>
          </p:cNvSpPr>
          <p:nvPr/>
        </p:nvSpPr>
        <p:spPr bwMode="auto">
          <a:xfrm>
            <a:off x="3925240" y="4905010"/>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47" name="Text Box 159"/>
          <p:cNvSpPr txBox="1">
            <a:spLocks noChangeArrowheads="1"/>
          </p:cNvSpPr>
          <p:nvPr/>
        </p:nvSpPr>
        <p:spPr bwMode="auto">
          <a:xfrm>
            <a:off x="4017315" y="4835160"/>
            <a:ext cx="1295400"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49" name="AutoShape 161"/>
          <p:cNvSpPr>
            <a:spLocks noChangeArrowheads="1"/>
          </p:cNvSpPr>
          <p:nvPr/>
        </p:nvSpPr>
        <p:spPr bwMode="auto">
          <a:xfrm>
            <a:off x="4575073" y="4111594"/>
            <a:ext cx="142875" cy="142875"/>
          </a:xfrm>
          <a:prstGeom prst="diamond">
            <a:avLst/>
          </a:prstGeom>
          <a:solidFill>
            <a:srgbClr val="9999FF"/>
          </a:solidFill>
          <a:ln w="25400">
            <a:noFill/>
            <a:miter lim="800000"/>
            <a:headEnd/>
            <a:tailEnd/>
          </a:ln>
          <a:effectLst/>
        </p:spPr>
        <p:txBody>
          <a:bodyPr wrap="none" anchor="ctr"/>
          <a:lstStyle/>
          <a:p>
            <a:endParaRPr lang="en-US" sz="850"/>
          </a:p>
        </p:txBody>
      </p:sp>
      <p:sp>
        <p:nvSpPr>
          <p:cNvPr id="1241250" name="Text Box 162"/>
          <p:cNvSpPr txBox="1">
            <a:spLocks noChangeArrowheads="1"/>
          </p:cNvSpPr>
          <p:nvPr/>
        </p:nvSpPr>
        <p:spPr bwMode="auto">
          <a:xfrm>
            <a:off x="4638977" y="4331294"/>
            <a:ext cx="1697038"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51" name="AutoShape 163"/>
          <p:cNvSpPr>
            <a:spLocks noChangeArrowheads="1"/>
          </p:cNvSpPr>
          <p:nvPr/>
        </p:nvSpPr>
        <p:spPr bwMode="auto">
          <a:xfrm>
            <a:off x="4562777" y="4432894"/>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52" name="AutoShape 164"/>
          <p:cNvSpPr>
            <a:spLocks noChangeArrowheads="1"/>
          </p:cNvSpPr>
          <p:nvPr/>
        </p:nvSpPr>
        <p:spPr bwMode="auto">
          <a:xfrm>
            <a:off x="5232401" y="3933826"/>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53" name="Text Box 165"/>
          <p:cNvSpPr txBox="1">
            <a:spLocks noChangeArrowheads="1"/>
          </p:cNvSpPr>
          <p:nvPr/>
        </p:nvSpPr>
        <p:spPr bwMode="auto">
          <a:xfrm>
            <a:off x="5292336" y="3872303"/>
            <a:ext cx="1579598"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54" name="Text Box 166"/>
          <p:cNvSpPr txBox="1">
            <a:spLocks noChangeArrowheads="1"/>
          </p:cNvSpPr>
          <p:nvPr/>
        </p:nvSpPr>
        <p:spPr bwMode="auto">
          <a:xfrm>
            <a:off x="5723119" y="3529470"/>
            <a:ext cx="1333396"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55" name="AutoShape 167"/>
          <p:cNvSpPr>
            <a:spLocks noChangeArrowheads="1"/>
          </p:cNvSpPr>
          <p:nvPr/>
        </p:nvSpPr>
        <p:spPr bwMode="auto">
          <a:xfrm>
            <a:off x="5659943" y="3596991"/>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56" name="Text Box 168"/>
          <p:cNvSpPr txBox="1">
            <a:spLocks noChangeArrowheads="1"/>
          </p:cNvSpPr>
          <p:nvPr/>
        </p:nvSpPr>
        <p:spPr bwMode="auto">
          <a:xfrm>
            <a:off x="6699899" y="2559213"/>
            <a:ext cx="149321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57" name="AutoShape 169"/>
          <p:cNvSpPr>
            <a:spLocks noChangeArrowheads="1"/>
          </p:cNvSpPr>
          <p:nvPr/>
        </p:nvSpPr>
        <p:spPr bwMode="auto">
          <a:xfrm>
            <a:off x="6670979" y="2662329"/>
            <a:ext cx="142875" cy="142875"/>
          </a:xfrm>
          <a:prstGeom prst="diamond">
            <a:avLst/>
          </a:prstGeom>
          <a:solidFill>
            <a:srgbClr val="9999FF"/>
          </a:solidFill>
          <a:ln w="25400">
            <a:noFill/>
            <a:miter lim="800000"/>
            <a:headEnd/>
            <a:tailEnd/>
          </a:ln>
          <a:effectLst/>
        </p:spPr>
        <p:txBody>
          <a:bodyPr wrap="none" anchor="ctr"/>
          <a:lstStyle/>
          <a:p>
            <a:endParaRPr lang="en-US"/>
          </a:p>
        </p:txBody>
      </p:sp>
      <p:cxnSp>
        <p:nvCxnSpPr>
          <p:cNvPr id="1241258" name="AutoShape 170"/>
          <p:cNvCxnSpPr>
            <a:cxnSpLocks noChangeShapeType="1"/>
            <a:stCxn id="1241255" idx="0"/>
            <a:endCxn id="1241257" idx="2"/>
          </p:cNvCxnSpPr>
          <p:nvPr/>
        </p:nvCxnSpPr>
        <p:spPr bwMode="auto">
          <a:xfrm rot="5400000" flipH="1" flipV="1">
            <a:off x="5841006" y="2695580"/>
            <a:ext cx="791787" cy="1011036"/>
          </a:xfrm>
          <a:prstGeom prst="curvedConnector3">
            <a:avLst>
              <a:gd name="adj1" fmla="val 50000"/>
            </a:avLst>
          </a:prstGeom>
          <a:noFill/>
          <a:ln w="12700">
            <a:solidFill>
              <a:srgbClr val="99CCFF"/>
            </a:solidFill>
            <a:prstDash val="sysDot"/>
            <a:round/>
            <a:headEnd/>
            <a:tailEnd/>
          </a:ln>
          <a:effectLst/>
        </p:spPr>
      </p:cxnSp>
      <p:sp>
        <p:nvSpPr>
          <p:cNvPr id="1241260" name="AutoShape 172"/>
          <p:cNvSpPr>
            <a:spLocks noChangeArrowheads="1"/>
          </p:cNvSpPr>
          <p:nvPr/>
        </p:nvSpPr>
        <p:spPr bwMode="auto">
          <a:xfrm>
            <a:off x="8134572" y="1604348"/>
            <a:ext cx="215900" cy="215900"/>
          </a:xfrm>
          <a:prstGeom prst="diamond">
            <a:avLst/>
          </a:prstGeom>
          <a:solidFill>
            <a:srgbClr val="9999FF"/>
          </a:solidFill>
          <a:ln w="25400">
            <a:noFill/>
            <a:miter lim="800000"/>
            <a:headEnd/>
            <a:tailEnd/>
          </a:ln>
          <a:effectLst/>
        </p:spPr>
        <p:txBody>
          <a:bodyPr wrap="none" anchor="ctr"/>
          <a:lstStyle/>
          <a:p>
            <a:endParaRPr lang="en-US"/>
          </a:p>
        </p:txBody>
      </p:sp>
      <p:cxnSp>
        <p:nvCxnSpPr>
          <p:cNvPr id="1241261" name="AutoShape 173"/>
          <p:cNvCxnSpPr>
            <a:cxnSpLocks noChangeShapeType="1"/>
            <a:stCxn id="1241257" idx="0"/>
            <a:endCxn id="1241260" idx="2"/>
          </p:cNvCxnSpPr>
          <p:nvPr/>
        </p:nvCxnSpPr>
        <p:spPr bwMode="auto">
          <a:xfrm rot="5400000" flipH="1" flipV="1">
            <a:off x="7071429" y="1491237"/>
            <a:ext cx="842081" cy="1500105"/>
          </a:xfrm>
          <a:prstGeom prst="curvedConnector3">
            <a:avLst>
              <a:gd name="adj1" fmla="val 50000"/>
            </a:avLst>
          </a:prstGeom>
          <a:noFill/>
          <a:ln w="12700">
            <a:solidFill>
              <a:schemeClr val="accent1"/>
            </a:solidFill>
            <a:prstDash val="sysDot"/>
            <a:round/>
            <a:headEnd/>
            <a:tailEnd/>
          </a:ln>
          <a:effectLst/>
        </p:spPr>
      </p:cxnSp>
      <p:sp>
        <p:nvSpPr>
          <p:cNvPr id="1241262" name="AutoShape 174"/>
          <p:cNvSpPr>
            <a:spLocks noChangeArrowheads="1"/>
          </p:cNvSpPr>
          <p:nvPr/>
        </p:nvSpPr>
        <p:spPr bwMode="auto">
          <a:xfrm>
            <a:off x="3685482" y="5431632"/>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63" name="Text Box 175"/>
          <p:cNvSpPr txBox="1">
            <a:spLocks noChangeArrowheads="1"/>
          </p:cNvSpPr>
          <p:nvPr/>
        </p:nvSpPr>
        <p:spPr bwMode="auto">
          <a:xfrm>
            <a:off x="3782320" y="5358607"/>
            <a:ext cx="1435100"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79" name="Rectangle 29"/>
          <p:cNvSpPr>
            <a:spLocks noChangeArrowheads="1"/>
          </p:cNvSpPr>
          <p:nvPr/>
        </p:nvSpPr>
        <p:spPr bwMode="auto">
          <a:xfrm>
            <a:off x="7734085" y="5854666"/>
            <a:ext cx="2016125" cy="276999"/>
          </a:xfrm>
          <a:prstGeom prst="rect">
            <a:avLst/>
          </a:prstGeom>
          <a:noFill/>
          <a:ln w="9525">
            <a:noFill/>
            <a:miter lim="800000"/>
            <a:headEnd/>
            <a:tailEnd/>
          </a:ln>
        </p:spPr>
        <p:txBody>
          <a:bodyPr lIns="0" tIns="0" rIns="0" bIns="0">
            <a:spAutoFit/>
          </a:bodyPr>
          <a:lstStyle/>
          <a:p>
            <a:r>
              <a:rPr lang="en-GB" dirty="0">
                <a:solidFill>
                  <a:srgbClr val="0070C0"/>
                </a:solidFill>
                <a:latin typeface="Arial Narrow" pitchFamily="34" charset="0"/>
                <a:cs typeface="Arial" charset="0"/>
              </a:rPr>
              <a:t>Software</a:t>
            </a:r>
          </a:p>
        </p:txBody>
      </p:sp>
      <p:sp>
        <p:nvSpPr>
          <p:cNvPr id="177" name="Rectangle 20"/>
          <p:cNvSpPr>
            <a:spLocks noChangeArrowheads="1"/>
          </p:cNvSpPr>
          <p:nvPr/>
        </p:nvSpPr>
        <p:spPr bwMode="auto">
          <a:xfrm rot="16200000">
            <a:off x="1297734" y="1362613"/>
            <a:ext cx="2024752"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Data</a:t>
            </a:r>
          </a:p>
        </p:txBody>
      </p:sp>
      <p:sp>
        <p:nvSpPr>
          <p:cNvPr id="180" name="Rectangle 29"/>
          <p:cNvSpPr>
            <a:spLocks noChangeArrowheads="1"/>
          </p:cNvSpPr>
          <p:nvPr/>
        </p:nvSpPr>
        <p:spPr bwMode="auto">
          <a:xfrm>
            <a:off x="5255958" y="5854666"/>
            <a:ext cx="2016125" cy="276999"/>
          </a:xfrm>
          <a:prstGeom prst="rect">
            <a:avLst/>
          </a:prstGeom>
          <a:noFill/>
          <a:ln w="9525">
            <a:noFill/>
            <a:miter lim="800000"/>
            <a:headEnd/>
            <a:tailEnd/>
          </a:ln>
        </p:spPr>
        <p:txBody>
          <a:bodyPr lIns="0" tIns="0" rIns="0" bIns="0">
            <a:spAutoFit/>
          </a:bodyPr>
          <a:lstStyle/>
          <a:p>
            <a:pPr algn="ctr"/>
            <a:r>
              <a:rPr lang="en-GB" dirty="0">
                <a:solidFill>
                  <a:srgbClr val="0070C0"/>
                </a:solidFill>
                <a:latin typeface="Arial Narrow" pitchFamily="34" charset="0"/>
                <a:cs typeface="Arial" charset="0"/>
              </a:rPr>
              <a:t>Technical Infrastructure</a:t>
            </a:r>
          </a:p>
        </p:txBody>
      </p:sp>
      <p:sp>
        <p:nvSpPr>
          <p:cNvPr id="182" name="Text Box 39"/>
          <p:cNvSpPr txBox="1">
            <a:spLocks noChangeArrowheads="1"/>
          </p:cNvSpPr>
          <p:nvPr/>
        </p:nvSpPr>
        <p:spPr bwMode="auto">
          <a:xfrm>
            <a:off x="2913506" y="1463798"/>
            <a:ext cx="1488300"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83" name="AutoShape 40"/>
          <p:cNvSpPr>
            <a:spLocks noChangeArrowheads="1"/>
          </p:cNvSpPr>
          <p:nvPr/>
        </p:nvSpPr>
        <p:spPr bwMode="auto">
          <a:xfrm>
            <a:off x="2870542" y="1549523"/>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84" name="AutoShape 121"/>
          <p:cNvSpPr>
            <a:spLocks noChangeArrowheads="1"/>
          </p:cNvSpPr>
          <p:nvPr/>
        </p:nvSpPr>
        <p:spPr bwMode="auto">
          <a:xfrm>
            <a:off x="4666697" y="1881869"/>
            <a:ext cx="139728" cy="142875"/>
          </a:xfrm>
          <a:prstGeom prst="diamond">
            <a:avLst/>
          </a:prstGeom>
          <a:solidFill>
            <a:srgbClr val="003300"/>
          </a:solidFill>
          <a:ln w="25400">
            <a:noFill/>
            <a:miter lim="800000"/>
            <a:headEnd/>
            <a:tailEnd/>
          </a:ln>
          <a:effectLst/>
        </p:spPr>
        <p:txBody>
          <a:bodyPr wrap="none" anchor="ctr"/>
          <a:lstStyle/>
          <a:p>
            <a:endParaRPr lang="en-US"/>
          </a:p>
        </p:txBody>
      </p:sp>
      <p:sp>
        <p:nvSpPr>
          <p:cNvPr id="185" name="Text Box 122"/>
          <p:cNvSpPr txBox="1">
            <a:spLocks noChangeArrowheads="1"/>
          </p:cNvSpPr>
          <p:nvPr/>
        </p:nvSpPr>
        <p:spPr bwMode="auto">
          <a:xfrm>
            <a:off x="4704548" y="1793071"/>
            <a:ext cx="1424940"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88" name="AutoShape 65"/>
          <p:cNvSpPr>
            <a:spLocks noChangeArrowheads="1"/>
          </p:cNvSpPr>
          <p:nvPr/>
        </p:nvSpPr>
        <p:spPr bwMode="auto">
          <a:xfrm>
            <a:off x="8252151" y="2770386"/>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89" name="Text Box 66"/>
          <p:cNvSpPr txBox="1">
            <a:spLocks noChangeArrowheads="1"/>
          </p:cNvSpPr>
          <p:nvPr/>
        </p:nvSpPr>
        <p:spPr bwMode="auto">
          <a:xfrm>
            <a:off x="8328142" y="2698948"/>
            <a:ext cx="1223963"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90" name="AutoShape 135"/>
          <p:cNvSpPr>
            <a:spLocks noChangeArrowheads="1"/>
          </p:cNvSpPr>
          <p:nvPr/>
        </p:nvSpPr>
        <p:spPr bwMode="auto">
          <a:xfrm>
            <a:off x="2882787" y="396086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91" name="Text Box 136"/>
          <p:cNvSpPr txBox="1">
            <a:spLocks noChangeArrowheads="1"/>
          </p:cNvSpPr>
          <p:nvPr/>
        </p:nvSpPr>
        <p:spPr bwMode="auto">
          <a:xfrm>
            <a:off x="2936971" y="3903677"/>
            <a:ext cx="1513616"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92" name="Text Box 59"/>
          <p:cNvSpPr txBox="1">
            <a:spLocks noChangeArrowheads="1"/>
          </p:cNvSpPr>
          <p:nvPr/>
        </p:nvSpPr>
        <p:spPr bwMode="auto">
          <a:xfrm>
            <a:off x="7872933" y="3134453"/>
            <a:ext cx="817887"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93" name="AutoShape 60"/>
          <p:cNvSpPr>
            <a:spLocks noChangeArrowheads="1"/>
          </p:cNvSpPr>
          <p:nvPr/>
        </p:nvSpPr>
        <p:spPr bwMode="auto">
          <a:xfrm>
            <a:off x="7804201" y="3241545"/>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95" name="AutoShape 164"/>
          <p:cNvSpPr>
            <a:spLocks noChangeArrowheads="1"/>
          </p:cNvSpPr>
          <p:nvPr/>
        </p:nvSpPr>
        <p:spPr bwMode="auto">
          <a:xfrm>
            <a:off x="6109524" y="3189090"/>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96" name="Text Box 165"/>
          <p:cNvSpPr txBox="1">
            <a:spLocks noChangeArrowheads="1"/>
          </p:cNvSpPr>
          <p:nvPr/>
        </p:nvSpPr>
        <p:spPr bwMode="auto">
          <a:xfrm>
            <a:off x="6157957" y="3058555"/>
            <a:ext cx="1498600"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xx</a:t>
            </a:r>
          </a:p>
        </p:txBody>
      </p:sp>
      <p:cxnSp>
        <p:nvCxnSpPr>
          <p:cNvPr id="197" name="AutoShape 170"/>
          <p:cNvCxnSpPr>
            <a:cxnSpLocks noChangeShapeType="1"/>
          </p:cNvCxnSpPr>
          <p:nvPr/>
        </p:nvCxnSpPr>
        <p:spPr bwMode="auto">
          <a:xfrm flipV="1">
            <a:off x="4653076" y="1110457"/>
            <a:ext cx="3077261" cy="201686"/>
          </a:xfrm>
          <a:prstGeom prst="curvedConnector3">
            <a:avLst>
              <a:gd name="adj1" fmla="val 50000"/>
            </a:avLst>
          </a:prstGeom>
          <a:noFill/>
          <a:ln w="12700">
            <a:solidFill>
              <a:srgbClr val="FFC000"/>
            </a:solidFill>
            <a:prstDash val="sysDot"/>
            <a:round/>
            <a:headEnd/>
            <a:tailEnd/>
          </a:ln>
          <a:effectLst/>
        </p:spPr>
      </p:cxnSp>
      <p:sp>
        <p:nvSpPr>
          <p:cNvPr id="1241190" name="AutoShape 102"/>
          <p:cNvSpPr>
            <a:spLocks noChangeArrowheads="1"/>
          </p:cNvSpPr>
          <p:nvPr/>
        </p:nvSpPr>
        <p:spPr bwMode="auto">
          <a:xfrm>
            <a:off x="7616875" y="1075911"/>
            <a:ext cx="215900" cy="215900"/>
          </a:xfrm>
          <a:prstGeom prst="diamond">
            <a:avLst/>
          </a:prstGeom>
          <a:solidFill>
            <a:srgbClr val="003300"/>
          </a:solidFill>
          <a:ln w="25400">
            <a:noFill/>
            <a:miter lim="800000"/>
            <a:headEnd/>
            <a:tailEnd/>
          </a:ln>
          <a:effectLst/>
        </p:spPr>
        <p:txBody>
          <a:bodyPr wrap="none" anchor="ctr"/>
          <a:lstStyle/>
          <a:p>
            <a:endParaRPr lang="en-US"/>
          </a:p>
        </p:txBody>
      </p:sp>
      <p:sp>
        <p:nvSpPr>
          <p:cNvPr id="153" name="Rectangle 20"/>
          <p:cNvSpPr>
            <a:spLocks noChangeArrowheads="1"/>
          </p:cNvSpPr>
          <p:nvPr/>
        </p:nvSpPr>
        <p:spPr bwMode="auto">
          <a:xfrm rot="16200000">
            <a:off x="1553578" y="3907809"/>
            <a:ext cx="1513064"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Business</a:t>
            </a:r>
          </a:p>
        </p:txBody>
      </p:sp>
      <p:sp>
        <p:nvSpPr>
          <p:cNvPr id="154" name="Rectangle 20"/>
          <p:cNvSpPr>
            <a:spLocks noChangeArrowheads="1"/>
          </p:cNvSpPr>
          <p:nvPr/>
        </p:nvSpPr>
        <p:spPr bwMode="auto">
          <a:xfrm rot="16200000">
            <a:off x="626113" y="2254088"/>
            <a:ext cx="2024752"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CONTENT</a:t>
            </a:r>
          </a:p>
        </p:txBody>
      </p:sp>
      <p:sp>
        <p:nvSpPr>
          <p:cNvPr id="155" name="Rectangle 20"/>
          <p:cNvSpPr>
            <a:spLocks noChangeArrowheads="1"/>
          </p:cNvSpPr>
          <p:nvPr/>
        </p:nvSpPr>
        <p:spPr bwMode="auto">
          <a:xfrm>
            <a:off x="6317209" y="6338211"/>
            <a:ext cx="2024752"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PLATFORM</a:t>
            </a:r>
          </a:p>
        </p:txBody>
      </p:sp>
      <p:sp>
        <p:nvSpPr>
          <p:cNvPr id="156" name="Rectangle 20"/>
          <p:cNvSpPr>
            <a:spLocks noChangeArrowheads="1"/>
          </p:cNvSpPr>
          <p:nvPr/>
        </p:nvSpPr>
        <p:spPr bwMode="auto">
          <a:xfrm>
            <a:off x="3606375" y="6479956"/>
            <a:ext cx="2024752"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PLATFORM</a:t>
            </a:r>
          </a:p>
        </p:txBody>
      </p:sp>
    </p:spTree>
    <p:extLst>
      <p:ext uri="{BB962C8B-B14F-4D97-AF65-F5344CB8AC3E}">
        <p14:creationId xmlns:p14="http://schemas.microsoft.com/office/powerpoint/2010/main" val="284139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1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11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1090" name="Rectangle 2"/>
          <p:cNvSpPr>
            <a:spLocks noChangeArrowheads="1"/>
          </p:cNvSpPr>
          <p:nvPr/>
        </p:nvSpPr>
        <p:spPr bwMode="auto">
          <a:xfrm>
            <a:off x="1524000" y="0"/>
            <a:ext cx="9144000" cy="6858000"/>
          </a:xfrm>
          <a:prstGeom prst="rect">
            <a:avLst/>
          </a:prstGeom>
          <a:solidFill>
            <a:schemeClr val="bg1"/>
          </a:solidFill>
          <a:ln w="25400">
            <a:noFill/>
            <a:miter lim="800000"/>
            <a:headEnd/>
            <a:tailEnd/>
          </a:ln>
          <a:effectLst/>
        </p:spPr>
        <p:txBody>
          <a:bodyPr wrap="none" anchor="ctr"/>
          <a:lstStyle/>
          <a:p>
            <a:pPr algn="ctr"/>
            <a:endParaRPr lang="en-US">
              <a:cs typeface="Arial" charset="0"/>
            </a:endParaRPr>
          </a:p>
        </p:txBody>
      </p:sp>
      <p:sp>
        <p:nvSpPr>
          <p:cNvPr id="1241091" name="Rectangle 3"/>
          <p:cNvSpPr>
            <a:spLocks noChangeArrowheads="1"/>
          </p:cNvSpPr>
          <p:nvPr/>
        </p:nvSpPr>
        <p:spPr bwMode="auto">
          <a:xfrm>
            <a:off x="2462214" y="746126"/>
            <a:ext cx="7443787" cy="5121275"/>
          </a:xfrm>
          <a:prstGeom prst="rect">
            <a:avLst/>
          </a:prstGeom>
          <a:noFill/>
          <a:ln w="28575">
            <a:solidFill>
              <a:schemeClr val="accent1"/>
            </a:solidFill>
            <a:miter lim="800000"/>
            <a:headEnd/>
            <a:tailEnd/>
          </a:ln>
        </p:spPr>
        <p:txBody>
          <a:bodyPr/>
          <a:lstStyle/>
          <a:p>
            <a:endParaRPr lang="en-US"/>
          </a:p>
        </p:txBody>
      </p:sp>
      <p:sp>
        <p:nvSpPr>
          <p:cNvPr id="1241092" name="Rectangle 4"/>
          <p:cNvSpPr>
            <a:spLocks noGrp="1" noChangeArrowheads="1"/>
          </p:cNvSpPr>
          <p:nvPr>
            <p:ph type="title"/>
          </p:nvPr>
        </p:nvSpPr>
        <p:spPr>
          <a:xfrm>
            <a:off x="1558925" y="-26988"/>
            <a:ext cx="8686800" cy="563563"/>
          </a:xfrm>
        </p:spPr>
        <p:txBody>
          <a:bodyPr/>
          <a:lstStyle/>
          <a:p>
            <a:r>
              <a:rPr lang="en-US" sz="1700" dirty="0"/>
              <a:t>TITLE HERE</a:t>
            </a:r>
          </a:p>
        </p:txBody>
      </p:sp>
      <p:sp>
        <p:nvSpPr>
          <p:cNvPr id="1241093" name="Line 5"/>
          <p:cNvSpPr>
            <a:spLocks noChangeShapeType="1"/>
          </p:cNvSpPr>
          <p:nvPr/>
        </p:nvSpPr>
        <p:spPr bwMode="auto">
          <a:xfrm flipH="1">
            <a:off x="2478088" y="746125"/>
            <a:ext cx="7351712" cy="1519238"/>
          </a:xfrm>
          <a:prstGeom prst="line">
            <a:avLst/>
          </a:prstGeom>
          <a:noFill/>
          <a:ln w="12700">
            <a:solidFill>
              <a:schemeClr val="accent1"/>
            </a:solidFill>
            <a:round/>
            <a:headEnd/>
            <a:tailEnd/>
          </a:ln>
        </p:spPr>
        <p:txBody>
          <a:bodyPr/>
          <a:lstStyle/>
          <a:p>
            <a:endParaRPr lang="en-US"/>
          </a:p>
        </p:txBody>
      </p:sp>
      <p:sp>
        <p:nvSpPr>
          <p:cNvPr id="1241094" name="Line 6"/>
          <p:cNvSpPr>
            <a:spLocks noChangeShapeType="1"/>
          </p:cNvSpPr>
          <p:nvPr/>
        </p:nvSpPr>
        <p:spPr bwMode="auto">
          <a:xfrm flipH="1">
            <a:off x="2460625" y="746126"/>
            <a:ext cx="7310438" cy="2835275"/>
          </a:xfrm>
          <a:prstGeom prst="line">
            <a:avLst/>
          </a:prstGeom>
          <a:noFill/>
          <a:ln w="12700">
            <a:solidFill>
              <a:schemeClr val="accent1"/>
            </a:solidFill>
            <a:round/>
            <a:headEnd/>
            <a:tailEnd/>
          </a:ln>
        </p:spPr>
        <p:txBody>
          <a:bodyPr/>
          <a:lstStyle/>
          <a:p>
            <a:endParaRPr lang="en-US"/>
          </a:p>
        </p:txBody>
      </p:sp>
      <p:sp>
        <p:nvSpPr>
          <p:cNvPr id="1241095" name="Line 7"/>
          <p:cNvSpPr>
            <a:spLocks noChangeShapeType="1"/>
          </p:cNvSpPr>
          <p:nvPr/>
        </p:nvSpPr>
        <p:spPr bwMode="auto">
          <a:xfrm flipH="1">
            <a:off x="3265489" y="746126"/>
            <a:ext cx="6505575" cy="4130675"/>
          </a:xfrm>
          <a:prstGeom prst="line">
            <a:avLst/>
          </a:prstGeom>
          <a:noFill/>
          <a:ln w="12700">
            <a:solidFill>
              <a:schemeClr val="accent1"/>
            </a:solidFill>
            <a:round/>
            <a:headEnd/>
            <a:tailEnd/>
          </a:ln>
        </p:spPr>
        <p:txBody>
          <a:bodyPr/>
          <a:lstStyle/>
          <a:p>
            <a:endParaRPr lang="en-US"/>
          </a:p>
        </p:txBody>
      </p:sp>
      <p:sp>
        <p:nvSpPr>
          <p:cNvPr id="1241096" name="Line 8"/>
          <p:cNvSpPr>
            <a:spLocks noChangeShapeType="1"/>
          </p:cNvSpPr>
          <p:nvPr/>
        </p:nvSpPr>
        <p:spPr bwMode="auto">
          <a:xfrm flipH="1">
            <a:off x="4964113" y="746125"/>
            <a:ext cx="4806950" cy="5143500"/>
          </a:xfrm>
          <a:prstGeom prst="line">
            <a:avLst/>
          </a:prstGeom>
          <a:noFill/>
          <a:ln w="12700">
            <a:solidFill>
              <a:schemeClr val="accent1"/>
            </a:solidFill>
            <a:round/>
            <a:headEnd/>
            <a:tailEnd/>
          </a:ln>
        </p:spPr>
        <p:txBody>
          <a:bodyPr/>
          <a:lstStyle/>
          <a:p>
            <a:endParaRPr lang="en-US"/>
          </a:p>
        </p:txBody>
      </p:sp>
      <p:sp>
        <p:nvSpPr>
          <p:cNvPr id="1241097" name="Freeform 9"/>
          <p:cNvSpPr>
            <a:spLocks/>
          </p:cNvSpPr>
          <p:nvPr/>
        </p:nvSpPr>
        <p:spPr bwMode="auto">
          <a:xfrm>
            <a:off x="6527800" y="765176"/>
            <a:ext cx="3378200" cy="228282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8" name="Freeform 10"/>
          <p:cNvSpPr>
            <a:spLocks/>
          </p:cNvSpPr>
          <p:nvPr/>
        </p:nvSpPr>
        <p:spPr bwMode="auto">
          <a:xfrm>
            <a:off x="5016500" y="746126"/>
            <a:ext cx="4889500" cy="344487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9" name="Freeform 11"/>
          <p:cNvSpPr>
            <a:spLocks/>
          </p:cNvSpPr>
          <p:nvPr/>
        </p:nvSpPr>
        <p:spPr bwMode="auto">
          <a:xfrm>
            <a:off x="3719514" y="765176"/>
            <a:ext cx="6192837" cy="4392613"/>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100" name="Text Box 12"/>
          <p:cNvSpPr txBox="1">
            <a:spLocks noChangeArrowheads="1"/>
          </p:cNvSpPr>
          <p:nvPr/>
        </p:nvSpPr>
        <p:spPr bwMode="auto">
          <a:xfrm>
            <a:off x="9982201" y="4740275"/>
            <a:ext cx="719139" cy="215444"/>
          </a:xfrm>
          <a:prstGeom prst="rect">
            <a:avLst/>
          </a:prstGeom>
          <a:noFill/>
          <a:ln w="9525">
            <a:noFill/>
            <a:miter lim="800000"/>
            <a:headEnd/>
            <a:tailEnd/>
          </a:ln>
          <a:effectLst/>
        </p:spPr>
        <p:txBody>
          <a:bodyPr wrap="square" lIns="0" tIns="0" rIns="0" bIns="0">
            <a:spAutoFit/>
          </a:bodyPr>
          <a:lstStyle/>
          <a:p>
            <a:r>
              <a:rPr lang="en-GB" sz="1400" i="1">
                <a:solidFill>
                  <a:schemeClr val="tx2"/>
                </a:solidFill>
                <a:latin typeface="Arial" charset="0"/>
                <a:cs typeface="Arial" charset="0"/>
              </a:rPr>
              <a:t>Phase 2</a:t>
            </a:r>
            <a:endParaRPr lang="en-GB" sz="1400" i="1" dirty="0">
              <a:solidFill>
                <a:schemeClr val="tx2"/>
              </a:solidFill>
              <a:latin typeface="Arial" charset="0"/>
              <a:cs typeface="Arial" charset="0"/>
            </a:endParaRPr>
          </a:p>
        </p:txBody>
      </p:sp>
      <p:sp>
        <p:nvSpPr>
          <p:cNvPr id="1241101" name="Text Box 13"/>
          <p:cNvSpPr txBox="1">
            <a:spLocks noChangeArrowheads="1"/>
          </p:cNvSpPr>
          <p:nvPr/>
        </p:nvSpPr>
        <p:spPr bwMode="auto">
          <a:xfrm>
            <a:off x="9982201" y="3444875"/>
            <a:ext cx="667542" cy="215444"/>
          </a:xfrm>
          <a:prstGeom prst="rect">
            <a:avLst/>
          </a:prstGeom>
          <a:noFill/>
          <a:ln w="9525">
            <a:noFill/>
            <a:miter lim="800000"/>
            <a:headEnd/>
            <a:tailEnd/>
          </a:ln>
          <a:effectLst/>
        </p:spPr>
        <p:txBody>
          <a:bodyPr wrap="square" lIns="0" tIns="0" rIns="0" bIns="0">
            <a:spAutoFit/>
          </a:bodyPr>
          <a:lstStyle/>
          <a:p>
            <a:r>
              <a:rPr lang="en-GB" sz="1400" i="1">
                <a:solidFill>
                  <a:schemeClr val="tx2"/>
                </a:solidFill>
                <a:latin typeface="Arial" charset="0"/>
                <a:cs typeface="Arial" charset="0"/>
              </a:rPr>
              <a:t>Phase 3</a:t>
            </a:r>
            <a:endParaRPr lang="en-GB" sz="1400" i="1" dirty="0">
              <a:solidFill>
                <a:schemeClr val="tx2"/>
              </a:solidFill>
              <a:latin typeface="Arial" charset="0"/>
              <a:cs typeface="Arial" charset="0"/>
            </a:endParaRPr>
          </a:p>
        </p:txBody>
      </p:sp>
      <p:sp>
        <p:nvSpPr>
          <p:cNvPr id="1241102" name="Text Box 14"/>
          <p:cNvSpPr txBox="1">
            <a:spLocks noChangeArrowheads="1"/>
          </p:cNvSpPr>
          <p:nvPr/>
        </p:nvSpPr>
        <p:spPr bwMode="auto">
          <a:xfrm>
            <a:off x="9994901" y="2352675"/>
            <a:ext cx="696454" cy="430887"/>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Target State</a:t>
            </a:r>
          </a:p>
        </p:txBody>
      </p:sp>
      <p:sp>
        <p:nvSpPr>
          <p:cNvPr id="1241103" name="Text Box 15"/>
          <p:cNvSpPr txBox="1">
            <a:spLocks noChangeArrowheads="1"/>
          </p:cNvSpPr>
          <p:nvPr/>
        </p:nvSpPr>
        <p:spPr bwMode="auto">
          <a:xfrm>
            <a:off x="9982201" y="5562600"/>
            <a:ext cx="719139" cy="430887"/>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Phase 1 (</a:t>
            </a:r>
          </a:p>
        </p:txBody>
      </p:sp>
      <p:sp>
        <p:nvSpPr>
          <p:cNvPr id="1241105" name="Rectangle 17"/>
          <p:cNvSpPr>
            <a:spLocks noChangeArrowheads="1"/>
          </p:cNvSpPr>
          <p:nvPr/>
        </p:nvSpPr>
        <p:spPr bwMode="auto">
          <a:xfrm>
            <a:off x="3576638" y="5876925"/>
            <a:ext cx="1295400" cy="553998"/>
          </a:xfrm>
          <a:prstGeom prst="rect">
            <a:avLst/>
          </a:prstGeom>
          <a:noFill/>
          <a:ln w="9525">
            <a:noFill/>
            <a:miter lim="800000"/>
            <a:headEnd/>
            <a:tailEnd/>
          </a:ln>
        </p:spPr>
        <p:txBody>
          <a:bodyPr lIns="0" tIns="0" rIns="0" bIns="0">
            <a:spAutoFit/>
          </a:bodyPr>
          <a:lstStyle/>
          <a:p>
            <a:pPr algn="ctr"/>
            <a:r>
              <a:rPr lang="en-GB" sz="1200" dirty="0">
                <a:solidFill>
                  <a:schemeClr val="tx2"/>
                </a:solidFill>
                <a:latin typeface="Arial Narrow" pitchFamily="34" charset="0"/>
                <a:cs typeface="Arial" charset="0"/>
              </a:rPr>
              <a:t>Technical </a:t>
            </a:r>
          </a:p>
          <a:p>
            <a:pPr algn="ctr"/>
            <a:r>
              <a:rPr lang="en-GB" sz="1200" dirty="0">
                <a:solidFill>
                  <a:schemeClr val="tx2"/>
                </a:solidFill>
                <a:latin typeface="Arial Narrow" pitchFamily="34" charset="0"/>
                <a:cs typeface="Arial" charset="0"/>
              </a:rPr>
              <a:t>Interoperability</a:t>
            </a:r>
          </a:p>
          <a:p>
            <a:pPr algn="ctr"/>
            <a:r>
              <a:rPr lang="en-GB" sz="1200" dirty="0">
                <a:solidFill>
                  <a:schemeClr val="tx2"/>
                </a:solidFill>
                <a:latin typeface="Arial Narrow" pitchFamily="34" charset="0"/>
                <a:cs typeface="Arial" charset="0"/>
              </a:rPr>
              <a:t>(DoD &amp; Community)</a:t>
            </a:r>
          </a:p>
        </p:txBody>
      </p:sp>
      <p:sp>
        <p:nvSpPr>
          <p:cNvPr id="1241106" name="Rectangle 18"/>
          <p:cNvSpPr>
            <a:spLocks noChangeArrowheads="1"/>
          </p:cNvSpPr>
          <p:nvPr/>
        </p:nvSpPr>
        <p:spPr bwMode="auto">
          <a:xfrm rot="16200000">
            <a:off x="1582479" y="3892035"/>
            <a:ext cx="937141" cy="553998"/>
          </a:xfrm>
          <a:prstGeom prst="rect">
            <a:avLst/>
          </a:prstGeom>
          <a:noFill/>
          <a:ln w="9525">
            <a:noFill/>
            <a:miter lim="800000"/>
            <a:headEnd/>
            <a:tailEnd/>
          </a:ln>
        </p:spPr>
        <p:txBody>
          <a:bodyPr wrap="square" lIns="0" tIns="0" rIns="0" bIns="0">
            <a:spAutoFit/>
          </a:bodyPr>
          <a:lstStyle/>
          <a:p>
            <a:pPr algn="ctr"/>
            <a:r>
              <a:rPr lang="en-GB" sz="1200" dirty="0">
                <a:solidFill>
                  <a:schemeClr val="tx2"/>
                </a:solidFill>
                <a:latin typeface="Arial Narrow" pitchFamily="34" charset="0"/>
                <a:cs typeface="Arial" charset="0"/>
              </a:rPr>
              <a:t>Technical Interoperability</a:t>
            </a:r>
          </a:p>
          <a:p>
            <a:pPr algn="ctr"/>
            <a:r>
              <a:rPr lang="en-GB" sz="1200" dirty="0">
                <a:solidFill>
                  <a:schemeClr val="tx2"/>
                </a:solidFill>
                <a:latin typeface="Arial Narrow" pitchFamily="34" charset="0"/>
                <a:cs typeface="Arial" charset="0"/>
              </a:rPr>
              <a:t>Internal</a:t>
            </a:r>
          </a:p>
        </p:txBody>
      </p:sp>
      <p:sp>
        <p:nvSpPr>
          <p:cNvPr id="1241108" name="Rectangle 20"/>
          <p:cNvSpPr>
            <a:spLocks noChangeArrowheads="1"/>
          </p:cNvSpPr>
          <p:nvPr/>
        </p:nvSpPr>
        <p:spPr bwMode="auto">
          <a:xfrm rot="16200000">
            <a:off x="1438434" y="2710539"/>
            <a:ext cx="1161259" cy="369332"/>
          </a:xfrm>
          <a:prstGeom prst="rect">
            <a:avLst/>
          </a:prstGeom>
          <a:noFill/>
          <a:ln w="9525">
            <a:noFill/>
            <a:miter lim="800000"/>
            <a:headEnd/>
            <a:tailEnd/>
          </a:ln>
        </p:spPr>
        <p:txBody>
          <a:bodyPr wrap="square" lIns="0" tIns="0" rIns="0" bIns="0">
            <a:spAutoFit/>
          </a:bodyPr>
          <a:lstStyle/>
          <a:p>
            <a:pPr algn="ctr"/>
            <a:r>
              <a:rPr lang="en-GB" sz="1200" dirty="0">
                <a:solidFill>
                  <a:schemeClr val="tx2"/>
                </a:solidFill>
                <a:latin typeface="Arial Narrow" pitchFamily="34" charset="0"/>
                <a:cs typeface="Arial" charset="0"/>
              </a:rPr>
              <a:t>Data Interoperability </a:t>
            </a:r>
            <a:br>
              <a:rPr lang="en-GB" sz="1200" dirty="0">
                <a:solidFill>
                  <a:schemeClr val="tx2"/>
                </a:solidFill>
                <a:latin typeface="Arial Narrow" pitchFamily="34" charset="0"/>
                <a:cs typeface="Arial" charset="0"/>
              </a:rPr>
            </a:br>
            <a:r>
              <a:rPr lang="en-GB" sz="1200" dirty="0">
                <a:solidFill>
                  <a:schemeClr val="tx2"/>
                </a:solidFill>
                <a:latin typeface="Arial Narrow" pitchFamily="34" charset="0"/>
                <a:cs typeface="Arial" charset="0"/>
              </a:rPr>
              <a:t>(DoD &amp; Community)</a:t>
            </a:r>
          </a:p>
        </p:txBody>
      </p:sp>
      <p:sp>
        <p:nvSpPr>
          <p:cNvPr id="1241109" name="Rectangle 21"/>
          <p:cNvSpPr>
            <a:spLocks noChangeArrowheads="1"/>
          </p:cNvSpPr>
          <p:nvPr/>
        </p:nvSpPr>
        <p:spPr bwMode="auto">
          <a:xfrm>
            <a:off x="1631951" y="4652964"/>
            <a:ext cx="2016125" cy="2016125"/>
          </a:xfrm>
          <a:prstGeom prst="rect">
            <a:avLst/>
          </a:prstGeom>
          <a:solidFill>
            <a:schemeClr val="bg1"/>
          </a:solidFill>
          <a:ln w="28575">
            <a:solidFill>
              <a:schemeClr val="accent1"/>
            </a:solidFill>
            <a:miter lim="800000"/>
            <a:headEnd/>
            <a:tailEnd/>
          </a:ln>
        </p:spPr>
        <p:txBody>
          <a:bodyPr/>
          <a:lstStyle/>
          <a:p>
            <a:endParaRPr lang="en-US">
              <a:cs typeface="Arial" charset="0"/>
            </a:endParaRPr>
          </a:p>
        </p:txBody>
      </p:sp>
      <p:sp>
        <p:nvSpPr>
          <p:cNvPr id="1241110" name="Rectangle 22"/>
          <p:cNvSpPr>
            <a:spLocks noChangeArrowheads="1"/>
          </p:cNvSpPr>
          <p:nvPr/>
        </p:nvSpPr>
        <p:spPr bwMode="auto">
          <a:xfrm>
            <a:off x="1676400" y="4664075"/>
            <a:ext cx="1949450" cy="415498"/>
          </a:xfrm>
          <a:prstGeom prst="rect">
            <a:avLst/>
          </a:prstGeom>
          <a:noFill/>
          <a:ln w="9525">
            <a:noFill/>
            <a:miter lim="800000"/>
            <a:headEnd/>
            <a:tailEnd/>
          </a:ln>
        </p:spPr>
        <p:txBody>
          <a:bodyPr lIns="0" tIns="0" rIns="0" bIns="0">
            <a:spAutoFit/>
          </a:bodyPr>
          <a:lstStyle/>
          <a:p>
            <a:pPr marL="66675" indent="-66675"/>
            <a:r>
              <a:rPr lang="en-GB" sz="900" u="sng" dirty="0">
                <a:latin typeface="Tahoma" pitchFamily="34" charset="0"/>
                <a:cs typeface="Arial" charset="0"/>
              </a:rPr>
              <a:t>Current Operating Capability</a:t>
            </a:r>
          </a:p>
          <a:p>
            <a:pPr marL="66675" indent="-66675">
              <a:buFontTx/>
              <a:buChar char="•"/>
            </a:pPr>
            <a:r>
              <a:rPr lang="en-GB" sz="900" dirty="0">
                <a:latin typeface="Tahoma" pitchFamily="34" charset="0"/>
                <a:cs typeface="Arial" charset="0"/>
              </a:rPr>
              <a:t>x</a:t>
            </a:r>
          </a:p>
          <a:p>
            <a:pPr marL="66675" indent="-66675">
              <a:buFontTx/>
              <a:buChar char="•"/>
            </a:pPr>
            <a:endParaRPr lang="en-GB" sz="900" dirty="0">
              <a:latin typeface="Tahoma" pitchFamily="34" charset="0"/>
              <a:cs typeface="Arial" charset="0"/>
            </a:endParaRPr>
          </a:p>
        </p:txBody>
      </p:sp>
      <p:sp>
        <p:nvSpPr>
          <p:cNvPr id="1241111" name="AutoShape 23"/>
          <p:cNvSpPr>
            <a:spLocks noChangeArrowheads="1"/>
          </p:cNvSpPr>
          <p:nvPr/>
        </p:nvSpPr>
        <p:spPr bwMode="auto">
          <a:xfrm rot="18742742" flipH="1">
            <a:off x="4632726" y="3614359"/>
            <a:ext cx="4812032" cy="149189"/>
          </a:xfrm>
          <a:prstGeom prst="roundRect">
            <a:avLst>
              <a:gd name="adj" fmla="val 2440"/>
            </a:avLst>
          </a:prstGeom>
          <a:noFill/>
          <a:ln w="9525">
            <a:noFill/>
            <a:round/>
            <a:headEnd/>
            <a:tailEnd/>
          </a:ln>
          <a:effectLst/>
        </p:spPr>
        <p:txBody>
          <a:bodyPr lIns="53990" tIns="45712" rIns="53990" bIns="45712"/>
          <a:lstStyle/>
          <a:p>
            <a:pPr fontAlgn="t"/>
            <a:r>
              <a:rPr lang="en-GB" sz="1000" dirty="0">
                <a:solidFill>
                  <a:srgbClr val="B6AD8C"/>
                </a:solidFill>
                <a:latin typeface="Tahoma" pitchFamily="34" charset="0"/>
                <a:cs typeface="Arial" charset="0"/>
              </a:rPr>
              <a:t>Formalisms for expression of processes and workflows separate from software</a:t>
            </a:r>
          </a:p>
        </p:txBody>
      </p:sp>
      <p:sp>
        <p:nvSpPr>
          <p:cNvPr id="1241112" name="AutoShape 24"/>
          <p:cNvSpPr>
            <a:spLocks noChangeArrowheads="1"/>
          </p:cNvSpPr>
          <p:nvPr/>
        </p:nvSpPr>
        <p:spPr bwMode="auto">
          <a:xfrm rot="19649026" flipH="1">
            <a:off x="3792538" y="3068638"/>
            <a:ext cx="4400550" cy="139700"/>
          </a:xfrm>
          <a:prstGeom prst="roundRect">
            <a:avLst>
              <a:gd name="adj" fmla="val 16667"/>
            </a:avLst>
          </a:prstGeom>
          <a:noFill/>
          <a:ln w="9525">
            <a:noFill/>
            <a:round/>
            <a:headEnd/>
            <a:tailEnd/>
          </a:ln>
          <a:effectLst/>
        </p:spPr>
        <p:txBody>
          <a:bodyPr lIns="53990" tIns="45712" rIns="53990" bIns="45712"/>
          <a:lstStyle/>
          <a:p>
            <a:pPr fontAlgn="t"/>
            <a:r>
              <a:rPr lang="en-GB" sz="1000" dirty="0">
                <a:solidFill>
                  <a:srgbClr val="B6AD8C"/>
                </a:solidFill>
                <a:latin typeface="Tahoma" pitchFamily="34" charset="0"/>
                <a:cs typeface="Arial" charset="0"/>
              </a:rPr>
              <a:t>Establishment of shared industry application infrastructure platform</a:t>
            </a:r>
          </a:p>
        </p:txBody>
      </p:sp>
      <p:sp>
        <p:nvSpPr>
          <p:cNvPr id="1241113" name="AutoShape 25"/>
          <p:cNvSpPr>
            <a:spLocks noChangeArrowheads="1"/>
          </p:cNvSpPr>
          <p:nvPr/>
        </p:nvSpPr>
        <p:spPr bwMode="auto">
          <a:xfrm rot="20347243" flipH="1">
            <a:off x="3575050" y="2245240"/>
            <a:ext cx="4400550" cy="139700"/>
          </a:xfrm>
          <a:prstGeom prst="roundRect">
            <a:avLst>
              <a:gd name="adj" fmla="val 16667"/>
            </a:avLst>
          </a:prstGeom>
          <a:noFill/>
          <a:ln w="9525">
            <a:noFill/>
            <a:round/>
            <a:headEnd/>
            <a:tailEnd/>
          </a:ln>
          <a:effectLst/>
        </p:spPr>
        <p:txBody>
          <a:bodyPr lIns="53990" tIns="45712" rIns="53990" bIns="45712"/>
          <a:lstStyle/>
          <a:p>
            <a:pPr fontAlgn="t"/>
            <a:r>
              <a:rPr lang="en-GB" sz="1000" dirty="0">
                <a:solidFill>
                  <a:srgbClr val="B6AD8C"/>
                </a:solidFill>
                <a:latin typeface="Tahoma" pitchFamily="34" charset="0"/>
                <a:cs typeface="Arial" charset="0"/>
              </a:rPr>
              <a:t>Shift toward API-based data access and modular systems</a:t>
            </a:r>
          </a:p>
        </p:txBody>
      </p:sp>
      <p:sp>
        <p:nvSpPr>
          <p:cNvPr id="1241114" name="AutoShape 26"/>
          <p:cNvSpPr>
            <a:spLocks noChangeArrowheads="1"/>
          </p:cNvSpPr>
          <p:nvPr/>
        </p:nvSpPr>
        <p:spPr bwMode="auto">
          <a:xfrm rot="20909557" flipH="1">
            <a:off x="3049697" y="1591053"/>
            <a:ext cx="4728773" cy="169406"/>
          </a:xfrm>
          <a:prstGeom prst="roundRect">
            <a:avLst>
              <a:gd name="adj" fmla="val 16667"/>
            </a:avLst>
          </a:prstGeom>
          <a:noFill/>
          <a:ln w="9525">
            <a:noFill/>
            <a:round/>
            <a:headEnd/>
            <a:tailEnd/>
          </a:ln>
          <a:effectLst/>
        </p:spPr>
        <p:txBody>
          <a:bodyPr lIns="53990" tIns="45712" rIns="53990" bIns="45712"/>
          <a:lstStyle/>
          <a:p>
            <a:pPr fontAlgn="t"/>
            <a:r>
              <a:rPr lang="en-GB" sz="1000" dirty="0">
                <a:solidFill>
                  <a:srgbClr val="B6AD8C"/>
                </a:solidFill>
                <a:latin typeface="Tahoma" pitchFamily="34" charset="0"/>
                <a:cs typeface="Arial" charset="0"/>
              </a:rPr>
              <a:t>Establishing community practices around self-describing data and versioning</a:t>
            </a:r>
          </a:p>
        </p:txBody>
      </p:sp>
      <p:sp>
        <p:nvSpPr>
          <p:cNvPr id="1241115" name="AutoShape 27"/>
          <p:cNvSpPr>
            <a:spLocks noChangeArrowheads="1"/>
          </p:cNvSpPr>
          <p:nvPr/>
        </p:nvSpPr>
        <p:spPr bwMode="auto">
          <a:xfrm>
            <a:off x="2971800" y="692150"/>
            <a:ext cx="5257800" cy="3048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Driving toward consistent data representation and meaning</a:t>
            </a:r>
          </a:p>
        </p:txBody>
      </p:sp>
      <p:sp>
        <p:nvSpPr>
          <p:cNvPr id="1241116" name="Line 28"/>
          <p:cNvSpPr>
            <a:spLocks noChangeShapeType="1"/>
          </p:cNvSpPr>
          <p:nvPr/>
        </p:nvSpPr>
        <p:spPr bwMode="auto">
          <a:xfrm flipH="1">
            <a:off x="7367588" y="798514"/>
            <a:ext cx="2444750" cy="5056187"/>
          </a:xfrm>
          <a:prstGeom prst="line">
            <a:avLst/>
          </a:prstGeom>
          <a:noFill/>
          <a:ln w="12700">
            <a:solidFill>
              <a:schemeClr val="accent1"/>
            </a:solidFill>
            <a:round/>
            <a:headEnd/>
            <a:tailEnd/>
          </a:ln>
        </p:spPr>
        <p:txBody>
          <a:bodyPr/>
          <a:lstStyle/>
          <a:p>
            <a:endParaRPr lang="en-US"/>
          </a:p>
        </p:txBody>
      </p:sp>
      <p:sp>
        <p:nvSpPr>
          <p:cNvPr id="1241117" name="Rectangle 29"/>
          <p:cNvSpPr>
            <a:spLocks noChangeArrowheads="1"/>
          </p:cNvSpPr>
          <p:nvPr/>
        </p:nvSpPr>
        <p:spPr bwMode="auto">
          <a:xfrm>
            <a:off x="5195095" y="5884887"/>
            <a:ext cx="2016125" cy="553998"/>
          </a:xfrm>
          <a:prstGeom prst="rect">
            <a:avLst/>
          </a:prstGeom>
          <a:noFill/>
          <a:ln w="9525">
            <a:noFill/>
            <a:miter lim="800000"/>
            <a:headEnd/>
            <a:tailEnd/>
          </a:ln>
        </p:spPr>
        <p:txBody>
          <a:bodyPr lIns="0" tIns="0" rIns="0" bIns="0">
            <a:spAutoFit/>
          </a:bodyPr>
          <a:lstStyle/>
          <a:p>
            <a:pPr algn="ctr"/>
            <a:r>
              <a:rPr lang="en-GB" sz="1200" dirty="0">
                <a:solidFill>
                  <a:schemeClr val="tx2"/>
                </a:solidFill>
                <a:latin typeface="Arial Narrow" pitchFamily="34" charset="0"/>
                <a:cs typeface="Arial" charset="0"/>
              </a:rPr>
              <a:t>Business </a:t>
            </a:r>
            <a:br>
              <a:rPr lang="en-GB" sz="1200" dirty="0">
                <a:solidFill>
                  <a:schemeClr val="tx2"/>
                </a:solidFill>
                <a:latin typeface="Arial Narrow" pitchFamily="34" charset="0"/>
                <a:cs typeface="Arial" charset="0"/>
              </a:rPr>
            </a:br>
            <a:r>
              <a:rPr lang="en-GB" sz="1200" dirty="0">
                <a:solidFill>
                  <a:schemeClr val="tx2"/>
                </a:solidFill>
                <a:latin typeface="Arial Narrow" pitchFamily="34" charset="0"/>
                <a:cs typeface="Arial" charset="0"/>
              </a:rPr>
              <a:t>Interoperability</a:t>
            </a:r>
          </a:p>
          <a:p>
            <a:pPr algn="ctr"/>
            <a:r>
              <a:rPr lang="en-GB" sz="1200" dirty="0">
                <a:solidFill>
                  <a:schemeClr val="tx2"/>
                </a:solidFill>
                <a:latin typeface="Arial Narrow" pitchFamily="34" charset="0"/>
                <a:cs typeface="Arial" charset="0"/>
              </a:rPr>
              <a:t>(Internal)</a:t>
            </a:r>
          </a:p>
        </p:txBody>
      </p:sp>
      <p:sp>
        <p:nvSpPr>
          <p:cNvPr id="1241118" name="Rectangle 30"/>
          <p:cNvSpPr>
            <a:spLocks noChangeArrowheads="1"/>
          </p:cNvSpPr>
          <p:nvPr/>
        </p:nvSpPr>
        <p:spPr bwMode="auto">
          <a:xfrm>
            <a:off x="8513764" y="76200"/>
            <a:ext cx="2046287" cy="1752600"/>
          </a:xfrm>
          <a:prstGeom prst="rect">
            <a:avLst/>
          </a:prstGeom>
          <a:solidFill>
            <a:schemeClr val="bg1"/>
          </a:solidFill>
          <a:ln w="28575">
            <a:solidFill>
              <a:schemeClr val="accent1"/>
            </a:solidFill>
            <a:miter lim="800000"/>
            <a:headEnd/>
            <a:tailEnd/>
          </a:ln>
        </p:spPr>
        <p:txBody>
          <a:bodyPr/>
          <a:lstStyle/>
          <a:p>
            <a:endParaRPr lang="en-US"/>
          </a:p>
        </p:txBody>
      </p:sp>
      <p:grpSp>
        <p:nvGrpSpPr>
          <p:cNvPr id="1241120" name="Group 32"/>
          <p:cNvGrpSpPr>
            <a:grpSpLocks/>
          </p:cNvGrpSpPr>
          <p:nvPr/>
        </p:nvGrpSpPr>
        <p:grpSpPr bwMode="auto">
          <a:xfrm>
            <a:off x="3514726" y="115889"/>
            <a:ext cx="7021513" cy="1439864"/>
            <a:chOff x="1254" y="73"/>
            <a:chExt cx="4423" cy="907"/>
          </a:xfrm>
        </p:grpSpPr>
        <p:sp>
          <p:nvSpPr>
            <p:cNvPr id="1241121" name="Rectangle 33"/>
            <p:cNvSpPr>
              <a:spLocks noChangeArrowheads="1"/>
            </p:cNvSpPr>
            <p:nvPr/>
          </p:nvSpPr>
          <p:spPr bwMode="auto">
            <a:xfrm>
              <a:off x="4422" y="73"/>
              <a:ext cx="1255" cy="174"/>
            </a:xfrm>
            <a:prstGeom prst="rect">
              <a:avLst/>
            </a:prstGeom>
            <a:noFill/>
            <a:ln w="9525">
              <a:noFill/>
              <a:miter lim="800000"/>
              <a:headEnd/>
              <a:tailEnd/>
            </a:ln>
          </p:spPr>
          <p:txBody>
            <a:bodyPr lIns="0" tIns="0" rIns="0" bIns="0">
              <a:spAutoFit/>
            </a:bodyPr>
            <a:lstStyle/>
            <a:p>
              <a:pPr marL="66675" indent="-66675"/>
              <a:r>
                <a:rPr lang="en-GB" sz="900" u="sng" dirty="0">
                  <a:latin typeface="Tahoma" pitchFamily="34" charset="0"/>
                  <a:cs typeface="Arial" charset="0"/>
                </a:rPr>
                <a:t>Future Operating Capability</a:t>
              </a:r>
            </a:p>
            <a:p>
              <a:pPr marL="66675" indent="-66675">
                <a:buFontTx/>
                <a:buChar char="•"/>
              </a:pPr>
              <a:r>
                <a:rPr lang="en-GB" sz="900" dirty="0">
                  <a:latin typeface="Tahoma" pitchFamily="34" charset="0"/>
                  <a:cs typeface="Arial" charset="0"/>
                </a:rPr>
                <a:t> </a:t>
              </a:r>
            </a:p>
          </p:txBody>
        </p:sp>
        <p:grpSp>
          <p:nvGrpSpPr>
            <p:cNvPr id="1241122" name="Group 34"/>
            <p:cNvGrpSpPr>
              <a:grpSpLocks/>
            </p:cNvGrpSpPr>
            <p:nvPr/>
          </p:nvGrpSpPr>
          <p:grpSpPr bwMode="auto">
            <a:xfrm>
              <a:off x="1254" y="482"/>
              <a:ext cx="3621" cy="498"/>
              <a:chOff x="1254" y="482"/>
              <a:chExt cx="3621" cy="498"/>
            </a:xfrm>
          </p:grpSpPr>
          <p:sp>
            <p:nvSpPr>
              <p:cNvPr id="1241123" name="Text Box 35"/>
              <p:cNvSpPr txBox="1">
                <a:spLocks noChangeArrowheads="1"/>
              </p:cNvSpPr>
              <p:nvPr/>
            </p:nvSpPr>
            <p:spPr bwMode="auto">
              <a:xfrm>
                <a:off x="3016" y="482"/>
                <a:ext cx="771" cy="125"/>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24" name="AutoShape 36"/>
              <p:cNvSpPr>
                <a:spLocks noChangeArrowheads="1"/>
              </p:cNvSpPr>
              <p:nvPr/>
            </p:nvSpPr>
            <p:spPr bwMode="auto">
              <a:xfrm>
                <a:off x="2988" y="527"/>
                <a:ext cx="90" cy="90"/>
              </a:xfrm>
              <a:prstGeom prst="diamond">
                <a:avLst/>
              </a:prstGeom>
              <a:solidFill>
                <a:srgbClr val="FF9900"/>
              </a:solidFill>
              <a:ln w="25400">
                <a:noFill/>
                <a:miter lim="800000"/>
                <a:headEnd/>
                <a:tailEnd/>
              </a:ln>
              <a:effectLst/>
            </p:spPr>
            <p:txBody>
              <a:bodyPr wrap="none" anchor="ctr"/>
              <a:lstStyle/>
              <a:p>
                <a:endParaRPr lang="en-US"/>
              </a:p>
            </p:txBody>
          </p:sp>
          <p:sp>
            <p:nvSpPr>
              <p:cNvPr id="1241125" name="AutoShape 37"/>
              <p:cNvSpPr>
                <a:spLocks noChangeArrowheads="1"/>
              </p:cNvSpPr>
              <p:nvPr/>
            </p:nvSpPr>
            <p:spPr bwMode="auto">
              <a:xfrm>
                <a:off x="3017" y="618"/>
                <a:ext cx="90" cy="90"/>
              </a:xfrm>
              <a:prstGeom prst="diamond">
                <a:avLst/>
              </a:prstGeom>
              <a:solidFill>
                <a:srgbClr val="FF9900"/>
              </a:solidFill>
              <a:ln w="25400">
                <a:noFill/>
                <a:miter lim="800000"/>
                <a:headEnd/>
                <a:tailEnd/>
              </a:ln>
              <a:effectLst/>
            </p:spPr>
            <p:txBody>
              <a:bodyPr wrap="none" anchor="ctr"/>
              <a:lstStyle/>
              <a:p>
                <a:endParaRPr lang="en-US"/>
              </a:p>
            </p:txBody>
          </p:sp>
          <p:sp>
            <p:nvSpPr>
              <p:cNvPr id="1241126" name="Text Box 38"/>
              <p:cNvSpPr txBox="1">
                <a:spLocks noChangeArrowheads="1"/>
              </p:cNvSpPr>
              <p:nvPr/>
            </p:nvSpPr>
            <p:spPr bwMode="auto">
              <a:xfrm>
                <a:off x="3061" y="572"/>
                <a:ext cx="726" cy="125"/>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27" name="Text Box 39"/>
              <p:cNvSpPr txBox="1">
                <a:spLocks noChangeArrowheads="1"/>
              </p:cNvSpPr>
              <p:nvPr/>
            </p:nvSpPr>
            <p:spPr bwMode="auto">
              <a:xfrm>
                <a:off x="1292" y="663"/>
                <a:ext cx="499"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28" name="AutoShape 40"/>
              <p:cNvSpPr>
                <a:spLocks noChangeArrowheads="1"/>
              </p:cNvSpPr>
              <p:nvPr/>
            </p:nvSpPr>
            <p:spPr bwMode="auto">
              <a:xfrm>
                <a:off x="1254" y="717"/>
                <a:ext cx="90" cy="90"/>
              </a:xfrm>
              <a:prstGeom prst="diamond">
                <a:avLst/>
              </a:prstGeom>
              <a:solidFill>
                <a:srgbClr val="FF9900"/>
              </a:solidFill>
              <a:ln w="25400">
                <a:noFill/>
                <a:miter lim="800000"/>
                <a:headEnd/>
                <a:tailEnd/>
              </a:ln>
              <a:effectLst/>
            </p:spPr>
            <p:txBody>
              <a:bodyPr wrap="none" anchor="ctr"/>
              <a:lstStyle/>
              <a:p>
                <a:endParaRPr lang="en-US"/>
              </a:p>
            </p:txBody>
          </p:sp>
          <p:sp>
            <p:nvSpPr>
              <p:cNvPr id="1241129" name="AutoShape 41"/>
              <p:cNvSpPr>
                <a:spLocks noChangeArrowheads="1"/>
              </p:cNvSpPr>
              <p:nvPr/>
            </p:nvSpPr>
            <p:spPr bwMode="auto">
              <a:xfrm>
                <a:off x="1292" y="890"/>
                <a:ext cx="90" cy="90"/>
              </a:xfrm>
              <a:prstGeom prst="diamond">
                <a:avLst/>
              </a:prstGeom>
              <a:solidFill>
                <a:srgbClr val="FF9900"/>
              </a:solidFill>
              <a:ln w="25400">
                <a:noFill/>
                <a:miter lim="800000"/>
                <a:headEnd/>
                <a:tailEnd/>
              </a:ln>
              <a:effectLst/>
            </p:spPr>
            <p:txBody>
              <a:bodyPr wrap="none" anchor="ctr"/>
              <a:lstStyle/>
              <a:p>
                <a:endParaRPr lang="en-US"/>
              </a:p>
            </p:txBody>
          </p:sp>
          <p:sp>
            <p:nvSpPr>
              <p:cNvPr id="1241130" name="Text Box 42"/>
              <p:cNvSpPr txBox="1">
                <a:spLocks noChangeArrowheads="1"/>
              </p:cNvSpPr>
              <p:nvPr/>
            </p:nvSpPr>
            <p:spPr bwMode="auto">
              <a:xfrm>
                <a:off x="1338" y="845"/>
                <a:ext cx="689" cy="126"/>
              </a:xfrm>
              <a:prstGeom prst="rect">
                <a:avLst/>
              </a:prstGeom>
              <a:noFill/>
              <a:ln w="25400">
                <a:noFill/>
                <a:miter lim="800000"/>
                <a:headEnd/>
                <a:tailEnd/>
              </a:ln>
              <a:effectLst/>
            </p:spPr>
            <p:txBody>
              <a:bodyPr wrap="square">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31" name="Text Box 43"/>
              <p:cNvSpPr txBox="1">
                <a:spLocks noChangeArrowheads="1"/>
              </p:cNvSpPr>
              <p:nvPr/>
            </p:nvSpPr>
            <p:spPr bwMode="auto">
              <a:xfrm>
                <a:off x="2064" y="754"/>
                <a:ext cx="499"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32" name="AutoShape 44"/>
              <p:cNvSpPr>
                <a:spLocks noChangeArrowheads="1"/>
              </p:cNvSpPr>
              <p:nvPr/>
            </p:nvSpPr>
            <p:spPr bwMode="auto">
              <a:xfrm>
                <a:off x="2028" y="814"/>
                <a:ext cx="90" cy="90"/>
              </a:xfrm>
              <a:prstGeom prst="diamond">
                <a:avLst/>
              </a:prstGeom>
              <a:solidFill>
                <a:srgbClr val="FF9900"/>
              </a:solidFill>
              <a:ln w="25400">
                <a:noFill/>
                <a:miter lim="800000"/>
                <a:headEnd/>
                <a:tailEnd/>
              </a:ln>
              <a:effectLst/>
            </p:spPr>
            <p:txBody>
              <a:bodyPr wrap="none" anchor="ctr"/>
              <a:lstStyle/>
              <a:p>
                <a:endParaRPr lang="en-US"/>
              </a:p>
            </p:txBody>
          </p:sp>
          <p:sp>
            <p:nvSpPr>
              <p:cNvPr id="1241133" name="AutoShape 45"/>
              <p:cNvSpPr>
                <a:spLocks noChangeArrowheads="1"/>
              </p:cNvSpPr>
              <p:nvPr/>
            </p:nvSpPr>
            <p:spPr bwMode="auto">
              <a:xfrm>
                <a:off x="3061" y="709"/>
                <a:ext cx="90" cy="90"/>
              </a:xfrm>
              <a:prstGeom prst="diamond">
                <a:avLst/>
              </a:prstGeom>
              <a:solidFill>
                <a:srgbClr val="FF9900"/>
              </a:solidFill>
              <a:ln w="25400">
                <a:noFill/>
                <a:miter lim="800000"/>
                <a:headEnd/>
                <a:tailEnd/>
              </a:ln>
              <a:effectLst/>
            </p:spPr>
            <p:txBody>
              <a:bodyPr wrap="none" anchor="ctr"/>
              <a:lstStyle/>
              <a:p>
                <a:endParaRPr lang="en-US"/>
              </a:p>
            </p:txBody>
          </p:sp>
          <p:sp>
            <p:nvSpPr>
              <p:cNvPr id="1241134" name="Text Box 46"/>
              <p:cNvSpPr txBox="1">
                <a:spLocks noChangeArrowheads="1"/>
              </p:cNvSpPr>
              <p:nvPr/>
            </p:nvSpPr>
            <p:spPr bwMode="auto">
              <a:xfrm>
                <a:off x="3107" y="663"/>
                <a:ext cx="1088" cy="125"/>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35" name="Text Box 47"/>
              <p:cNvSpPr txBox="1">
                <a:spLocks noChangeArrowheads="1"/>
              </p:cNvSpPr>
              <p:nvPr/>
            </p:nvSpPr>
            <p:spPr bwMode="auto">
              <a:xfrm>
                <a:off x="2608" y="572"/>
                <a:ext cx="499"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36" name="AutoShape 48"/>
              <p:cNvSpPr>
                <a:spLocks noChangeArrowheads="1"/>
              </p:cNvSpPr>
              <p:nvPr/>
            </p:nvSpPr>
            <p:spPr bwMode="auto">
              <a:xfrm>
                <a:off x="2585" y="635"/>
                <a:ext cx="90" cy="90"/>
              </a:xfrm>
              <a:prstGeom prst="diamond">
                <a:avLst/>
              </a:prstGeom>
              <a:solidFill>
                <a:srgbClr val="FF9900"/>
              </a:solidFill>
              <a:ln w="25400">
                <a:noFill/>
                <a:miter lim="800000"/>
                <a:headEnd/>
                <a:tailEnd/>
              </a:ln>
              <a:effectLst/>
            </p:spPr>
            <p:txBody>
              <a:bodyPr wrap="none" anchor="ctr"/>
              <a:lstStyle/>
              <a:p>
                <a:endParaRPr lang="en-US"/>
              </a:p>
            </p:txBody>
          </p:sp>
          <p:sp>
            <p:nvSpPr>
              <p:cNvPr id="1241137" name="AutoShape 49"/>
              <p:cNvSpPr>
                <a:spLocks noChangeArrowheads="1"/>
              </p:cNvSpPr>
              <p:nvPr/>
            </p:nvSpPr>
            <p:spPr bwMode="auto">
              <a:xfrm>
                <a:off x="2517" y="799"/>
                <a:ext cx="90" cy="90"/>
              </a:xfrm>
              <a:prstGeom prst="diamond">
                <a:avLst/>
              </a:prstGeom>
              <a:solidFill>
                <a:srgbClr val="FF9900"/>
              </a:solidFill>
              <a:ln w="25400">
                <a:noFill/>
                <a:miter lim="800000"/>
                <a:headEnd/>
                <a:tailEnd/>
              </a:ln>
              <a:effectLst/>
            </p:spPr>
            <p:txBody>
              <a:bodyPr wrap="none" anchor="ctr"/>
              <a:lstStyle/>
              <a:p>
                <a:endParaRPr lang="en-US"/>
              </a:p>
            </p:txBody>
          </p:sp>
          <p:sp>
            <p:nvSpPr>
              <p:cNvPr id="1241138" name="Text Box 50"/>
              <p:cNvSpPr txBox="1">
                <a:spLocks noChangeArrowheads="1"/>
              </p:cNvSpPr>
              <p:nvPr/>
            </p:nvSpPr>
            <p:spPr bwMode="auto">
              <a:xfrm>
                <a:off x="2556" y="774"/>
                <a:ext cx="499"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39" name="Text Box 51"/>
              <p:cNvSpPr txBox="1">
                <a:spLocks noChangeArrowheads="1"/>
              </p:cNvSpPr>
              <p:nvPr/>
            </p:nvSpPr>
            <p:spPr bwMode="auto">
              <a:xfrm>
                <a:off x="2109" y="572"/>
                <a:ext cx="507" cy="126"/>
              </a:xfrm>
              <a:prstGeom prst="rect">
                <a:avLst/>
              </a:prstGeom>
              <a:noFill/>
              <a:ln w="25400">
                <a:noFill/>
                <a:miter lim="800000"/>
                <a:headEnd/>
                <a:tailEnd/>
              </a:ln>
              <a:effectLst/>
            </p:spPr>
            <p:txBody>
              <a:bodyPr wrap="square">
                <a:spAutoFit/>
              </a:bodyPr>
              <a:lstStyle/>
              <a:p>
                <a:r>
                  <a:rPr lang="en-GB" sz="700" dirty="0">
                    <a:latin typeface="Arial Narrow" pitchFamily="34" charset="0"/>
                    <a:cs typeface="Arial" charset="0"/>
                  </a:rPr>
                  <a:t>xxx</a:t>
                </a:r>
                <a:endParaRPr lang="en-US" sz="700" dirty="0">
                  <a:latin typeface="Arial Narrow" pitchFamily="34" charset="0"/>
                  <a:cs typeface="Arial" charset="0"/>
                </a:endParaRPr>
              </a:p>
            </p:txBody>
          </p:sp>
          <p:sp>
            <p:nvSpPr>
              <p:cNvPr id="1241140" name="AutoShape 52"/>
              <p:cNvSpPr>
                <a:spLocks noChangeArrowheads="1"/>
              </p:cNvSpPr>
              <p:nvPr/>
            </p:nvSpPr>
            <p:spPr bwMode="auto">
              <a:xfrm>
                <a:off x="2081" y="627"/>
                <a:ext cx="90" cy="90"/>
              </a:xfrm>
              <a:prstGeom prst="diamond">
                <a:avLst/>
              </a:prstGeom>
              <a:solidFill>
                <a:srgbClr val="FF9900"/>
              </a:solidFill>
              <a:ln w="25400">
                <a:noFill/>
                <a:miter lim="800000"/>
                <a:headEnd/>
                <a:tailEnd/>
              </a:ln>
              <a:effectLst/>
            </p:spPr>
            <p:txBody>
              <a:bodyPr wrap="none" anchor="ctr"/>
              <a:lstStyle/>
              <a:p>
                <a:endParaRPr lang="en-US"/>
              </a:p>
            </p:txBody>
          </p:sp>
          <p:sp>
            <p:nvSpPr>
              <p:cNvPr id="1241141" name="AutoShape 53"/>
              <p:cNvSpPr>
                <a:spLocks noChangeArrowheads="1"/>
              </p:cNvSpPr>
              <p:nvPr/>
            </p:nvSpPr>
            <p:spPr bwMode="auto">
              <a:xfrm>
                <a:off x="3113" y="803"/>
                <a:ext cx="90" cy="90"/>
              </a:xfrm>
              <a:prstGeom prst="diamond">
                <a:avLst/>
              </a:prstGeom>
              <a:solidFill>
                <a:srgbClr val="FF9900"/>
              </a:solidFill>
              <a:ln w="25400">
                <a:noFill/>
                <a:miter lim="800000"/>
                <a:headEnd/>
                <a:tailEnd/>
              </a:ln>
              <a:effectLst/>
            </p:spPr>
            <p:txBody>
              <a:bodyPr wrap="none" anchor="ctr"/>
              <a:lstStyle/>
              <a:p>
                <a:endParaRPr lang="en-US"/>
              </a:p>
            </p:txBody>
          </p:sp>
          <p:sp>
            <p:nvSpPr>
              <p:cNvPr id="1241142" name="Text Box 54"/>
              <p:cNvSpPr txBox="1">
                <a:spLocks noChangeArrowheads="1"/>
              </p:cNvSpPr>
              <p:nvPr/>
            </p:nvSpPr>
            <p:spPr bwMode="auto">
              <a:xfrm>
                <a:off x="3153" y="754"/>
                <a:ext cx="1088" cy="125"/>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43" name="Text Box 55"/>
              <p:cNvSpPr txBox="1">
                <a:spLocks noChangeArrowheads="1"/>
              </p:cNvSpPr>
              <p:nvPr/>
            </p:nvSpPr>
            <p:spPr bwMode="auto">
              <a:xfrm>
                <a:off x="3787" y="482"/>
                <a:ext cx="1088" cy="125"/>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44" name="AutoShape 56"/>
              <p:cNvSpPr>
                <a:spLocks noChangeArrowheads="1"/>
              </p:cNvSpPr>
              <p:nvPr/>
            </p:nvSpPr>
            <p:spPr bwMode="auto">
              <a:xfrm>
                <a:off x="3757" y="535"/>
                <a:ext cx="90" cy="90"/>
              </a:xfrm>
              <a:prstGeom prst="diamond">
                <a:avLst/>
              </a:prstGeom>
              <a:solidFill>
                <a:srgbClr val="FF9900"/>
              </a:solidFill>
              <a:ln w="25400">
                <a:noFill/>
                <a:miter lim="800000"/>
                <a:headEnd/>
                <a:tailEnd/>
              </a:ln>
              <a:effectLst/>
            </p:spPr>
            <p:txBody>
              <a:bodyPr wrap="none" anchor="ctr"/>
              <a:lstStyle/>
              <a:p>
                <a:endParaRPr lang="en-US"/>
              </a:p>
            </p:txBody>
          </p:sp>
        </p:grpSp>
      </p:grpSp>
      <p:sp>
        <p:nvSpPr>
          <p:cNvPr id="1241119" name="AutoShape 31"/>
          <p:cNvSpPr>
            <a:spLocks noChangeArrowheads="1"/>
          </p:cNvSpPr>
          <p:nvPr/>
        </p:nvSpPr>
        <p:spPr bwMode="auto">
          <a:xfrm rot="17721786" flipH="1">
            <a:off x="6231271" y="3558034"/>
            <a:ext cx="4400550" cy="139700"/>
          </a:xfrm>
          <a:prstGeom prst="roundRect">
            <a:avLst>
              <a:gd name="adj" fmla="val 2440"/>
            </a:avLst>
          </a:prstGeom>
          <a:noFill/>
          <a:ln w="9525">
            <a:noFill/>
            <a:round/>
            <a:headEnd/>
            <a:tailEnd/>
          </a:ln>
          <a:effectLst/>
        </p:spPr>
        <p:txBody>
          <a:bodyPr lIns="53990" tIns="45712" rIns="53990" bIns="45712"/>
          <a:lstStyle/>
          <a:p>
            <a:pPr fontAlgn="t"/>
            <a:r>
              <a:rPr lang="en-GB" sz="1000" dirty="0">
                <a:solidFill>
                  <a:srgbClr val="B6AD8C"/>
                </a:solidFill>
                <a:latin typeface="Tahoma" pitchFamily="34" charset="0"/>
                <a:cs typeface="Arial" charset="0"/>
              </a:rPr>
              <a:t>Portability of business flows, best practices, cross-institutional delivery</a:t>
            </a:r>
          </a:p>
        </p:txBody>
      </p:sp>
      <p:sp>
        <p:nvSpPr>
          <p:cNvPr id="1241145" name="Text Box 57"/>
          <p:cNvSpPr txBox="1">
            <a:spLocks noChangeArrowheads="1"/>
          </p:cNvSpPr>
          <p:nvPr/>
        </p:nvSpPr>
        <p:spPr bwMode="auto">
          <a:xfrm>
            <a:off x="2706689" y="476251"/>
            <a:ext cx="3446777" cy="246221"/>
          </a:xfrm>
          <a:prstGeom prst="rect">
            <a:avLst/>
          </a:prstGeom>
          <a:noFill/>
          <a:ln w="25400">
            <a:noFill/>
            <a:miter lim="800000"/>
            <a:headEnd/>
            <a:tailEnd/>
          </a:ln>
          <a:effectLst/>
        </p:spPr>
        <p:txBody>
          <a:bodyPr wrap="none">
            <a:spAutoFit/>
          </a:bodyPr>
          <a:lstStyle/>
          <a:p>
            <a:r>
              <a:rPr lang="en-GB" sz="1000" u="sng" dirty="0">
                <a:cs typeface="Arial" charset="0"/>
              </a:rPr>
              <a:t>Initial</a:t>
            </a:r>
            <a:r>
              <a:rPr lang="en-GB" sz="1000" dirty="0">
                <a:cs typeface="Arial" charset="0"/>
              </a:rPr>
              <a:t>                                            </a:t>
            </a:r>
            <a:r>
              <a:rPr lang="en-GB" sz="1000" u="sng" dirty="0">
                <a:cs typeface="Arial" charset="0"/>
              </a:rPr>
              <a:t>Progress</a:t>
            </a:r>
            <a:r>
              <a:rPr lang="en-GB" sz="1000" dirty="0">
                <a:cs typeface="Arial" charset="0"/>
              </a:rPr>
              <a:t>                                   </a:t>
            </a:r>
            <a:r>
              <a:rPr lang="en-GB" sz="1000" u="sng" dirty="0">
                <a:cs typeface="Arial" charset="0"/>
              </a:rPr>
              <a:t>Final</a:t>
            </a:r>
            <a:endParaRPr lang="en-US" sz="1000" u="sng" dirty="0">
              <a:cs typeface="Arial" charset="0"/>
            </a:endParaRPr>
          </a:p>
        </p:txBody>
      </p:sp>
      <p:grpSp>
        <p:nvGrpSpPr>
          <p:cNvPr id="1241146" name="Group 58"/>
          <p:cNvGrpSpPr>
            <a:grpSpLocks/>
          </p:cNvGrpSpPr>
          <p:nvPr/>
        </p:nvGrpSpPr>
        <p:grpSpPr bwMode="auto">
          <a:xfrm>
            <a:off x="5305425" y="1916114"/>
            <a:ext cx="3886200" cy="3816350"/>
            <a:chOff x="2382" y="1207"/>
            <a:chExt cx="2448" cy="2404"/>
          </a:xfrm>
        </p:grpSpPr>
        <p:sp>
          <p:nvSpPr>
            <p:cNvPr id="1241147" name="Text Box 59"/>
            <p:cNvSpPr txBox="1">
              <a:spLocks noChangeArrowheads="1"/>
            </p:cNvSpPr>
            <p:nvPr/>
          </p:nvSpPr>
          <p:spPr bwMode="auto">
            <a:xfrm>
              <a:off x="2834" y="3283"/>
              <a:ext cx="953"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48" name="AutoShape 60"/>
            <p:cNvSpPr>
              <a:spLocks noChangeArrowheads="1"/>
            </p:cNvSpPr>
            <p:nvPr/>
          </p:nvSpPr>
          <p:spPr bwMode="auto">
            <a:xfrm>
              <a:off x="2789" y="3340"/>
              <a:ext cx="90" cy="90"/>
            </a:xfrm>
            <a:prstGeom prst="diamond">
              <a:avLst/>
            </a:prstGeom>
            <a:solidFill>
              <a:schemeClr val="hlink"/>
            </a:solidFill>
            <a:ln w="25400">
              <a:noFill/>
              <a:miter lim="800000"/>
              <a:headEnd/>
              <a:tailEnd/>
            </a:ln>
            <a:effectLst/>
          </p:spPr>
          <p:txBody>
            <a:bodyPr wrap="none" anchor="ctr"/>
            <a:lstStyle/>
            <a:p>
              <a:endParaRPr lang="en-US"/>
            </a:p>
          </p:txBody>
        </p:sp>
        <p:sp>
          <p:nvSpPr>
            <p:cNvPr id="1241149" name="AutoShape 61"/>
            <p:cNvSpPr>
              <a:spLocks noChangeArrowheads="1"/>
            </p:cNvSpPr>
            <p:nvPr/>
          </p:nvSpPr>
          <p:spPr bwMode="auto">
            <a:xfrm>
              <a:off x="2382" y="3521"/>
              <a:ext cx="90" cy="90"/>
            </a:xfrm>
            <a:prstGeom prst="diamond">
              <a:avLst/>
            </a:prstGeom>
            <a:solidFill>
              <a:schemeClr val="hlink"/>
            </a:solidFill>
            <a:ln w="25400">
              <a:noFill/>
              <a:miter lim="800000"/>
              <a:headEnd/>
              <a:tailEnd/>
            </a:ln>
            <a:effectLst/>
          </p:spPr>
          <p:txBody>
            <a:bodyPr wrap="none" anchor="ctr"/>
            <a:lstStyle/>
            <a:p>
              <a:endParaRPr lang="en-US"/>
            </a:p>
          </p:txBody>
        </p:sp>
        <p:sp>
          <p:nvSpPr>
            <p:cNvPr id="1241150" name="Text Box 62"/>
            <p:cNvSpPr txBox="1">
              <a:spLocks noChangeArrowheads="1"/>
            </p:cNvSpPr>
            <p:nvPr/>
          </p:nvSpPr>
          <p:spPr bwMode="auto">
            <a:xfrm>
              <a:off x="2426" y="3465"/>
              <a:ext cx="726" cy="126"/>
            </a:xfrm>
            <a:prstGeom prst="rect">
              <a:avLst/>
            </a:prstGeom>
            <a:noFill/>
            <a:ln w="25400">
              <a:noFill/>
              <a:miter lim="800000"/>
              <a:headEnd/>
              <a:tailEnd/>
            </a:ln>
            <a:effectLst/>
          </p:spPr>
          <p:txBody>
            <a:bodyPr>
              <a:spAutoFit/>
            </a:bodyPr>
            <a:lstStyle/>
            <a:p>
              <a:r>
                <a:rPr lang="en-US" sz="700" dirty="0">
                  <a:latin typeface="Arial Narrow" pitchFamily="34" charset="0"/>
                  <a:cs typeface="Arial" charset="0"/>
                </a:rPr>
                <a:t>x</a:t>
              </a:r>
            </a:p>
          </p:txBody>
        </p:sp>
        <p:sp>
          <p:nvSpPr>
            <p:cNvPr id="1241151" name="AutoShape 63"/>
            <p:cNvSpPr>
              <a:spLocks noChangeArrowheads="1"/>
            </p:cNvSpPr>
            <p:nvPr/>
          </p:nvSpPr>
          <p:spPr bwMode="auto">
            <a:xfrm>
              <a:off x="3016" y="2976"/>
              <a:ext cx="90" cy="90"/>
            </a:xfrm>
            <a:prstGeom prst="diamond">
              <a:avLst/>
            </a:prstGeom>
            <a:solidFill>
              <a:schemeClr val="hlink"/>
            </a:solidFill>
            <a:ln w="25400">
              <a:noFill/>
              <a:miter lim="800000"/>
              <a:headEnd/>
              <a:tailEnd/>
            </a:ln>
            <a:effectLst/>
          </p:spPr>
          <p:txBody>
            <a:bodyPr wrap="none" anchor="ctr"/>
            <a:lstStyle/>
            <a:p>
              <a:endParaRPr lang="en-US"/>
            </a:p>
          </p:txBody>
        </p:sp>
        <p:sp>
          <p:nvSpPr>
            <p:cNvPr id="1241152" name="Text Box 64"/>
            <p:cNvSpPr txBox="1">
              <a:spLocks noChangeArrowheads="1"/>
            </p:cNvSpPr>
            <p:nvPr/>
          </p:nvSpPr>
          <p:spPr bwMode="auto">
            <a:xfrm>
              <a:off x="3061" y="2931"/>
              <a:ext cx="771"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53" name="AutoShape 65"/>
            <p:cNvSpPr>
              <a:spLocks noChangeArrowheads="1"/>
            </p:cNvSpPr>
            <p:nvPr/>
          </p:nvSpPr>
          <p:spPr bwMode="auto">
            <a:xfrm>
              <a:off x="3198" y="3158"/>
              <a:ext cx="90" cy="90"/>
            </a:xfrm>
            <a:prstGeom prst="diamond">
              <a:avLst/>
            </a:prstGeom>
            <a:solidFill>
              <a:schemeClr val="hlink"/>
            </a:solidFill>
            <a:ln w="25400">
              <a:noFill/>
              <a:miter lim="800000"/>
              <a:headEnd/>
              <a:tailEnd/>
            </a:ln>
            <a:effectLst/>
          </p:spPr>
          <p:txBody>
            <a:bodyPr wrap="none" anchor="ctr"/>
            <a:lstStyle/>
            <a:p>
              <a:endParaRPr lang="en-US"/>
            </a:p>
          </p:txBody>
        </p:sp>
        <p:sp>
          <p:nvSpPr>
            <p:cNvPr id="1241154" name="Text Box 66"/>
            <p:cNvSpPr txBox="1">
              <a:spLocks noChangeArrowheads="1"/>
            </p:cNvSpPr>
            <p:nvPr/>
          </p:nvSpPr>
          <p:spPr bwMode="auto">
            <a:xfrm>
              <a:off x="3235" y="3113"/>
              <a:ext cx="771"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55" name="AutoShape 67"/>
            <p:cNvSpPr>
              <a:spLocks noChangeArrowheads="1"/>
            </p:cNvSpPr>
            <p:nvPr/>
          </p:nvSpPr>
          <p:spPr bwMode="auto">
            <a:xfrm>
              <a:off x="3436" y="2866"/>
              <a:ext cx="90" cy="90"/>
            </a:xfrm>
            <a:prstGeom prst="diamond">
              <a:avLst/>
            </a:prstGeom>
            <a:solidFill>
              <a:schemeClr val="hlink"/>
            </a:solidFill>
            <a:ln w="25400">
              <a:noFill/>
              <a:miter lim="800000"/>
              <a:headEnd/>
              <a:tailEnd/>
            </a:ln>
            <a:effectLst/>
          </p:spPr>
          <p:txBody>
            <a:bodyPr wrap="none" anchor="ctr"/>
            <a:lstStyle/>
            <a:p>
              <a:endParaRPr lang="en-US"/>
            </a:p>
          </p:txBody>
        </p:sp>
        <p:sp>
          <p:nvSpPr>
            <p:cNvPr id="1241156" name="Text Box 68"/>
            <p:cNvSpPr txBox="1">
              <a:spLocks noChangeArrowheads="1"/>
            </p:cNvSpPr>
            <p:nvPr/>
          </p:nvSpPr>
          <p:spPr bwMode="auto">
            <a:xfrm>
              <a:off x="3482" y="2801"/>
              <a:ext cx="668"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p>
          </p:txBody>
        </p:sp>
        <p:sp>
          <p:nvSpPr>
            <p:cNvPr id="1241157" name="AutoShape 69"/>
            <p:cNvSpPr>
              <a:spLocks noChangeArrowheads="1"/>
            </p:cNvSpPr>
            <p:nvPr/>
          </p:nvSpPr>
          <p:spPr bwMode="auto">
            <a:xfrm>
              <a:off x="4014" y="1933"/>
              <a:ext cx="90" cy="90"/>
            </a:xfrm>
            <a:prstGeom prst="diamond">
              <a:avLst/>
            </a:prstGeom>
            <a:solidFill>
              <a:schemeClr val="hlink"/>
            </a:solidFill>
            <a:ln w="25400">
              <a:noFill/>
              <a:miter lim="800000"/>
              <a:headEnd/>
              <a:tailEnd/>
            </a:ln>
            <a:effectLst/>
          </p:spPr>
          <p:txBody>
            <a:bodyPr wrap="none" anchor="ctr"/>
            <a:lstStyle/>
            <a:p>
              <a:endParaRPr lang="en-US"/>
            </a:p>
          </p:txBody>
        </p:sp>
        <p:sp>
          <p:nvSpPr>
            <p:cNvPr id="1241158" name="Text Box 70"/>
            <p:cNvSpPr txBox="1">
              <a:spLocks noChangeArrowheads="1"/>
            </p:cNvSpPr>
            <p:nvPr/>
          </p:nvSpPr>
          <p:spPr bwMode="auto">
            <a:xfrm>
              <a:off x="4059" y="1877"/>
              <a:ext cx="681"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59" name="AutoShape 71"/>
            <p:cNvSpPr>
              <a:spLocks noChangeArrowheads="1"/>
            </p:cNvSpPr>
            <p:nvPr/>
          </p:nvSpPr>
          <p:spPr bwMode="auto">
            <a:xfrm>
              <a:off x="4513" y="1207"/>
              <a:ext cx="136" cy="136"/>
            </a:xfrm>
            <a:prstGeom prst="diamond">
              <a:avLst/>
            </a:prstGeom>
            <a:solidFill>
              <a:schemeClr val="hlink"/>
            </a:solidFill>
            <a:ln w="25400">
              <a:noFill/>
              <a:miter lim="800000"/>
              <a:headEnd/>
              <a:tailEnd/>
            </a:ln>
            <a:effectLst/>
          </p:spPr>
          <p:txBody>
            <a:bodyPr wrap="none" anchor="ctr"/>
            <a:lstStyle/>
            <a:p>
              <a:endParaRPr lang="en-US"/>
            </a:p>
          </p:txBody>
        </p:sp>
        <p:sp>
          <p:nvSpPr>
            <p:cNvPr id="1241160" name="Text Box 72"/>
            <p:cNvSpPr txBox="1">
              <a:spLocks noChangeArrowheads="1"/>
            </p:cNvSpPr>
            <p:nvPr/>
          </p:nvSpPr>
          <p:spPr bwMode="auto">
            <a:xfrm>
              <a:off x="4285" y="1298"/>
              <a:ext cx="545" cy="136"/>
            </a:xfrm>
            <a:prstGeom prst="rect">
              <a:avLst/>
            </a:prstGeom>
            <a:noFill/>
            <a:ln w="25400">
              <a:noFill/>
              <a:miter lim="800000"/>
              <a:headEnd/>
              <a:tailEnd/>
            </a:ln>
            <a:effectLst/>
          </p:spPr>
          <p:txBody>
            <a:bodyPr>
              <a:spAutoFit/>
            </a:bodyPr>
            <a:lstStyle/>
            <a:p>
              <a:r>
                <a:rPr lang="en-GB" sz="800" dirty="0">
                  <a:solidFill>
                    <a:srgbClr val="FF0000"/>
                  </a:solidFill>
                  <a:latin typeface="Arial Narrow" pitchFamily="34" charset="0"/>
                  <a:cs typeface="Arial" charset="0"/>
                </a:rPr>
                <a:t>x</a:t>
              </a:r>
              <a:endParaRPr lang="en-US" sz="800" dirty="0">
                <a:solidFill>
                  <a:srgbClr val="FF0000"/>
                </a:solidFill>
                <a:latin typeface="Arial Narrow" pitchFamily="34" charset="0"/>
                <a:cs typeface="Arial" charset="0"/>
              </a:endParaRPr>
            </a:p>
          </p:txBody>
        </p:sp>
        <p:cxnSp>
          <p:nvCxnSpPr>
            <p:cNvPr id="1241161" name="AutoShape 73"/>
            <p:cNvCxnSpPr>
              <a:cxnSpLocks noChangeShapeType="1"/>
              <a:stCxn id="1241155" idx="0"/>
              <a:endCxn id="1241157" idx="2"/>
            </p:cNvCxnSpPr>
            <p:nvPr/>
          </p:nvCxnSpPr>
          <p:spPr bwMode="auto">
            <a:xfrm rot="16200000">
              <a:off x="3348" y="2156"/>
              <a:ext cx="843" cy="578"/>
            </a:xfrm>
            <a:prstGeom prst="curvedConnector3">
              <a:avLst>
                <a:gd name="adj1" fmla="val 49940"/>
              </a:avLst>
            </a:prstGeom>
            <a:noFill/>
            <a:ln w="12700">
              <a:solidFill>
                <a:schemeClr val="hlink"/>
              </a:solidFill>
              <a:prstDash val="sysDot"/>
              <a:round/>
              <a:headEnd/>
              <a:tailEnd/>
            </a:ln>
            <a:effectLst/>
          </p:spPr>
        </p:cxnSp>
        <p:cxnSp>
          <p:nvCxnSpPr>
            <p:cNvPr id="1241162" name="AutoShape 74"/>
            <p:cNvCxnSpPr>
              <a:cxnSpLocks noChangeShapeType="1"/>
              <a:stCxn id="1241157" idx="0"/>
              <a:endCxn id="1241159" idx="2"/>
            </p:cNvCxnSpPr>
            <p:nvPr/>
          </p:nvCxnSpPr>
          <p:spPr bwMode="auto">
            <a:xfrm rot="16200000">
              <a:off x="4025" y="1377"/>
              <a:ext cx="590" cy="522"/>
            </a:xfrm>
            <a:prstGeom prst="curvedConnector3">
              <a:avLst>
                <a:gd name="adj1" fmla="val 50000"/>
              </a:avLst>
            </a:prstGeom>
            <a:noFill/>
            <a:ln w="12700">
              <a:solidFill>
                <a:schemeClr val="hlink"/>
              </a:solidFill>
              <a:prstDash val="sysDot"/>
              <a:round/>
              <a:headEnd/>
              <a:tailEnd/>
            </a:ln>
            <a:effectLst/>
          </p:spPr>
        </p:cxnSp>
      </p:grpSp>
      <p:grpSp>
        <p:nvGrpSpPr>
          <p:cNvPr id="1241163" name="Group 75"/>
          <p:cNvGrpSpPr>
            <a:grpSpLocks/>
          </p:cNvGrpSpPr>
          <p:nvPr/>
        </p:nvGrpSpPr>
        <p:grpSpPr bwMode="auto">
          <a:xfrm>
            <a:off x="7704139" y="1916113"/>
            <a:ext cx="2713037" cy="3870325"/>
            <a:chOff x="3893" y="1207"/>
            <a:chExt cx="1709" cy="2438"/>
          </a:xfrm>
        </p:grpSpPr>
        <p:sp>
          <p:nvSpPr>
            <p:cNvPr id="1241164" name="AutoShape 76"/>
            <p:cNvSpPr>
              <a:spLocks noChangeArrowheads="1"/>
            </p:cNvSpPr>
            <p:nvPr/>
          </p:nvSpPr>
          <p:spPr bwMode="auto">
            <a:xfrm>
              <a:off x="3893" y="3545"/>
              <a:ext cx="90" cy="90"/>
            </a:xfrm>
            <a:prstGeom prst="diamond">
              <a:avLst/>
            </a:prstGeom>
            <a:solidFill>
              <a:srgbClr val="800000"/>
            </a:solidFill>
            <a:ln w="25400">
              <a:noFill/>
              <a:miter lim="800000"/>
              <a:headEnd/>
              <a:tailEnd/>
            </a:ln>
            <a:effectLst/>
          </p:spPr>
          <p:txBody>
            <a:bodyPr wrap="none" anchor="ctr"/>
            <a:lstStyle/>
            <a:p>
              <a:endParaRPr lang="en-US"/>
            </a:p>
          </p:txBody>
        </p:sp>
        <p:sp>
          <p:nvSpPr>
            <p:cNvPr id="1241165" name="Text Box 77"/>
            <p:cNvSpPr txBox="1">
              <a:spLocks noChangeArrowheads="1"/>
            </p:cNvSpPr>
            <p:nvPr/>
          </p:nvSpPr>
          <p:spPr bwMode="auto">
            <a:xfrm>
              <a:off x="3923" y="3475"/>
              <a:ext cx="771"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66" name="Text Box 78"/>
            <p:cNvSpPr txBox="1">
              <a:spLocks noChangeArrowheads="1"/>
            </p:cNvSpPr>
            <p:nvPr/>
          </p:nvSpPr>
          <p:spPr bwMode="auto">
            <a:xfrm>
              <a:off x="4645" y="3483"/>
              <a:ext cx="771"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67" name="AutoShape 79"/>
            <p:cNvSpPr>
              <a:spLocks noChangeArrowheads="1"/>
            </p:cNvSpPr>
            <p:nvPr/>
          </p:nvSpPr>
          <p:spPr bwMode="auto">
            <a:xfrm>
              <a:off x="4603" y="3555"/>
              <a:ext cx="90" cy="90"/>
            </a:xfrm>
            <a:prstGeom prst="diamond">
              <a:avLst/>
            </a:prstGeom>
            <a:solidFill>
              <a:srgbClr val="800000"/>
            </a:solidFill>
            <a:ln w="25400">
              <a:noFill/>
              <a:miter lim="800000"/>
              <a:headEnd/>
              <a:tailEnd/>
            </a:ln>
            <a:effectLst/>
          </p:spPr>
          <p:txBody>
            <a:bodyPr wrap="none" anchor="ctr"/>
            <a:lstStyle/>
            <a:p>
              <a:endParaRPr lang="en-US"/>
            </a:p>
          </p:txBody>
        </p:sp>
        <p:sp>
          <p:nvSpPr>
            <p:cNvPr id="1241168" name="AutoShape 80"/>
            <p:cNvSpPr>
              <a:spLocks noChangeArrowheads="1"/>
            </p:cNvSpPr>
            <p:nvPr/>
          </p:nvSpPr>
          <p:spPr bwMode="auto">
            <a:xfrm>
              <a:off x="4074" y="3275"/>
              <a:ext cx="90" cy="90"/>
            </a:xfrm>
            <a:prstGeom prst="diamond">
              <a:avLst/>
            </a:prstGeom>
            <a:solidFill>
              <a:srgbClr val="800000"/>
            </a:solidFill>
            <a:ln w="25400">
              <a:noFill/>
              <a:miter lim="800000"/>
              <a:headEnd/>
              <a:tailEnd/>
            </a:ln>
            <a:effectLst/>
          </p:spPr>
          <p:txBody>
            <a:bodyPr wrap="none" anchor="ctr"/>
            <a:lstStyle/>
            <a:p>
              <a:endParaRPr lang="en-US"/>
            </a:p>
          </p:txBody>
        </p:sp>
        <p:sp>
          <p:nvSpPr>
            <p:cNvPr id="1241169" name="Text Box 81"/>
            <p:cNvSpPr txBox="1">
              <a:spLocks noChangeArrowheads="1"/>
            </p:cNvSpPr>
            <p:nvPr/>
          </p:nvSpPr>
          <p:spPr bwMode="auto">
            <a:xfrm>
              <a:off x="4105" y="3218"/>
              <a:ext cx="771"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70" name="AutoShape 82"/>
            <p:cNvSpPr>
              <a:spLocks noChangeArrowheads="1"/>
            </p:cNvSpPr>
            <p:nvPr/>
          </p:nvSpPr>
          <p:spPr bwMode="auto">
            <a:xfrm>
              <a:off x="4150" y="3113"/>
              <a:ext cx="90" cy="90"/>
            </a:xfrm>
            <a:prstGeom prst="diamond">
              <a:avLst/>
            </a:prstGeom>
            <a:solidFill>
              <a:srgbClr val="800000"/>
            </a:solidFill>
            <a:ln w="25400">
              <a:noFill/>
              <a:miter lim="800000"/>
              <a:headEnd/>
              <a:tailEnd/>
            </a:ln>
            <a:effectLst/>
          </p:spPr>
          <p:txBody>
            <a:bodyPr wrap="none" anchor="ctr"/>
            <a:lstStyle/>
            <a:p>
              <a:endParaRPr lang="en-US"/>
            </a:p>
          </p:txBody>
        </p:sp>
        <p:sp>
          <p:nvSpPr>
            <p:cNvPr id="1241171" name="Text Box 83"/>
            <p:cNvSpPr txBox="1">
              <a:spLocks noChangeArrowheads="1"/>
            </p:cNvSpPr>
            <p:nvPr/>
          </p:nvSpPr>
          <p:spPr bwMode="auto">
            <a:xfrm>
              <a:off x="4196" y="3037"/>
              <a:ext cx="907"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72" name="Text Box 84"/>
            <p:cNvSpPr txBox="1">
              <a:spLocks noChangeArrowheads="1"/>
            </p:cNvSpPr>
            <p:nvPr/>
          </p:nvSpPr>
          <p:spPr bwMode="auto">
            <a:xfrm>
              <a:off x="4558" y="2840"/>
              <a:ext cx="771"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73" name="AutoShape 85"/>
            <p:cNvSpPr>
              <a:spLocks noChangeArrowheads="1"/>
            </p:cNvSpPr>
            <p:nvPr/>
          </p:nvSpPr>
          <p:spPr bwMode="auto">
            <a:xfrm>
              <a:off x="4513" y="2886"/>
              <a:ext cx="90" cy="90"/>
            </a:xfrm>
            <a:prstGeom prst="diamond">
              <a:avLst/>
            </a:prstGeom>
            <a:solidFill>
              <a:srgbClr val="800000"/>
            </a:solidFill>
            <a:ln w="25400">
              <a:noFill/>
              <a:miter lim="800000"/>
              <a:headEnd/>
              <a:tailEnd/>
            </a:ln>
            <a:effectLst/>
          </p:spPr>
          <p:txBody>
            <a:bodyPr wrap="none" anchor="ctr"/>
            <a:lstStyle/>
            <a:p>
              <a:endParaRPr lang="en-US"/>
            </a:p>
          </p:txBody>
        </p:sp>
        <p:sp>
          <p:nvSpPr>
            <p:cNvPr id="1241174" name="AutoShape 86"/>
            <p:cNvSpPr>
              <a:spLocks noChangeArrowheads="1"/>
            </p:cNvSpPr>
            <p:nvPr/>
          </p:nvSpPr>
          <p:spPr bwMode="auto">
            <a:xfrm>
              <a:off x="4876" y="3334"/>
              <a:ext cx="90" cy="90"/>
            </a:xfrm>
            <a:prstGeom prst="diamond">
              <a:avLst/>
            </a:prstGeom>
            <a:solidFill>
              <a:srgbClr val="800000"/>
            </a:solidFill>
            <a:ln w="25400">
              <a:noFill/>
              <a:miter lim="800000"/>
              <a:headEnd/>
              <a:tailEnd/>
            </a:ln>
            <a:effectLst/>
          </p:spPr>
          <p:txBody>
            <a:bodyPr wrap="none" anchor="ctr"/>
            <a:lstStyle/>
            <a:p>
              <a:endParaRPr lang="en-US"/>
            </a:p>
          </p:txBody>
        </p:sp>
        <p:sp>
          <p:nvSpPr>
            <p:cNvPr id="1241175" name="Text Box 87"/>
            <p:cNvSpPr txBox="1">
              <a:spLocks noChangeArrowheads="1"/>
            </p:cNvSpPr>
            <p:nvPr/>
          </p:nvSpPr>
          <p:spPr bwMode="auto">
            <a:xfrm>
              <a:off x="4941" y="3305"/>
              <a:ext cx="619" cy="125"/>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76" name="AutoShape 88"/>
            <p:cNvSpPr>
              <a:spLocks noChangeArrowheads="1"/>
            </p:cNvSpPr>
            <p:nvPr/>
          </p:nvSpPr>
          <p:spPr bwMode="auto">
            <a:xfrm>
              <a:off x="4967" y="2704"/>
              <a:ext cx="90" cy="90"/>
            </a:xfrm>
            <a:prstGeom prst="diamond">
              <a:avLst/>
            </a:prstGeom>
            <a:solidFill>
              <a:srgbClr val="800000"/>
            </a:solidFill>
            <a:ln w="25400">
              <a:noFill/>
              <a:miter lim="800000"/>
              <a:headEnd/>
              <a:tailEnd/>
            </a:ln>
            <a:effectLst/>
          </p:spPr>
          <p:txBody>
            <a:bodyPr wrap="none" anchor="ctr"/>
            <a:lstStyle/>
            <a:p>
              <a:endParaRPr lang="en-US"/>
            </a:p>
          </p:txBody>
        </p:sp>
        <p:sp>
          <p:nvSpPr>
            <p:cNvPr id="1241177" name="Text Box 89"/>
            <p:cNvSpPr txBox="1">
              <a:spLocks noChangeArrowheads="1"/>
            </p:cNvSpPr>
            <p:nvPr/>
          </p:nvSpPr>
          <p:spPr bwMode="auto">
            <a:xfrm>
              <a:off x="5012" y="2640"/>
              <a:ext cx="544"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78" name="AutoShape 90"/>
            <p:cNvSpPr>
              <a:spLocks noChangeArrowheads="1"/>
            </p:cNvSpPr>
            <p:nvPr/>
          </p:nvSpPr>
          <p:spPr bwMode="auto">
            <a:xfrm>
              <a:off x="4517" y="2400"/>
              <a:ext cx="90" cy="90"/>
            </a:xfrm>
            <a:prstGeom prst="diamond">
              <a:avLst/>
            </a:prstGeom>
            <a:solidFill>
              <a:srgbClr val="800000"/>
            </a:solidFill>
            <a:ln w="25400">
              <a:noFill/>
              <a:miter lim="800000"/>
              <a:headEnd/>
              <a:tailEnd/>
            </a:ln>
            <a:effectLst/>
          </p:spPr>
          <p:txBody>
            <a:bodyPr wrap="none" anchor="ctr"/>
            <a:lstStyle/>
            <a:p>
              <a:endParaRPr lang="en-US"/>
            </a:p>
          </p:txBody>
        </p:sp>
        <p:sp>
          <p:nvSpPr>
            <p:cNvPr id="1241179" name="Text Box 91"/>
            <p:cNvSpPr txBox="1">
              <a:spLocks noChangeArrowheads="1"/>
            </p:cNvSpPr>
            <p:nvPr/>
          </p:nvSpPr>
          <p:spPr bwMode="auto">
            <a:xfrm>
              <a:off x="4560" y="2341"/>
              <a:ext cx="871"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80" name="AutoShape 92"/>
            <p:cNvSpPr>
              <a:spLocks noChangeArrowheads="1"/>
            </p:cNvSpPr>
            <p:nvPr/>
          </p:nvSpPr>
          <p:spPr bwMode="auto">
            <a:xfrm>
              <a:off x="5011" y="1207"/>
              <a:ext cx="137" cy="136"/>
            </a:xfrm>
            <a:prstGeom prst="diamond">
              <a:avLst/>
            </a:prstGeom>
            <a:solidFill>
              <a:srgbClr val="800000"/>
            </a:solidFill>
            <a:ln w="25400">
              <a:noFill/>
              <a:miter lim="800000"/>
              <a:headEnd/>
              <a:tailEnd/>
            </a:ln>
            <a:effectLst/>
          </p:spPr>
          <p:txBody>
            <a:bodyPr wrap="none" anchor="ctr"/>
            <a:lstStyle/>
            <a:p>
              <a:endParaRPr lang="en-US"/>
            </a:p>
          </p:txBody>
        </p:sp>
        <p:sp>
          <p:nvSpPr>
            <p:cNvPr id="1241181" name="Text Box 93"/>
            <p:cNvSpPr txBox="1">
              <a:spLocks noChangeArrowheads="1"/>
            </p:cNvSpPr>
            <p:nvPr/>
          </p:nvSpPr>
          <p:spPr bwMode="auto">
            <a:xfrm>
              <a:off x="4822" y="1298"/>
              <a:ext cx="780" cy="136"/>
            </a:xfrm>
            <a:prstGeom prst="rect">
              <a:avLst/>
            </a:prstGeom>
            <a:noFill/>
            <a:ln w="25400">
              <a:noFill/>
              <a:miter lim="800000"/>
              <a:headEnd/>
              <a:tailEnd/>
            </a:ln>
            <a:effectLst/>
          </p:spPr>
          <p:txBody>
            <a:bodyPr>
              <a:spAutoFit/>
            </a:bodyPr>
            <a:lstStyle/>
            <a:p>
              <a:r>
                <a:rPr lang="en-GB" sz="800" dirty="0">
                  <a:solidFill>
                    <a:srgbClr val="FF0000"/>
                  </a:solidFill>
                  <a:latin typeface="Arial Narrow" pitchFamily="34" charset="0"/>
                  <a:cs typeface="Arial" charset="0"/>
                </a:rPr>
                <a:t>x</a:t>
              </a:r>
              <a:endParaRPr lang="en-US" sz="800" dirty="0">
                <a:solidFill>
                  <a:srgbClr val="FF0000"/>
                </a:solidFill>
                <a:latin typeface="Arial Narrow" pitchFamily="34" charset="0"/>
                <a:cs typeface="Arial" charset="0"/>
              </a:endParaRPr>
            </a:p>
          </p:txBody>
        </p:sp>
        <p:sp>
          <p:nvSpPr>
            <p:cNvPr id="1241182" name="Text Box 94"/>
            <p:cNvSpPr txBox="1">
              <a:spLocks noChangeArrowheads="1"/>
            </p:cNvSpPr>
            <p:nvPr/>
          </p:nvSpPr>
          <p:spPr bwMode="auto">
            <a:xfrm>
              <a:off x="4694" y="2024"/>
              <a:ext cx="871" cy="126"/>
            </a:xfrm>
            <a:prstGeom prst="rect">
              <a:avLst/>
            </a:prstGeom>
            <a:noFill/>
            <a:ln w="25400">
              <a:noFill/>
              <a:miter lim="800000"/>
              <a:headEnd/>
              <a:tailEnd/>
            </a:ln>
            <a:effectLst/>
          </p:spPr>
          <p:txBody>
            <a:bodyPr>
              <a:spAutoFit/>
            </a:bodyPr>
            <a:lstStyle/>
            <a:p>
              <a:r>
                <a:rPr lang="en-GB" sz="700">
                  <a:latin typeface="Arial Narrow" pitchFamily="34" charset="0"/>
                  <a:cs typeface="Arial" charset="0"/>
                </a:rPr>
                <a:t>x</a:t>
              </a:r>
              <a:endParaRPr lang="en-US" sz="700" dirty="0">
                <a:latin typeface="Arial Narrow" pitchFamily="34" charset="0"/>
                <a:cs typeface="Arial" charset="0"/>
              </a:endParaRPr>
            </a:p>
          </p:txBody>
        </p:sp>
        <p:sp>
          <p:nvSpPr>
            <p:cNvPr id="1241183" name="AutoShape 95"/>
            <p:cNvSpPr>
              <a:spLocks noChangeArrowheads="1"/>
            </p:cNvSpPr>
            <p:nvPr/>
          </p:nvSpPr>
          <p:spPr bwMode="auto">
            <a:xfrm>
              <a:off x="4637" y="2097"/>
              <a:ext cx="90" cy="90"/>
            </a:xfrm>
            <a:prstGeom prst="diamond">
              <a:avLst/>
            </a:prstGeom>
            <a:solidFill>
              <a:srgbClr val="800000"/>
            </a:solidFill>
            <a:ln w="25400">
              <a:noFill/>
              <a:miter lim="800000"/>
              <a:headEnd/>
              <a:tailEnd/>
            </a:ln>
            <a:effectLst/>
          </p:spPr>
          <p:txBody>
            <a:bodyPr wrap="none" anchor="ctr"/>
            <a:lstStyle/>
            <a:p>
              <a:endParaRPr lang="en-US"/>
            </a:p>
          </p:txBody>
        </p:sp>
        <p:sp>
          <p:nvSpPr>
            <p:cNvPr id="1241184" name="Text Box 96"/>
            <p:cNvSpPr txBox="1">
              <a:spLocks noChangeArrowheads="1"/>
            </p:cNvSpPr>
            <p:nvPr/>
          </p:nvSpPr>
          <p:spPr bwMode="auto">
            <a:xfrm>
              <a:off x="4332" y="2631"/>
              <a:ext cx="725"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85" name="AutoShape 97"/>
            <p:cNvSpPr>
              <a:spLocks noChangeArrowheads="1"/>
            </p:cNvSpPr>
            <p:nvPr/>
          </p:nvSpPr>
          <p:spPr bwMode="auto">
            <a:xfrm>
              <a:off x="4293" y="2686"/>
              <a:ext cx="90" cy="90"/>
            </a:xfrm>
            <a:prstGeom prst="diamond">
              <a:avLst/>
            </a:prstGeom>
            <a:solidFill>
              <a:srgbClr val="800000"/>
            </a:solidFill>
            <a:ln w="25400">
              <a:noFill/>
              <a:miter lim="800000"/>
              <a:headEnd/>
              <a:tailEnd/>
            </a:ln>
            <a:effectLst/>
          </p:spPr>
          <p:txBody>
            <a:bodyPr wrap="none" anchor="ctr"/>
            <a:lstStyle/>
            <a:p>
              <a:endParaRPr lang="en-US"/>
            </a:p>
          </p:txBody>
        </p:sp>
        <p:cxnSp>
          <p:nvCxnSpPr>
            <p:cNvPr id="1241186" name="AutoShape 98"/>
            <p:cNvCxnSpPr>
              <a:cxnSpLocks noChangeShapeType="1"/>
              <a:stCxn id="1241178" idx="0"/>
              <a:endCxn id="1241183" idx="2"/>
            </p:cNvCxnSpPr>
            <p:nvPr/>
          </p:nvCxnSpPr>
          <p:spPr bwMode="auto">
            <a:xfrm rot="16200000">
              <a:off x="4515" y="2234"/>
              <a:ext cx="213" cy="120"/>
            </a:xfrm>
            <a:prstGeom prst="curvedConnector3">
              <a:avLst>
                <a:gd name="adj1" fmla="val 49764"/>
              </a:avLst>
            </a:prstGeom>
            <a:noFill/>
            <a:ln w="12700">
              <a:solidFill>
                <a:srgbClr val="800000"/>
              </a:solidFill>
              <a:prstDash val="sysDot"/>
              <a:round/>
              <a:headEnd/>
              <a:tailEnd/>
            </a:ln>
            <a:effectLst/>
          </p:spPr>
        </p:cxnSp>
        <p:cxnSp>
          <p:nvCxnSpPr>
            <p:cNvPr id="1241187" name="AutoShape 99"/>
            <p:cNvCxnSpPr>
              <a:cxnSpLocks noChangeShapeType="1"/>
              <a:stCxn id="1241183" idx="0"/>
              <a:endCxn id="1241180" idx="2"/>
            </p:cNvCxnSpPr>
            <p:nvPr/>
          </p:nvCxnSpPr>
          <p:spPr bwMode="auto">
            <a:xfrm rot="16200000">
              <a:off x="4504" y="1521"/>
              <a:ext cx="754" cy="398"/>
            </a:xfrm>
            <a:prstGeom prst="curvedConnector3">
              <a:avLst>
                <a:gd name="adj1" fmla="val 50000"/>
              </a:avLst>
            </a:prstGeom>
            <a:noFill/>
            <a:ln w="12700">
              <a:solidFill>
                <a:srgbClr val="800000"/>
              </a:solidFill>
              <a:prstDash val="sysDot"/>
              <a:round/>
              <a:headEnd/>
              <a:tailEnd/>
            </a:ln>
            <a:effectLst/>
          </p:spPr>
        </p:cxnSp>
      </p:grpSp>
      <p:grpSp>
        <p:nvGrpSpPr>
          <p:cNvPr id="1241188" name="Group 100"/>
          <p:cNvGrpSpPr>
            <a:grpSpLocks/>
          </p:cNvGrpSpPr>
          <p:nvPr/>
        </p:nvGrpSpPr>
        <p:grpSpPr bwMode="auto">
          <a:xfrm>
            <a:off x="2495551" y="1125538"/>
            <a:ext cx="6113463" cy="2232025"/>
            <a:chOff x="612" y="709"/>
            <a:chExt cx="3851" cy="1406"/>
          </a:xfrm>
        </p:grpSpPr>
        <p:cxnSp>
          <p:nvCxnSpPr>
            <p:cNvPr id="1241189" name="AutoShape 101"/>
            <p:cNvCxnSpPr>
              <a:cxnSpLocks noChangeShapeType="1"/>
              <a:stCxn id="1241202" idx="3"/>
              <a:endCxn id="1241211" idx="1"/>
            </p:cNvCxnSpPr>
            <p:nvPr/>
          </p:nvCxnSpPr>
          <p:spPr bwMode="auto">
            <a:xfrm flipV="1">
              <a:off x="1609" y="1162"/>
              <a:ext cx="1226" cy="136"/>
            </a:xfrm>
            <a:prstGeom prst="curvedConnector3">
              <a:avLst>
                <a:gd name="adj1" fmla="val 50000"/>
              </a:avLst>
            </a:prstGeom>
            <a:noFill/>
            <a:ln w="12700">
              <a:solidFill>
                <a:schemeClr val="tx1"/>
              </a:solidFill>
              <a:prstDash val="sysDot"/>
              <a:round/>
              <a:headEnd/>
              <a:tailEnd/>
            </a:ln>
            <a:effectLst/>
          </p:spPr>
        </p:cxnSp>
        <p:sp>
          <p:nvSpPr>
            <p:cNvPr id="1241190" name="AutoShape 102"/>
            <p:cNvSpPr>
              <a:spLocks noChangeArrowheads="1"/>
            </p:cNvSpPr>
            <p:nvPr/>
          </p:nvSpPr>
          <p:spPr bwMode="auto">
            <a:xfrm>
              <a:off x="3878" y="754"/>
              <a:ext cx="136" cy="136"/>
            </a:xfrm>
            <a:prstGeom prst="diamond">
              <a:avLst/>
            </a:prstGeom>
            <a:solidFill>
              <a:srgbClr val="003300"/>
            </a:solidFill>
            <a:ln w="25400">
              <a:noFill/>
              <a:miter lim="800000"/>
              <a:headEnd/>
              <a:tailEnd/>
            </a:ln>
            <a:effectLst/>
          </p:spPr>
          <p:txBody>
            <a:bodyPr wrap="none" anchor="ctr"/>
            <a:lstStyle/>
            <a:p>
              <a:endParaRPr lang="en-US"/>
            </a:p>
          </p:txBody>
        </p:sp>
        <p:sp>
          <p:nvSpPr>
            <p:cNvPr id="1241191" name="Text Box 103"/>
            <p:cNvSpPr txBox="1">
              <a:spLocks noChangeArrowheads="1"/>
            </p:cNvSpPr>
            <p:nvPr/>
          </p:nvSpPr>
          <p:spPr bwMode="auto">
            <a:xfrm>
              <a:off x="703" y="1424"/>
              <a:ext cx="817"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92" name="AutoShape 104"/>
            <p:cNvSpPr>
              <a:spLocks noChangeArrowheads="1"/>
            </p:cNvSpPr>
            <p:nvPr/>
          </p:nvSpPr>
          <p:spPr bwMode="auto">
            <a:xfrm>
              <a:off x="657" y="1480"/>
              <a:ext cx="90" cy="90"/>
            </a:xfrm>
            <a:prstGeom prst="diamond">
              <a:avLst/>
            </a:prstGeom>
            <a:solidFill>
              <a:srgbClr val="003300"/>
            </a:solidFill>
            <a:ln w="25400">
              <a:noFill/>
              <a:miter lim="800000"/>
              <a:headEnd/>
              <a:tailEnd/>
            </a:ln>
            <a:effectLst/>
          </p:spPr>
          <p:txBody>
            <a:bodyPr wrap="none" anchor="ctr"/>
            <a:lstStyle/>
            <a:p>
              <a:endParaRPr lang="en-US"/>
            </a:p>
          </p:txBody>
        </p:sp>
        <p:sp>
          <p:nvSpPr>
            <p:cNvPr id="1241193" name="Text Box 105"/>
            <p:cNvSpPr txBox="1">
              <a:spLocks noChangeArrowheads="1"/>
            </p:cNvSpPr>
            <p:nvPr/>
          </p:nvSpPr>
          <p:spPr bwMode="auto">
            <a:xfrm>
              <a:off x="702" y="1605"/>
              <a:ext cx="817"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94" name="AutoShape 106"/>
            <p:cNvSpPr>
              <a:spLocks noChangeArrowheads="1"/>
            </p:cNvSpPr>
            <p:nvPr/>
          </p:nvSpPr>
          <p:spPr bwMode="auto">
            <a:xfrm>
              <a:off x="658" y="1662"/>
              <a:ext cx="90" cy="90"/>
            </a:xfrm>
            <a:prstGeom prst="diamond">
              <a:avLst/>
            </a:prstGeom>
            <a:solidFill>
              <a:srgbClr val="003300"/>
            </a:solidFill>
            <a:ln w="25400">
              <a:noFill/>
              <a:miter lim="800000"/>
              <a:headEnd/>
              <a:tailEnd/>
            </a:ln>
            <a:effectLst/>
          </p:spPr>
          <p:txBody>
            <a:bodyPr wrap="none" anchor="ctr"/>
            <a:lstStyle/>
            <a:p>
              <a:endParaRPr lang="en-US"/>
            </a:p>
          </p:txBody>
        </p:sp>
        <p:sp>
          <p:nvSpPr>
            <p:cNvPr id="1241195" name="AutoShape 107"/>
            <p:cNvSpPr>
              <a:spLocks noChangeArrowheads="1"/>
            </p:cNvSpPr>
            <p:nvPr/>
          </p:nvSpPr>
          <p:spPr bwMode="auto">
            <a:xfrm>
              <a:off x="703" y="1843"/>
              <a:ext cx="90" cy="90"/>
            </a:xfrm>
            <a:prstGeom prst="diamond">
              <a:avLst/>
            </a:prstGeom>
            <a:solidFill>
              <a:srgbClr val="003300"/>
            </a:solidFill>
            <a:ln w="25400">
              <a:noFill/>
              <a:miter lim="800000"/>
              <a:headEnd/>
              <a:tailEnd/>
            </a:ln>
            <a:effectLst/>
          </p:spPr>
          <p:txBody>
            <a:bodyPr wrap="none" anchor="ctr"/>
            <a:lstStyle/>
            <a:p>
              <a:endParaRPr lang="en-US"/>
            </a:p>
          </p:txBody>
        </p:sp>
        <p:sp>
          <p:nvSpPr>
            <p:cNvPr id="1241196" name="Text Box 108"/>
            <p:cNvSpPr txBox="1">
              <a:spLocks noChangeArrowheads="1"/>
            </p:cNvSpPr>
            <p:nvPr/>
          </p:nvSpPr>
          <p:spPr bwMode="auto">
            <a:xfrm>
              <a:off x="748" y="1787"/>
              <a:ext cx="529"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97" name="Text Box 109"/>
            <p:cNvSpPr txBox="1">
              <a:spLocks noChangeArrowheads="1"/>
            </p:cNvSpPr>
            <p:nvPr/>
          </p:nvSpPr>
          <p:spPr bwMode="auto">
            <a:xfrm>
              <a:off x="657" y="1968"/>
              <a:ext cx="681"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198" name="AutoShape 110"/>
            <p:cNvSpPr>
              <a:spLocks noChangeArrowheads="1"/>
            </p:cNvSpPr>
            <p:nvPr/>
          </p:nvSpPr>
          <p:spPr bwMode="auto">
            <a:xfrm>
              <a:off x="612" y="2025"/>
              <a:ext cx="90" cy="90"/>
            </a:xfrm>
            <a:prstGeom prst="diamond">
              <a:avLst/>
            </a:prstGeom>
            <a:solidFill>
              <a:srgbClr val="003300"/>
            </a:solidFill>
            <a:ln w="25400">
              <a:noFill/>
              <a:miter lim="800000"/>
              <a:headEnd/>
              <a:tailEnd/>
            </a:ln>
            <a:effectLst/>
          </p:spPr>
          <p:txBody>
            <a:bodyPr wrap="none" anchor="ctr"/>
            <a:lstStyle/>
            <a:p>
              <a:endParaRPr lang="en-US"/>
            </a:p>
          </p:txBody>
        </p:sp>
        <p:sp>
          <p:nvSpPr>
            <p:cNvPr id="1241199" name="AutoShape 111"/>
            <p:cNvSpPr>
              <a:spLocks noChangeArrowheads="1"/>
            </p:cNvSpPr>
            <p:nvPr/>
          </p:nvSpPr>
          <p:spPr bwMode="auto">
            <a:xfrm>
              <a:off x="1293" y="1661"/>
              <a:ext cx="90" cy="90"/>
            </a:xfrm>
            <a:prstGeom prst="diamond">
              <a:avLst/>
            </a:prstGeom>
            <a:solidFill>
              <a:srgbClr val="003300"/>
            </a:solidFill>
            <a:ln w="25400">
              <a:noFill/>
              <a:miter lim="800000"/>
              <a:headEnd/>
              <a:tailEnd/>
            </a:ln>
            <a:effectLst/>
          </p:spPr>
          <p:txBody>
            <a:bodyPr wrap="none" anchor="ctr"/>
            <a:lstStyle/>
            <a:p>
              <a:endParaRPr lang="en-US"/>
            </a:p>
          </p:txBody>
        </p:sp>
        <p:sp>
          <p:nvSpPr>
            <p:cNvPr id="1241200" name="Text Box 112"/>
            <p:cNvSpPr txBox="1">
              <a:spLocks noChangeArrowheads="1"/>
            </p:cNvSpPr>
            <p:nvPr/>
          </p:nvSpPr>
          <p:spPr bwMode="auto">
            <a:xfrm>
              <a:off x="1338" y="1605"/>
              <a:ext cx="630"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01" name="Text Box 113"/>
            <p:cNvSpPr txBox="1">
              <a:spLocks noChangeArrowheads="1"/>
            </p:cNvSpPr>
            <p:nvPr/>
          </p:nvSpPr>
          <p:spPr bwMode="auto">
            <a:xfrm>
              <a:off x="1560" y="1207"/>
              <a:ext cx="630"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02" name="AutoShape 114"/>
            <p:cNvSpPr>
              <a:spLocks noChangeArrowheads="1"/>
            </p:cNvSpPr>
            <p:nvPr/>
          </p:nvSpPr>
          <p:spPr bwMode="auto">
            <a:xfrm>
              <a:off x="1519" y="1253"/>
              <a:ext cx="90" cy="90"/>
            </a:xfrm>
            <a:prstGeom prst="diamond">
              <a:avLst/>
            </a:prstGeom>
            <a:solidFill>
              <a:srgbClr val="003300"/>
            </a:solidFill>
            <a:ln w="25400">
              <a:noFill/>
              <a:miter lim="800000"/>
              <a:headEnd/>
              <a:tailEnd/>
            </a:ln>
            <a:effectLst/>
          </p:spPr>
          <p:txBody>
            <a:bodyPr wrap="none" anchor="ctr"/>
            <a:lstStyle/>
            <a:p>
              <a:endParaRPr lang="en-US"/>
            </a:p>
          </p:txBody>
        </p:sp>
        <p:sp>
          <p:nvSpPr>
            <p:cNvPr id="1241203" name="Text Box 115"/>
            <p:cNvSpPr txBox="1">
              <a:spLocks noChangeArrowheads="1"/>
            </p:cNvSpPr>
            <p:nvPr/>
          </p:nvSpPr>
          <p:spPr bwMode="auto">
            <a:xfrm>
              <a:off x="1202" y="1787"/>
              <a:ext cx="408"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04" name="AutoShape 116"/>
            <p:cNvSpPr>
              <a:spLocks noChangeArrowheads="1"/>
            </p:cNvSpPr>
            <p:nvPr/>
          </p:nvSpPr>
          <p:spPr bwMode="auto">
            <a:xfrm>
              <a:off x="1156" y="1843"/>
              <a:ext cx="90" cy="90"/>
            </a:xfrm>
            <a:prstGeom prst="diamond">
              <a:avLst/>
            </a:prstGeom>
            <a:solidFill>
              <a:srgbClr val="003300"/>
            </a:solidFill>
            <a:ln w="25400">
              <a:noFill/>
              <a:miter lim="800000"/>
              <a:headEnd/>
              <a:tailEnd/>
            </a:ln>
            <a:effectLst/>
          </p:spPr>
          <p:txBody>
            <a:bodyPr wrap="none" anchor="ctr"/>
            <a:lstStyle/>
            <a:p>
              <a:endParaRPr lang="en-US"/>
            </a:p>
          </p:txBody>
        </p:sp>
        <p:sp>
          <p:nvSpPr>
            <p:cNvPr id="1241205" name="AutoShape 117"/>
            <p:cNvSpPr>
              <a:spLocks noChangeArrowheads="1"/>
            </p:cNvSpPr>
            <p:nvPr/>
          </p:nvSpPr>
          <p:spPr bwMode="auto">
            <a:xfrm>
              <a:off x="1746" y="1570"/>
              <a:ext cx="90" cy="90"/>
            </a:xfrm>
            <a:prstGeom prst="diamond">
              <a:avLst/>
            </a:prstGeom>
            <a:solidFill>
              <a:srgbClr val="003300"/>
            </a:solidFill>
            <a:ln w="25400">
              <a:noFill/>
              <a:miter lim="800000"/>
              <a:headEnd/>
              <a:tailEnd/>
            </a:ln>
            <a:effectLst/>
          </p:spPr>
          <p:txBody>
            <a:bodyPr wrap="none" anchor="ctr"/>
            <a:lstStyle/>
            <a:p>
              <a:endParaRPr lang="en-US"/>
            </a:p>
          </p:txBody>
        </p:sp>
        <p:sp>
          <p:nvSpPr>
            <p:cNvPr id="1241206" name="Text Box 118"/>
            <p:cNvSpPr txBox="1">
              <a:spLocks noChangeArrowheads="1"/>
            </p:cNvSpPr>
            <p:nvPr/>
          </p:nvSpPr>
          <p:spPr bwMode="auto">
            <a:xfrm>
              <a:off x="1775" y="1514"/>
              <a:ext cx="470"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07" name="Text Box 119"/>
            <p:cNvSpPr txBox="1">
              <a:spLocks noChangeArrowheads="1"/>
            </p:cNvSpPr>
            <p:nvPr/>
          </p:nvSpPr>
          <p:spPr bwMode="auto">
            <a:xfrm>
              <a:off x="1338" y="1426"/>
              <a:ext cx="526"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08" name="AutoShape 120"/>
            <p:cNvSpPr>
              <a:spLocks noChangeArrowheads="1"/>
            </p:cNvSpPr>
            <p:nvPr/>
          </p:nvSpPr>
          <p:spPr bwMode="auto">
            <a:xfrm>
              <a:off x="1292" y="1480"/>
              <a:ext cx="90" cy="90"/>
            </a:xfrm>
            <a:prstGeom prst="diamond">
              <a:avLst/>
            </a:prstGeom>
            <a:solidFill>
              <a:srgbClr val="003300"/>
            </a:solidFill>
            <a:ln w="25400">
              <a:noFill/>
              <a:miter lim="800000"/>
              <a:headEnd/>
              <a:tailEnd/>
            </a:ln>
            <a:effectLst/>
          </p:spPr>
          <p:txBody>
            <a:bodyPr wrap="none" anchor="ctr"/>
            <a:lstStyle/>
            <a:p>
              <a:endParaRPr lang="en-US"/>
            </a:p>
          </p:txBody>
        </p:sp>
        <p:sp>
          <p:nvSpPr>
            <p:cNvPr id="1241209" name="AutoShape 121"/>
            <p:cNvSpPr>
              <a:spLocks noChangeArrowheads="1"/>
            </p:cNvSpPr>
            <p:nvPr/>
          </p:nvSpPr>
          <p:spPr bwMode="auto">
            <a:xfrm>
              <a:off x="1928" y="1389"/>
              <a:ext cx="90" cy="90"/>
            </a:xfrm>
            <a:prstGeom prst="diamond">
              <a:avLst/>
            </a:prstGeom>
            <a:solidFill>
              <a:srgbClr val="003300"/>
            </a:solidFill>
            <a:ln w="25400">
              <a:noFill/>
              <a:miter lim="800000"/>
              <a:headEnd/>
              <a:tailEnd/>
            </a:ln>
            <a:effectLst/>
          </p:spPr>
          <p:txBody>
            <a:bodyPr wrap="none" anchor="ctr"/>
            <a:lstStyle/>
            <a:p>
              <a:endParaRPr lang="en-US"/>
            </a:p>
          </p:txBody>
        </p:sp>
        <p:sp>
          <p:nvSpPr>
            <p:cNvPr id="1241210" name="Text Box 122"/>
            <p:cNvSpPr txBox="1">
              <a:spLocks noChangeArrowheads="1"/>
            </p:cNvSpPr>
            <p:nvPr/>
          </p:nvSpPr>
          <p:spPr bwMode="auto">
            <a:xfrm>
              <a:off x="1973" y="1344"/>
              <a:ext cx="816"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11" name="AutoShape 123"/>
            <p:cNvSpPr>
              <a:spLocks noChangeArrowheads="1"/>
            </p:cNvSpPr>
            <p:nvPr/>
          </p:nvSpPr>
          <p:spPr bwMode="auto">
            <a:xfrm>
              <a:off x="2835" y="1117"/>
              <a:ext cx="90" cy="90"/>
            </a:xfrm>
            <a:prstGeom prst="diamond">
              <a:avLst/>
            </a:prstGeom>
            <a:solidFill>
              <a:srgbClr val="003300"/>
            </a:solidFill>
            <a:ln w="25400">
              <a:noFill/>
              <a:miter lim="800000"/>
              <a:headEnd/>
              <a:tailEnd/>
            </a:ln>
            <a:effectLst/>
          </p:spPr>
          <p:txBody>
            <a:bodyPr wrap="none" anchor="ctr"/>
            <a:lstStyle/>
            <a:p>
              <a:endParaRPr lang="en-US"/>
            </a:p>
          </p:txBody>
        </p:sp>
        <p:sp>
          <p:nvSpPr>
            <p:cNvPr id="1241212" name="Text Box 124"/>
            <p:cNvSpPr txBox="1">
              <a:spLocks noChangeArrowheads="1"/>
            </p:cNvSpPr>
            <p:nvPr/>
          </p:nvSpPr>
          <p:spPr bwMode="auto">
            <a:xfrm>
              <a:off x="2880" y="1061"/>
              <a:ext cx="494"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13" name="AutoShape 125"/>
            <p:cNvSpPr>
              <a:spLocks noChangeArrowheads="1"/>
            </p:cNvSpPr>
            <p:nvPr/>
          </p:nvSpPr>
          <p:spPr bwMode="auto">
            <a:xfrm>
              <a:off x="3245" y="970"/>
              <a:ext cx="90" cy="90"/>
            </a:xfrm>
            <a:prstGeom prst="diamond">
              <a:avLst/>
            </a:prstGeom>
            <a:solidFill>
              <a:srgbClr val="003300"/>
            </a:solidFill>
            <a:ln w="25400">
              <a:noFill/>
              <a:miter lim="800000"/>
              <a:headEnd/>
              <a:tailEnd/>
            </a:ln>
            <a:effectLst/>
          </p:spPr>
          <p:txBody>
            <a:bodyPr wrap="none" anchor="ctr"/>
            <a:lstStyle/>
            <a:p>
              <a:endParaRPr lang="en-US"/>
            </a:p>
          </p:txBody>
        </p:sp>
        <p:sp>
          <p:nvSpPr>
            <p:cNvPr id="1241214" name="Text Box 126"/>
            <p:cNvSpPr txBox="1">
              <a:spLocks noChangeArrowheads="1"/>
            </p:cNvSpPr>
            <p:nvPr/>
          </p:nvSpPr>
          <p:spPr bwMode="auto">
            <a:xfrm>
              <a:off x="3293" y="925"/>
              <a:ext cx="494"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15" name="Text Box 127"/>
            <p:cNvSpPr txBox="1">
              <a:spLocks noChangeArrowheads="1"/>
            </p:cNvSpPr>
            <p:nvPr/>
          </p:nvSpPr>
          <p:spPr bwMode="auto">
            <a:xfrm>
              <a:off x="3969" y="709"/>
              <a:ext cx="494" cy="135"/>
            </a:xfrm>
            <a:prstGeom prst="rect">
              <a:avLst/>
            </a:prstGeom>
            <a:noFill/>
            <a:ln w="25400">
              <a:noFill/>
              <a:miter lim="800000"/>
              <a:headEnd/>
              <a:tailEnd/>
            </a:ln>
            <a:effectLst/>
          </p:spPr>
          <p:txBody>
            <a:bodyPr>
              <a:spAutoFit/>
            </a:bodyPr>
            <a:lstStyle/>
            <a:p>
              <a:r>
                <a:rPr lang="en-GB" sz="800" dirty="0">
                  <a:solidFill>
                    <a:srgbClr val="FF0000"/>
                  </a:solidFill>
                  <a:latin typeface="Arial Narrow" pitchFamily="34" charset="0"/>
                  <a:cs typeface="Arial" charset="0"/>
                </a:rPr>
                <a:t>x</a:t>
              </a:r>
              <a:endParaRPr lang="en-US" sz="800" dirty="0">
                <a:solidFill>
                  <a:srgbClr val="FF0000"/>
                </a:solidFill>
                <a:latin typeface="Arial Narrow" pitchFamily="34" charset="0"/>
                <a:cs typeface="Arial" charset="0"/>
              </a:endParaRPr>
            </a:p>
          </p:txBody>
        </p:sp>
        <p:cxnSp>
          <p:nvCxnSpPr>
            <p:cNvPr id="1241216" name="AutoShape 128"/>
            <p:cNvCxnSpPr>
              <a:cxnSpLocks noChangeShapeType="1"/>
              <a:stCxn id="1241211" idx="0"/>
              <a:endCxn id="1241213" idx="2"/>
            </p:cNvCxnSpPr>
            <p:nvPr/>
          </p:nvCxnSpPr>
          <p:spPr bwMode="auto">
            <a:xfrm rot="16200000">
              <a:off x="3056" y="884"/>
              <a:ext cx="57" cy="410"/>
            </a:xfrm>
            <a:prstGeom prst="curvedConnector3">
              <a:avLst>
                <a:gd name="adj1" fmla="val 49125"/>
              </a:avLst>
            </a:prstGeom>
            <a:noFill/>
            <a:ln w="12700">
              <a:solidFill>
                <a:schemeClr val="tx1"/>
              </a:solidFill>
              <a:prstDash val="sysDot"/>
              <a:round/>
              <a:headEnd/>
              <a:tailEnd/>
            </a:ln>
            <a:effectLst/>
          </p:spPr>
        </p:cxnSp>
        <p:cxnSp>
          <p:nvCxnSpPr>
            <p:cNvPr id="1241217" name="AutoShape 129"/>
            <p:cNvCxnSpPr>
              <a:cxnSpLocks noChangeShapeType="1"/>
              <a:stCxn id="1241213" idx="0"/>
              <a:endCxn id="1241190" idx="2"/>
            </p:cNvCxnSpPr>
            <p:nvPr/>
          </p:nvCxnSpPr>
          <p:spPr bwMode="auto">
            <a:xfrm rot="16200000">
              <a:off x="3578" y="602"/>
              <a:ext cx="80" cy="656"/>
            </a:xfrm>
            <a:prstGeom prst="curvedConnector3">
              <a:avLst>
                <a:gd name="adj1" fmla="val 50000"/>
              </a:avLst>
            </a:prstGeom>
            <a:noFill/>
            <a:ln w="12700">
              <a:solidFill>
                <a:schemeClr val="tx1"/>
              </a:solidFill>
              <a:prstDash val="sysDot"/>
              <a:round/>
              <a:headEnd/>
              <a:tailEnd/>
            </a:ln>
            <a:effectLst/>
          </p:spPr>
        </p:cxnSp>
      </p:grpSp>
      <p:grpSp>
        <p:nvGrpSpPr>
          <p:cNvPr id="1241218" name="Group 130"/>
          <p:cNvGrpSpPr>
            <a:grpSpLocks/>
          </p:cNvGrpSpPr>
          <p:nvPr/>
        </p:nvGrpSpPr>
        <p:grpSpPr bwMode="auto">
          <a:xfrm>
            <a:off x="2640014" y="1412875"/>
            <a:ext cx="6046787" cy="2952750"/>
            <a:chOff x="703" y="890"/>
            <a:chExt cx="3809" cy="1860"/>
          </a:xfrm>
        </p:grpSpPr>
        <p:sp>
          <p:nvSpPr>
            <p:cNvPr id="1241219" name="AutoShape 131"/>
            <p:cNvSpPr>
              <a:spLocks noChangeArrowheads="1"/>
            </p:cNvSpPr>
            <p:nvPr/>
          </p:nvSpPr>
          <p:spPr bwMode="auto">
            <a:xfrm>
              <a:off x="4150" y="890"/>
              <a:ext cx="136" cy="136"/>
            </a:xfrm>
            <a:prstGeom prst="diamond">
              <a:avLst/>
            </a:prstGeom>
            <a:solidFill>
              <a:srgbClr val="996633"/>
            </a:solidFill>
            <a:ln w="25400">
              <a:noFill/>
              <a:miter lim="800000"/>
              <a:headEnd/>
              <a:tailEnd/>
            </a:ln>
            <a:effectLst/>
          </p:spPr>
          <p:txBody>
            <a:bodyPr wrap="none" anchor="ctr"/>
            <a:lstStyle/>
            <a:p>
              <a:endParaRPr lang="en-US"/>
            </a:p>
          </p:txBody>
        </p:sp>
        <p:sp>
          <p:nvSpPr>
            <p:cNvPr id="1241220" name="Text Box 132"/>
            <p:cNvSpPr txBox="1">
              <a:spLocks noChangeArrowheads="1"/>
            </p:cNvSpPr>
            <p:nvPr/>
          </p:nvSpPr>
          <p:spPr bwMode="auto">
            <a:xfrm>
              <a:off x="3923" y="981"/>
              <a:ext cx="589" cy="136"/>
            </a:xfrm>
            <a:prstGeom prst="rect">
              <a:avLst/>
            </a:prstGeom>
            <a:noFill/>
            <a:ln w="25400">
              <a:noFill/>
              <a:miter lim="800000"/>
              <a:headEnd/>
              <a:tailEnd/>
            </a:ln>
            <a:effectLst/>
          </p:spPr>
          <p:txBody>
            <a:bodyPr>
              <a:spAutoFit/>
            </a:bodyPr>
            <a:lstStyle/>
            <a:p>
              <a:r>
                <a:rPr lang="en-GB" sz="800" dirty="0">
                  <a:solidFill>
                    <a:srgbClr val="FF0000"/>
                  </a:solidFill>
                  <a:latin typeface="Arial Narrow" pitchFamily="34" charset="0"/>
                  <a:cs typeface="Arial" charset="0"/>
                </a:rPr>
                <a:t>x</a:t>
              </a:r>
              <a:endParaRPr lang="en-US" sz="800" dirty="0">
                <a:solidFill>
                  <a:srgbClr val="FF0000"/>
                </a:solidFill>
                <a:latin typeface="Arial Narrow" pitchFamily="34" charset="0"/>
                <a:cs typeface="Arial" charset="0"/>
              </a:endParaRPr>
            </a:p>
          </p:txBody>
        </p:sp>
        <p:sp>
          <p:nvSpPr>
            <p:cNvPr id="1241221" name="Text Box 133"/>
            <p:cNvSpPr txBox="1">
              <a:spLocks noChangeArrowheads="1"/>
            </p:cNvSpPr>
            <p:nvPr/>
          </p:nvSpPr>
          <p:spPr bwMode="auto">
            <a:xfrm>
              <a:off x="748" y="2581"/>
              <a:ext cx="862"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22" name="AutoShape 134"/>
            <p:cNvSpPr>
              <a:spLocks noChangeArrowheads="1"/>
            </p:cNvSpPr>
            <p:nvPr/>
          </p:nvSpPr>
          <p:spPr bwMode="auto">
            <a:xfrm>
              <a:off x="703" y="2660"/>
              <a:ext cx="90" cy="90"/>
            </a:xfrm>
            <a:prstGeom prst="diamond">
              <a:avLst/>
            </a:prstGeom>
            <a:solidFill>
              <a:srgbClr val="996633"/>
            </a:solidFill>
            <a:ln w="25400">
              <a:noFill/>
              <a:miter lim="800000"/>
              <a:headEnd/>
              <a:tailEnd/>
            </a:ln>
            <a:effectLst/>
          </p:spPr>
          <p:txBody>
            <a:bodyPr wrap="none" anchor="ctr"/>
            <a:lstStyle/>
            <a:p>
              <a:endParaRPr lang="en-US"/>
            </a:p>
          </p:txBody>
        </p:sp>
        <p:sp>
          <p:nvSpPr>
            <p:cNvPr id="1241223" name="AutoShape 135"/>
            <p:cNvSpPr>
              <a:spLocks noChangeArrowheads="1"/>
            </p:cNvSpPr>
            <p:nvPr/>
          </p:nvSpPr>
          <p:spPr bwMode="auto">
            <a:xfrm>
              <a:off x="703" y="2387"/>
              <a:ext cx="90" cy="90"/>
            </a:xfrm>
            <a:prstGeom prst="diamond">
              <a:avLst/>
            </a:prstGeom>
            <a:solidFill>
              <a:srgbClr val="996633"/>
            </a:solidFill>
            <a:ln w="25400">
              <a:noFill/>
              <a:miter lim="800000"/>
              <a:headEnd/>
              <a:tailEnd/>
            </a:ln>
            <a:effectLst/>
          </p:spPr>
          <p:txBody>
            <a:bodyPr wrap="none" anchor="ctr"/>
            <a:lstStyle/>
            <a:p>
              <a:endParaRPr lang="en-US"/>
            </a:p>
          </p:txBody>
        </p:sp>
        <p:sp>
          <p:nvSpPr>
            <p:cNvPr id="1241224" name="Text Box 136"/>
            <p:cNvSpPr txBox="1">
              <a:spLocks noChangeArrowheads="1"/>
            </p:cNvSpPr>
            <p:nvPr/>
          </p:nvSpPr>
          <p:spPr bwMode="auto">
            <a:xfrm>
              <a:off x="748" y="2331"/>
              <a:ext cx="817"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25" name="Text Box 137"/>
            <p:cNvSpPr txBox="1">
              <a:spLocks noChangeArrowheads="1"/>
            </p:cNvSpPr>
            <p:nvPr/>
          </p:nvSpPr>
          <p:spPr bwMode="auto">
            <a:xfrm>
              <a:off x="1610" y="2376"/>
              <a:ext cx="817"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Retire BHIE</a:t>
              </a:r>
              <a:endParaRPr lang="en-US" sz="700" dirty="0">
                <a:latin typeface="Arial Narrow" pitchFamily="34" charset="0"/>
                <a:cs typeface="Arial" charset="0"/>
              </a:endParaRPr>
            </a:p>
          </p:txBody>
        </p:sp>
        <p:sp>
          <p:nvSpPr>
            <p:cNvPr id="1241226" name="AutoShape 138"/>
            <p:cNvSpPr>
              <a:spLocks noChangeArrowheads="1"/>
            </p:cNvSpPr>
            <p:nvPr/>
          </p:nvSpPr>
          <p:spPr bwMode="auto">
            <a:xfrm>
              <a:off x="1565" y="2433"/>
              <a:ext cx="90" cy="90"/>
            </a:xfrm>
            <a:prstGeom prst="diamond">
              <a:avLst/>
            </a:prstGeom>
            <a:solidFill>
              <a:srgbClr val="996633"/>
            </a:solidFill>
            <a:ln w="25400">
              <a:noFill/>
              <a:miter lim="800000"/>
              <a:headEnd/>
              <a:tailEnd/>
            </a:ln>
            <a:effectLst/>
          </p:spPr>
          <p:txBody>
            <a:bodyPr wrap="none" anchor="ctr"/>
            <a:lstStyle/>
            <a:p>
              <a:endParaRPr lang="en-US"/>
            </a:p>
          </p:txBody>
        </p:sp>
        <p:sp>
          <p:nvSpPr>
            <p:cNvPr id="1241227" name="Text Box 139"/>
            <p:cNvSpPr txBox="1">
              <a:spLocks noChangeArrowheads="1"/>
            </p:cNvSpPr>
            <p:nvPr/>
          </p:nvSpPr>
          <p:spPr bwMode="auto">
            <a:xfrm>
              <a:off x="1111" y="2115"/>
              <a:ext cx="817"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28" name="AutoShape 140"/>
            <p:cNvSpPr>
              <a:spLocks noChangeArrowheads="1"/>
            </p:cNvSpPr>
            <p:nvPr/>
          </p:nvSpPr>
          <p:spPr bwMode="auto">
            <a:xfrm>
              <a:off x="1057" y="2167"/>
              <a:ext cx="90" cy="90"/>
            </a:xfrm>
            <a:prstGeom prst="diamond">
              <a:avLst/>
            </a:prstGeom>
            <a:solidFill>
              <a:srgbClr val="996633"/>
            </a:solidFill>
            <a:ln w="25400">
              <a:noFill/>
              <a:miter lim="800000"/>
              <a:headEnd/>
              <a:tailEnd/>
            </a:ln>
            <a:effectLst/>
          </p:spPr>
          <p:txBody>
            <a:bodyPr wrap="none" anchor="ctr"/>
            <a:lstStyle/>
            <a:p>
              <a:endParaRPr lang="en-US"/>
            </a:p>
          </p:txBody>
        </p:sp>
        <p:sp>
          <p:nvSpPr>
            <p:cNvPr id="1241229" name="Text Box 141"/>
            <p:cNvSpPr txBox="1">
              <a:spLocks noChangeArrowheads="1"/>
            </p:cNvSpPr>
            <p:nvPr/>
          </p:nvSpPr>
          <p:spPr bwMode="auto">
            <a:xfrm>
              <a:off x="2018" y="2160"/>
              <a:ext cx="726"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30" name="AutoShape 142"/>
            <p:cNvSpPr>
              <a:spLocks noChangeArrowheads="1"/>
            </p:cNvSpPr>
            <p:nvPr/>
          </p:nvSpPr>
          <p:spPr bwMode="auto">
            <a:xfrm>
              <a:off x="1973" y="2205"/>
              <a:ext cx="90" cy="90"/>
            </a:xfrm>
            <a:prstGeom prst="diamond">
              <a:avLst/>
            </a:prstGeom>
            <a:solidFill>
              <a:srgbClr val="996633"/>
            </a:solidFill>
            <a:ln w="25400">
              <a:noFill/>
              <a:miter lim="800000"/>
              <a:headEnd/>
              <a:tailEnd/>
            </a:ln>
            <a:effectLst/>
          </p:spPr>
          <p:txBody>
            <a:bodyPr wrap="none" anchor="ctr"/>
            <a:lstStyle/>
            <a:p>
              <a:endParaRPr lang="en-US"/>
            </a:p>
          </p:txBody>
        </p:sp>
        <p:sp>
          <p:nvSpPr>
            <p:cNvPr id="1241231" name="Text Box 143"/>
            <p:cNvSpPr txBox="1">
              <a:spLocks noChangeArrowheads="1"/>
            </p:cNvSpPr>
            <p:nvPr/>
          </p:nvSpPr>
          <p:spPr bwMode="auto">
            <a:xfrm>
              <a:off x="2064" y="1968"/>
              <a:ext cx="590"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32" name="AutoShape 144"/>
            <p:cNvSpPr>
              <a:spLocks noChangeArrowheads="1"/>
            </p:cNvSpPr>
            <p:nvPr/>
          </p:nvSpPr>
          <p:spPr bwMode="auto">
            <a:xfrm>
              <a:off x="2018" y="2025"/>
              <a:ext cx="90" cy="90"/>
            </a:xfrm>
            <a:prstGeom prst="diamond">
              <a:avLst/>
            </a:prstGeom>
            <a:solidFill>
              <a:srgbClr val="996633"/>
            </a:solidFill>
            <a:ln w="25400">
              <a:noFill/>
              <a:miter lim="800000"/>
              <a:headEnd/>
              <a:tailEnd/>
            </a:ln>
            <a:effectLst/>
          </p:spPr>
          <p:txBody>
            <a:bodyPr wrap="none" anchor="ctr"/>
            <a:lstStyle/>
            <a:p>
              <a:endParaRPr lang="en-US"/>
            </a:p>
          </p:txBody>
        </p:sp>
        <p:sp>
          <p:nvSpPr>
            <p:cNvPr id="1241233" name="Text Box 145"/>
            <p:cNvSpPr txBox="1">
              <a:spLocks noChangeArrowheads="1"/>
            </p:cNvSpPr>
            <p:nvPr/>
          </p:nvSpPr>
          <p:spPr bwMode="auto">
            <a:xfrm>
              <a:off x="1927" y="1797"/>
              <a:ext cx="590"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34" name="AutoShape 146"/>
            <p:cNvSpPr>
              <a:spLocks noChangeArrowheads="1"/>
            </p:cNvSpPr>
            <p:nvPr/>
          </p:nvSpPr>
          <p:spPr bwMode="auto">
            <a:xfrm>
              <a:off x="1882" y="1843"/>
              <a:ext cx="90" cy="90"/>
            </a:xfrm>
            <a:prstGeom prst="diamond">
              <a:avLst/>
            </a:prstGeom>
            <a:solidFill>
              <a:srgbClr val="996633"/>
            </a:solidFill>
            <a:ln w="25400">
              <a:noFill/>
              <a:miter lim="800000"/>
              <a:headEnd/>
              <a:tailEnd/>
            </a:ln>
            <a:effectLst/>
          </p:spPr>
          <p:txBody>
            <a:bodyPr wrap="none" anchor="ctr"/>
            <a:lstStyle/>
            <a:p>
              <a:endParaRPr lang="en-US"/>
            </a:p>
          </p:txBody>
        </p:sp>
        <p:sp>
          <p:nvSpPr>
            <p:cNvPr id="1241235" name="Text Box 147"/>
            <p:cNvSpPr txBox="1">
              <a:spLocks noChangeArrowheads="1"/>
            </p:cNvSpPr>
            <p:nvPr/>
          </p:nvSpPr>
          <p:spPr bwMode="auto">
            <a:xfrm>
              <a:off x="2613" y="1630"/>
              <a:ext cx="771"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36" name="AutoShape 148"/>
            <p:cNvSpPr>
              <a:spLocks noChangeArrowheads="1"/>
            </p:cNvSpPr>
            <p:nvPr/>
          </p:nvSpPr>
          <p:spPr bwMode="auto">
            <a:xfrm>
              <a:off x="2562" y="1706"/>
              <a:ext cx="90" cy="90"/>
            </a:xfrm>
            <a:prstGeom prst="diamond">
              <a:avLst/>
            </a:prstGeom>
            <a:solidFill>
              <a:srgbClr val="996633"/>
            </a:solidFill>
            <a:ln w="25400">
              <a:noFill/>
              <a:miter lim="800000"/>
              <a:headEnd/>
              <a:tailEnd/>
            </a:ln>
            <a:effectLst/>
          </p:spPr>
          <p:txBody>
            <a:bodyPr wrap="none" anchor="ctr"/>
            <a:lstStyle/>
            <a:p>
              <a:endParaRPr lang="en-US"/>
            </a:p>
          </p:txBody>
        </p:sp>
        <p:sp>
          <p:nvSpPr>
            <p:cNvPr id="1241237" name="AutoShape 149"/>
            <p:cNvSpPr>
              <a:spLocks noChangeArrowheads="1"/>
            </p:cNvSpPr>
            <p:nvPr/>
          </p:nvSpPr>
          <p:spPr bwMode="auto">
            <a:xfrm>
              <a:off x="2835" y="1480"/>
              <a:ext cx="90" cy="90"/>
            </a:xfrm>
            <a:prstGeom prst="diamond">
              <a:avLst/>
            </a:prstGeom>
            <a:solidFill>
              <a:srgbClr val="996633"/>
            </a:solidFill>
            <a:ln w="25400">
              <a:noFill/>
              <a:miter lim="800000"/>
              <a:headEnd/>
              <a:tailEnd/>
            </a:ln>
            <a:effectLst/>
          </p:spPr>
          <p:txBody>
            <a:bodyPr wrap="none" anchor="ctr"/>
            <a:lstStyle/>
            <a:p>
              <a:endParaRPr lang="en-US"/>
            </a:p>
          </p:txBody>
        </p:sp>
        <p:sp>
          <p:nvSpPr>
            <p:cNvPr id="1241238" name="Text Box 150"/>
            <p:cNvSpPr txBox="1">
              <a:spLocks noChangeArrowheads="1"/>
            </p:cNvSpPr>
            <p:nvPr/>
          </p:nvSpPr>
          <p:spPr bwMode="auto">
            <a:xfrm>
              <a:off x="2880" y="1458"/>
              <a:ext cx="907" cy="125"/>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39" name="AutoShape 151"/>
            <p:cNvSpPr>
              <a:spLocks noChangeArrowheads="1"/>
            </p:cNvSpPr>
            <p:nvPr/>
          </p:nvSpPr>
          <p:spPr bwMode="auto">
            <a:xfrm>
              <a:off x="3108" y="1344"/>
              <a:ext cx="90" cy="90"/>
            </a:xfrm>
            <a:prstGeom prst="diamond">
              <a:avLst/>
            </a:prstGeom>
            <a:solidFill>
              <a:srgbClr val="996633"/>
            </a:solidFill>
            <a:ln w="25400">
              <a:noFill/>
              <a:miter lim="800000"/>
              <a:headEnd/>
              <a:tailEnd/>
            </a:ln>
            <a:effectLst/>
          </p:spPr>
          <p:txBody>
            <a:bodyPr wrap="none" anchor="ctr"/>
            <a:lstStyle/>
            <a:p>
              <a:endParaRPr lang="en-US"/>
            </a:p>
          </p:txBody>
        </p:sp>
        <p:sp>
          <p:nvSpPr>
            <p:cNvPr id="1241240" name="Text Box 152"/>
            <p:cNvSpPr txBox="1">
              <a:spLocks noChangeArrowheads="1"/>
            </p:cNvSpPr>
            <p:nvPr/>
          </p:nvSpPr>
          <p:spPr bwMode="auto">
            <a:xfrm>
              <a:off x="3152" y="1298"/>
              <a:ext cx="817"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cxnSp>
          <p:nvCxnSpPr>
            <p:cNvPr id="1241241" name="AutoShape 153"/>
            <p:cNvCxnSpPr>
              <a:cxnSpLocks noChangeShapeType="1"/>
              <a:stCxn id="1241236" idx="0"/>
              <a:endCxn id="1241239" idx="2"/>
            </p:cNvCxnSpPr>
            <p:nvPr/>
          </p:nvCxnSpPr>
          <p:spPr bwMode="auto">
            <a:xfrm rot="16200000">
              <a:off x="2744" y="1297"/>
              <a:ext cx="272" cy="546"/>
            </a:xfrm>
            <a:prstGeom prst="curvedConnector3">
              <a:avLst>
                <a:gd name="adj1" fmla="val 50000"/>
              </a:avLst>
            </a:prstGeom>
            <a:noFill/>
            <a:ln w="12700">
              <a:solidFill>
                <a:srgbClr val="800000"/>
              </a:solidFill>
              <a:prstDash val="sysDot"/>
              <a:round/>
              <a:headEnd/>
              <a:tailEnd/>
            </a:ln>
            <a:effectLst/>
          </p:spPr>
        </p:cxnSp>
        <p:cxnSp>
          <p:nvCxnSpPr>
            <p:cNvPr id="1241242" name="AutoShape 154"/>
            <p:cNvCxnSpPr>
              <a:cxnSpLocks noChangeShapeType="1"/>
              <a:stCxn id="1241239" idx="0"/>
              <a:endCxn id="1241219" idx="2"/>
            </p:cNvCxnSpPr>
            <p:nvPr/>
          </p:nvCxnSpPr>
          <p:spPr bwMode="auto">
            <a:xfrm rot="16200000">
              <a:off x="3527" y="652"/>
              <a:ext cx="318" cy="1065"/>
            </a:xfrm>
            <a:prstGeom prst="curvedConnector3">
              <a:avLst>
                <a:gd name="adj1" fmla="val 50000"/>
              </a:avLst>
            </a:prstGeom>
            <a:noFill/>
            <a:ln w="12700">
              <a:solidFill>
                <a:srgbClr val="800000"/>
              </a:solidFill>
              <a:prstDash val="sysDot"/>
              <a:round/>
              <a:headEnd/>
              <a:tailEnd/>
            </a:ln>
            <a:effectLst/>
          </p:spPr>
        </p:cxnSp>
        <p:sp>
          <p:nvSpPr>
            <p:cNvPr id="1241243" name="AutoShape 155"/>
            <p:cNvSpPr>
              <a:spLocks noChangeArrowheads="1"/>
            </p:cNvSpPr>
            <p:nvPr/>
          </p:nvSpPr>
          <p:spPr bwMode="auto">
            <a:xfrm>
              <a:off x="1520" y="1979"/>
              <a:ext cx="90" cy="90"/>
            </a:xfrm>
            <a:prstGeom prst="diamond">
              <a:avLst/>
            </a:prstGeom>
            <a:solidFill>
              <a:srgbClr val="996633"/>
            </a:solidFill>
            <a:ln w="25400">
              <a:noFill/>
              <a:miter lim="800000"/>
              <a:headEnd/>
              <a:tailEnd/>
            </a:ln>
            <a:effectLst/>
          </p:spPr>
          <p:txBody>
            <a:bodyPr wrap="none" anchor="ctr"/>
            <a:lstStyle/>
            <a:p>
              <a:endParaRPr lang="en-US"/>
            </a:p>
          </p:txBody>
        </p:sp>
        <p:sp>
          <p:nvSpPr>
            <p:cNvPr id="1241244" name="Text Box 156"/>
            <p:cNvSpPr txBox="1">
              <a:spLocks noChangeArrowheads="1"/>
            </p:cNvSpPr>
            <p:nvPr/>
          </p:nvSpPr>
          <p:spPr bwMode="auto">
            <a:xfrm>
              <a:off x="1565" y="1933"/>
              <a:ext cx="454"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grpSp>
      <p:grpSp>
        <p:nvGrpSpPr>
          <p:cNvPr id="1241245" name="Group 157"/>
          <p:cNvGrpSpPr>
            <a:grpSpLocks/>
          </p:cNvGrpSpPr>
          <p:nvPr/>
        </p:nvGrpSpPr>
        <p:grpSpPr bwMode="auto">
          <a:xfrm>
            <a:off x="3792538" y="1844675"/>
            <a:ext cx="4679950" cy="3600451"/>
            <a:chOff x="1429" y="1162"/>
            <a:chExt cx="2948" cy="2268"/>
          </a:xfrm>
        </p:grpSpPr>
        <p:sp>
          <p:nvSpPr>
            <p:cNvPr id="1241246" name="AutoShape 158"/>
            <p:cNvSpPr>
              <a:spLocks noChangeArrowheads="1"/>
            </p:cNvSpPr>
            <p:nvPr/>
          </p:nvSpPr>
          <p:spPr bwMode="auto">
            <a:xfrm>
              <a:off x="1733" y="2919"/>
              <a:ext cx="90" cy="90"/>
            </a:xfrm>
            <a:prstGeom prst="diamond">
              <a:avLst/>
            </a:prstGeom>
            <a:solidFill>
              <a:srgbClr val="9999FF"/>
            </a:solidFill>
            <a:ln w="25400">
              <a:noFill/>
              <a:miter lim="800000"/>
              <a:headEnd/>
              <a:tailEnd/>
            </a:ln>
            <a:effectLst/>
          </p:spPr>
          <p:txBody>
            <a:bodyPr wrap="none" anchor="ctr"/>
            <a:lstStyle/>
            <a:p>
              <a:endParaRPr lang="en-US"/>
            </a:p>
          </p:txBody>
        </p:sp>
        <p:sp>
          <p:nvSpPr>
            <p:cNvPr id="1241247" name="Text Box 159"/>
            <p:cNvSpPr txBox="1">
              <a:spLocks noChangeArrowheads="1"/>
            </p:cNvSpPr>
            <p:nvPr/>
          </p:nvSpPr>
          <p:spPr bwMode="auto">
            <a:xfrm>
              <a:off x="1791" y="2875"/>
              <a:ext cx="816"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48" name="Text Box 160"/>
            <p:cNvSpPr txBox="1">
              <a:spLocks noChangeArrowheads="1"/>
            </p:cNvSpPr>
            <p:nvPr/>
          </p:nvSpPr>
          <p:spPr bwMode="auto">
            <a:xfrm>
              <a:off x="1474" y="3262"/>
              <a:ext cx="1056"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49" name="AutoShape 161"/>
            <p:cNvSpPr>
              <a:spLocks noChangeArrowheads="1"/>
            </p:cNvSpPr>
            <p:nvPr/>
          </p:nvSpPr>
          <p:spPr bwMode="auto">
            <a:xfrm>
              <a:off x="1429" y="3340"/>
              <a:ext cx="90" cy="90"/>
            </a:xfrm>
            <a:prstGeom prst="diamond">
              <a:avLst/>
            </a:prstGeom>
            <a:solidFill>
              <a:srgbClr val="9999FF"/>
            </a:solidFill>
            <a:ln w="25400">
              <a:noFill/>
              <a:miter lim="800000"/>
              <a:headEnd/>
              <a:tailEnd/>
            </a:ln>
            <a:effectLst/>
          </p:spPr>
          <p:txBody>
            <a:bodyPr wrap="none" anchor="ctr"/>
            <a:lstStyle/>
            <a:p>
              <a:endParaRPr lang="en-US"/>
            </a:p>
          </p:txBody>
        </p:sp>
        <p:sp>
          <p:nvSpPr>
            <p:cNvPr id="1241250" name="Text Box 162"/>
            <p:cNvSpPr txBox="1">
              <a:spLocks noChangeArrowheads="1"/>
            </p:cNvSpPr>
            <p:nvPr/>
          </p:nvSpPr>
          <p:spPr bwMode="auto">
            <a:xfrm>
              <a:off x="2109" y="2659"/>
              <a:ext cx="907"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51" name="AutoShape 163"/>
            <p:cNvSpPr>
              <a:spLocks noChangeArrowheads="1"/>
            </p:cNvSpPr>
            <p:nvPr/>
          </p:nvSpPr>
          <p:spPr bwMode="auto">
            <a:xfrm>
              <a:off x="2061" y="2723"/>
              <a:ext cx="90" cy="90"/>
            </a:xfrm>
            <a:prstGeom prst="diamond">
              <a:avLst/>
            </a:prstGeom>
            <a:solidFill>
              <a:srgbClr val="9999FF"/>
            </a:solidFill>
            <a:ln w="25400">
              <a:noFill/>
              <a:miter lim="800000"/>
              <a:headEnd/>
              <a:tailEnd/>
            </a:ln>
            <a:effectLst/>
          </p:spPr>
          <p:txBody>
            <a:bodyPr wrap="none" anchor="ctr"/>
            <a:lstStyle/>
            <a:p>
              <a:endParaRPr lang="en-US"/>
            </a:p>
          </p:txBody>
        </p:sp>
        <p:sp>
          <p:nvSpPr>
            <p:cNvPr id="1241252" name="AutoShape 164"/>
            <p:cNvSpPr>
              <a:spLocks noChangeArrowheads="1"/>
            </p:cNvSpPr>
            <p:nvPr/>
          </p:nvSpPr>
          <p:spPr bwMode="auto">
            <a:xfrm>
              <a:off x="2336" y="2478"/>
              <a:ext cx="90" cy="90"/>
            </a:xfrm>
            <a:prstGeom prst="diamond">
              <a:avLst/>
            </a:prstGeom>
            <a:solidFill>
              <a:srgbClr val="9999FF"/>
            </a:solidFill>
            <a:ln w="25400">
              <a:noFill/>
              <a:miter lim="800000"/>
              <a:headEnd/>
              <a:tailEnd/>
            </a:ln>
            <a:effectLst/>
          </p:spPr>
          <p:txBody>
            <a:bodyPr wrap="none" anchor="ctr"/>
            <a:lstStyle/>
            <a:p>
              <a:endParaRPr lang="en-US"/>
            </a:p>
          </p:txBody>
        </p:sp>
        <p:sp>
          <p:nvSpPr>
            <p:cNvPr id="1241253" name="Text Box 165"/>
            <p:cNvSpPr txBox="1">
              <a:spLocks noChangeArrowheads="1"/>
            </p:cNvSpPr>
            <p:nvPr/>
          </p:nvSpPr>
          <p:spPr bwMode="auto">
            <a:xfrm>
              <a:off x="2381" y="2432"/>
              <a:ext cx="907"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54" name="Text Box 166"/>
            <p:cNvSpPr txBox="1">
              <a:spLocks noChangeArrowheads="1"/>
            </p:cNvSpPr>
            <p:nvPr/>
          </p:nvSpPr>
          <p:spPr bwMode="auto">
            <a:xfrm>
              <a:off x="2699" y="2224"/>
              <a:ext cx="611"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55" name="AutoShape 167"/>
            <p:cNvSpPr>
              <a:spLocks noChangeArrowheads="1"/>
            </p:cNvSpPr>
            <p:nvPr/>
          </p:nvSpPr>
          <p:spPr bwMode="auto">
            <a:xfrm>
              <a:off x="2653" y="2251"/>
              <a:ext cx="90" cy="90"/>
            </a:xfrm>
            <a:prstGeom prst="diamond">
              <a:avLst/>
            </a:prstGeom>
            <a:solidFill>
              <a:srgbClr val="9999FF"/>
            </a:solidFill>
            <a:ln w="25400">
              <a:noFill/>
              <a:miter lim="800000"/>
              <a:headEnd/>
              <a:tailEnd/>
            </a:ln>
            <a:effectLst/>
          </p:spPr>
          <p:txBody>
            <a:bodyPr wrap="none" anchor="ctr"/>
            <a:lstStyle/>
            <a:p>
              <a:endParaRPr lang="en-US"/>
            </a:p>
          </p:txBody>
        </p:sp>
        <p:sp>
          <p:nvSpPr>
            <p:cNvPr id="1241256" name="Text Box 168"/>
            <p:cNvSpPr txBox="1">
              <a:spLocks noChangeArrowheads="1"/>
            </p:cNvSpPr>
            <p:nvPr/>
          </p:nvSpPr>
          <p:spPr bwMode="auto">
            <a:xfrm>
              <a:off x="3439" y="1720"/>
              <a:ext cx="575"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sp>
          <p:nvSpPr>
            <p:cNvPr id="1241257" name="AutoShape 169"/>
            <p:cNvSpPr>
              <a:spLocks noChangeArrowheads="1"/>
            </p:cNvSpPr>
            <p:nvPr/>
          </p:nvSpPr>
          <p:spPr bwMode="auto">
            <a:xfrm>
              <a:off x="3385" y="1779"/>
              <a:ext cx="90" cy="90"/>
            </a:xfrm>
            <a:prstGeom prst="diamond">
              <a:avLst/>
            </a:prstGeom>
            <a:solidFill>
              <a:srgbClr val="9999FF"/>
            </a:solidFill>
            <a:ln w="25400">
              <a:noFill/>
              <a:miter lim="800000"/>
              <a:headEnd/>
              <a:tailEnd/>
            </a:ln>
            <a:effectLst/>
          </p:spPr>
          <p:txBody>
            <a:bodyPr wrap="none" anchor="ctr"/>
            <a:lstStyle/>
            <a:p>
              <a:endParaRPr lang="en-US"/>
            </a:p>
          </p:txBody>
        </p:sp>
        <p:cxnSp>
          <p:nvCxnSpPr>
            <p:cNvPr id="1241258" name="AutoShape 170"/>
            <p:cNvCxnSpPr>
              <a:cxnSpLocks noChangeShapeType="1"/>
              <a:stCxn id="1241255" idx="0"/>
              <a:endCxn id="1241257" idx="2"/>
            </p:cNvCxnSpPr>
            <p:nvPr/>
          </p:nvCxnSpPr>
          <p:spPr bwMode="auto">
            <a:xfrm rot="16200000">
              <a:off x="2873" y="1694"/>
              <a:ext cx="382" cy="732"/>
            </a:xfrm>
            <a:prstGeom prst="curvedConnector3">
              <a:avLst>
                <a:gd name="adj1" fmla="val 50000"/>
              </a:avLst>
            </a:prstGeom>
            <a:noFill/>
            <a:ln w="12700">
              <a:solidFill>
                <a:srgbClr val="99CCFF"/>
              </a:solidFill>
              <a:prstDash val="sysDot"/>
              <a:round/>
              <a:headEnd/>
              <a:tailEnd/>
            </a:ln>
            <a:effectLst/>
          </p:spPr>
        </p:cxnSp>
        <p:sp>
          <p:nvSpPr>
            <p:cNvPr id="1241259" name="Text Box 171"/>
            <p:cNvSpPr txBox="1">
              <a:spLocks noChangeArrowheads="1"/>
            </p:cNvSpPr>
            <p:nvPr/>
          </p:nvSpPr>
          <p:spPr bwMode="auto">
            <a:xfrm>
              <a:off x="3878" y="1253"/>
              <a:ext cx="499" cy="136"/>
            </a:xfrm>
            <a:prstGeom prst="rect">
              <a:avLst/>
            </a:prstGeom>
            <a:noFill/>
            <a:ln w="25400">
              <a:noFill/>
              <a:miter lim="800000"/>
              <a:headEnd/>
              <a:tailEnd/>
            </a:ln>
            <a:effectLst/>
          </p:spPr>
          <p:txBody>
            <a:bodyPr>
              <a:spAutoFit/>
            </a:bodyPr>
            <a:lstStyle/>
            <a:p>
              <a:r>
                <a:rPr lang="en-GB" sz="800" dirty="0">
                  <a:solidFill>
                    <a:srgbClr val="FF0000"/>
                  </a:solidFill>
                  <a:latin typeface="Arial Narrow" pitchFamily="34" charset="0"/>
                  <a:cs typeface="Arial" charset="0"/>
                </a:rPr>
                <a:t>x</a:t>
              </a:r>
            </a:p>
          </p:txBody>
        </p:sp>
        <p:sp>
          <p:nvSpPr>
            <p:cNvPr id="1241260" name="AutoShape 172"/>
            <p:cNvSpPr>
              <a:spLocks noChangeArrowheads="1"/>
            </p:cNvSpPr>
            <p:nvPr/>
          </p:nvSpPr>
          <p:spPr bwMode="auto">
            <a:xfrm>
              <a:off x="4105" y="1162"/>
              <a:ext cx="136" cy="136"/>
            </a:xfrm>
            <a:prstGeom prst="diamond">
              <a:avLst/>
            </a:prstGeom>
            <a:solidFill>
              <a:srgbClr val="9999FF"/>
            </a:solidFill>
            <a:ln w="25400">
              <a:noFill/>
              <a:miter lim="800000"/>
              <a:headEnd/>
              <a:tailEnd/>
            </a:ln>
            <a:effectLst/>
          </p:spPr>
          <p:txBody>
            <a:bodyPr wrap="none" anchor="ctr"/>
            <a:lstStyle/>
            <a:p>
              <a:endParaRPr lang="en-US"/>
            </a:p>
          </p:txBody>
        </p:sp>
        <p:cxnSp>
          <p:nvCxnSpPr>
            <p:cNvPr id="1241261" name="AutoShape 173"/>
            <p:cNvCxnSpPr>
              <a:cxnSpLocks noChangeShapeType="1"/>
              <a:stCxn id="1241257" idx="0"/>
              <a:endCxn id="1241260" idx="2"/>
            </p:cNvCxnSpPr>
            <p:nvPr/>
          </p:nvCxnSpPr>
          <p:spPr bwMode="auto">
            <a:xfrm rot="16200000">
              <a:off x="3561" y="1167"/>
              <a:ext cx="481" cy="743"/>
            </a:xfrm>
            <a:prstGeom prst="curvedConnector3">
              <a:avLst>
                <a:gd name="adj1" fmla="val 49898"/>
              </a:avLst>
            </a:prstGeom>
            <a:noFill/>
            <a:ln w="12700">
              <a:solidFill>
                <a:schemeClr val="accent1"/>
              </a:solidFill>
              <a:prstDash val="sysDot"/>
              <a:round/>
              <a:headEnd/>
              <a:tailEnd/>
            </a:ln>
            <a:effectLst/>
          </p:spPr>
        </p:cxnSp>
        <p:sp>
          <p:nvSpPr>
            <p:cNvPr id="1241262" name="AutoShape 174"/>
            <p:cNvSpPr>
              <a:spLocks noChangeArrowheads="1"/>
            </p:cNvSpPr>
            <p:nvPr/>
          </p:nvSpPr>
          <p:spPr bwMode="auto">
            <a:xfrm>
              <a:off x="1655" y="3113"/>
              <a:ext cx="90" cy="90"/>
            </a:xfrm>
            <a:prstGeom prst="diamond">
              <a:avLst/>
            </a:prstGeom>
            <a:solidFill>
              <a:srgbClr val="9999FF"/>
            </a:solidFill>
            <a:ln w="25400">
              <a:noFill/>
              <a:miter lim="800000"/>
              <a:headEnd/>
              <a:tailEnd/>
            </a:ln>
            <a:effectLst/>
          </p:spPr>
          <p:txBody>
            <a:bodyPr wrap="none" anchor="ctr"/>
            <a:lstStyle/>
            <a:p>
              <a:endParaRPr lang="en-US"/>
            </a:p>
          </p:txBody>
        </p:sp>
        <p:sp>
          <p:nvSpPr>
            <p:cNvPr id="1241263" name="Text Box 175"/>
            <p:cNvSpPr txBox="1">
              <a:spLocks noChangeArrowheads="1"/>
            </p:cNvSpPr>
            <p:nvPr/>
          </p:nvSpPr>
          <p:spPr bwMode="auto">
            <a:xfrm>
              <a:off x="1716" y="3067"/>
              <a:ext cx="816" cy="126"/>
            </a:xfrm>
            <a:prstGeom prst="rect">
              <a:avLst/>
            </a:prstGeom>
            <a:noFill/>
            <a:ln w="25400">
              <a:noFill/>
              <a:miter lim="800000"/>
              <a:headEnd/>
              <a:tailEnd/>
            </a:ln>
            <a:effectLst/>
          </p:spPr>
          <p:txBody>
            <a:bodyPr>
              <a:spAutoFit/>
            </a:bodyPr>
            <a:lstStyle/>
            <a:p>
              <a:r>
                <a:rPr lang="en-GB" sz="700" dirty="0">
                  <a:latin typeface="Arial Narrow" pitchFamily="34" charset="0"/>
                  <a:cs typeface="Arial" charset="0"/>
                </a:rPr>
                <a:t>x</a:t>
              </a:r>
              <a:endParaRPr lang="en-US" sz="700" dirty="0">
                <a:latin typeface="Arial Narrow" pitchFamily="34" charset="0"/>
                <a:cs typeface="Arial" charset="0"/>
              </a:endParaRPr>
            </a:p>
          </p:txBody>
        </p:sp>
      </p:grpSp>
      <p:sp>
        <p:nvSpPr>
          <p:cNvPr id="178" name="Rectangle 20"/>
          <p:cNvSpPr>
            <a:spLocks noChangeArrowheads="1"/>
          </p:cNvSpPr>
          <p:nvPr/>
        </p:nvSpPr>
        <p:spPr bwMode="auto">
          <a:xfrm rot="16200000">
            <a:off x="1493304" y="1201629"/>
            <a:ext cx="1062040" cy="553998"/>
          </a:xfrm>
          <a:prstGeom prst="rect">
            <a:avLst/>
          </a:prstGeom>
          <a:noFill/>
          <a:ln w="9525">
            <a:noFill/>
            <a:miter lim="800000"/>
            <a:headEnd/>
            <a:tailEnd/>
          </a:ln>
        </p:spPr>
        <p:txBody>
          <a:bodyPr wrap="square" lIns="0" tIns="0" rIns="0" bIns="0">
            <a:spAutoFit/>
          </a:bodyPr>
          <a:lstStyle/>
          <a:p>
            <a:pPr algn="ctr"/>
            <a:r>
              <a:rPr lang="en-GB" sz="1200" dirty="0">
                <a:solidFill>
                  <a:schemeClr val="tx2"/>
                </a:solidFill>
                <a:latin typeface="Arial Narrow" pitchFamily="34" charset="0"/>
                <a:cs typeface="Arial" charset="0"/>
              </a:rPr>
              <a:t>Data Interoperability </a:t>
            </a:r>
            <a:br>
              <a:rPr lang="en-GB" sz="1200" dirty="0">
                <a:solidFill>
                  <a:schemeClr val="tx2"/>
                </a:solidFill>
                <a:latin typeface="Arial Narrow" pitchFamily="34" charset="0"/>
                <a:cs typeface="Arial" charset="0"/>
              </a:rPr>
            </a:br>
            <a:r>
              <a:rPr lang="en-GB" sz="1200" dirty="0">
                <a:solidFill>
                  <a:schemeClr val="tx2"/>
                </a:solidFill>
                <a:latin typeface="Arial Narrow" pitchFamily="34" charset="0"/>
                <a:cs typeface="Arial" charset="0"/>
              </a:rPr>
              <a:t>(Internal)</a:t>
            </a:r>
          </a:p>
        </p:txBody>
      </p:sp>
      <p:sp>
        <p:nvSpPr>
          <p:cNvPr id="179" name="Rectangle 29"/>
          <p:cNvSpPr>
            <a:spLocks noChangeArrowheads="1"/>
          </p:cNvSpPr>
          <p:nvPr/>
        </p:nvSpPr>
        <p:spPr bwMode="auto">
          <a:xfrm>
            <a:off x="7785841" y="5880450"/>
            <a:ext cx="2016125" cy="553998"/>
          </a:xfrm>
          <a:prstGeom prst="rect">
            <a:avLst/>
          </a:prstGeom>
          <a:noFill/>
          <a:ln w="9525">
            <a:noFill/>
            <a:miter lim="800000"/>
            <a:headEnd/>
            <a:tailEnd/>
          </a:ln>
        </p:spPr>
        <p:txBody>
          <a:bodyPr lIns="0" tIns="0" rIns="0" bIns="0">
            <a:spAutoFit/>
          </a:bodyPr>
          <a:lstStyle/>
          <a:p>
            <a:pPr algn="ctr"/>
            <a:r>
              <a:rPr lang="en-GB" sz="1200" dirty="0">
                <a:solidFill>
                  <a:schemeClr val="tx2"/>
                </a:solidFill>
                <a:latin typeface="Arial Narrow" pitchFamily="34" charset="0"/>
                <a:cs typeface="Arial" charset="0"/>
              </a:rPr>
              <a:t>Business </a:t>
            </a:r>
            <a:br>
              <a:rPr lang="en-GB" sz="1200" dirty="0">
                <a:solidFill>
                  <a:schemeClr val="tx2"/>
                </a:solidFill>
                <a:latin typeface="Arial Narrow" pitchFamily="34" charset="0"/>
                <a:cs typeface="Arial" charset="0"/>
              </a:rPr>
            </a:br>
            <a:r>
              <a:rPr lang="en-GB" sz="1200" dirty="0">
                <a:solidFill>
                  <a:schemeClr val="tx2"/>
                </a:solidFill>
                <a:latin typeface="Arial Narrow" pitchFamily="34" charset="0"/>
                <a:cs typeface="Arial" charset="0"/>
              </a:rPr>
              <a:t>Interoperability</a:t>
            </a:r>
          </a:p>
          <a:p>
            <a:pPr algn="ctr"/>
            <a:r>
              <a:rPr lang="en-GB" sz="1200" dirty="0">
                <a:solidFill>
                  <a:schemeClr val="tx2"/>
                </a:solidFill>
                <a:latin typeface="Arial Narrow" pitchFamily="34" charset="0"/>
                <a:cs typeface="Arial" charset="0"/>
              </a:rPr>
              <a:t>(DoD &amp; Community)</a:t>
            </a:r>
          </a:p>
        </p:txBody>
      </p:sp>
      <p:sp>
        <p:nvSpPr>
          <p:cNvPr id="2" name="TextBox 1"/>
          <p:cNvSpPr txBox="1"/>
          <p:nvPr/>
        </p:nvSpPr>
        <p:spPr>
          <a:xfrm>
            <a:off x="1223980" y="1283512"/>
            <a:ext cx="704039" cy="1323439"/>
          </a:xfrm>
          <a:prstGeom prst="rect">
            <a:avLst/>
          </a:prstGeom>
          <a:noFill/>
        </p:spPr>
        <p:txBody>
          <a:bodyPr wrap="none" rtlCol="0">
            <a:spAutoFit/>
          </a:bodyPr>
          <a:lstStyle/>
          <a:p>
            <a:r>
              <a:rPr lang="en-US" sz="8000" dirty="0"/>
              <a:t>3</a:t>
            </a:r>
          </a:p>
        </p:txBody>
      </p:sp>
      <p:sp>
        <p:nvSpPr>
          <p:cNvPr id="180" name="TextBox 179"/>
          <p:cNvSpPr txBox="1"/>
          <p:nvPr/>
        </p:nvSpPr>
        <p:spPr>
          <a:xfrm>
            <a:off x="2205055" y="5021263"/>
            <a:ext cx="704039" cy="1323439"/>
          </a:xfrm>
          <a:prstGeom prst="rect">
            <a:avLst/>
          </a:prstGeom>
          <a:noFill/>
        </p:spPr>
        <p:txBody>
          <a:bodyPr wrap="none" rtlCol="0">
            <a:spAutoFit/>
          </a:bodyPr>
          <a:lstStyle/>
          <a:p>
            <a:r>
              <a:rPr lang="en-US" sz="8000" dirty="0"/>
              <a:t>1</a:t>
            </a:r>
          </a:p>
        </p:txBody>
      </p:sp>
      <p:sp>
        <p:nvSpPr>
          <p:cNvPr id="181" name="TextBox 180"/>
          <p:cNvSpPr txBox="1"/>
          <p:nvPr/>
        </p:nvSpPr>
        <p:spPr>
          <a:xfrm>
            <a:off x="9159359" y="257176"/>
            <a:ext cx="704039" cy="1323439"/>
          </a:xfrm>
          <a:prstGeom prst="rect">
            <a:avLst/>
          </a:prstGeom>
          <a:noFill/>
        </p:spPr>
        <p:txBody>
          <a:bodyPr wrap="none" rtlCol="0">
            <a:spAutoFit/>
          </a:bodyPr>
          <a:lstStyle/>
          <a:p>
            <a:r>
              <a:rPr lang="en-US" sz="8000" dirty="0"/>
              <a:t>2</a:t>
            </a:r>
          </a:p>
        </p:txBody>
      </p:sp>
      <p:sp>
        <p:nvSpPr>
          <p:cNvPr id="182" name="TextBox 181"/>
          <p:cNvSpPr txBox="1"/>
          <p:nvPr/>
        </p:nvSpPr>
        <p:spPr>
          <a:xfrm>
            <a:off x="10032225" y="3385666"/>
            <a:ext cx="704039" cy="1323439"/>
          </a:xfrm>
          <a:prstGeom prst="rect">
            <a:avLst/>
          </a:prstGeom>
          <a:noFill/>
        </p:spPr>
        <p:txBody>
          <a:bodyPr wrap="none" rtlCol="0">
            <a:spAutoFit/>
          </a:bodyPr>
          <a:lstStyle/>
          <a:p>
            <a:r>
              <a:rPr lang="en-US" sz="8000" dirty="0"/>
              <a:t>4</a:t>
            </a:r>
          </a:p>
        </p:txBody>
      </p:sp>
      <p:sp>
        <p:nvSpPr>
          <p:cNvPr id="183" name="TextBox 182"/>
          <p:cNvSpPr txBox="1"/>
          <p:nvPr/>
        </p:nvSpPr>
        <p:spPr>
          <a:xfrm>
            <a:off x="6058306" y="1408270"/>
            <a:ext cx="704039" cy="1323439"/>
          </a:xfrm>
          <a:prstGeom prst="rect">
            <a:avLst/>
          </a:prstGeom>
          <a:noFill/>
        </p:spPr>
        <p:txBody>
          <a:bodyPr wrap="none" rtlCol="0">
            <a:spAutoFit/>
          </a:bodyPr>
          <a:lstStyle/>
          <a:p>
            <a:r>
              <a:rPr lang="en-US" sz="8000" dirty="0"/>
              <a:t>5</a:t>
            </a:r>
          </a:p>
        </p:txBody>
      </p:sp>
      <p:cxnSp>
        <p:nvCxnSpPr>
          <p:cNvPr id="4" name="Straight Arrow Connector 3"/>
          <p:cNvCxnSpPr/>
          <p:nvPr/>
        </p:nvCxnSpPr>
        <p:spPr>
          <a:xfrm>
            <a:off x="2005806" y="1989138"/>
            <a:ext cx="1582476" cy="92280"/>
          </a:xfrm>
          <a:prstGeom prst="straightConnector1">
            <a:avLst/>
          </a:prstGeom>
          <a:ln w="60325">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84" name="Straight Arrow Connector 183"/>
          <p:cNvCxnSpPr/>
          <p:nvPr/>
        </p:nvCxnSpPr>
        <p:spPr>
          <a:xfrm>
            <a:off x="1962946" y="2100413"/>
            <a:ext cx="2115343" cy="845988"/>
          </a:xfrm>
          <a:prstGeom prst="straightConnector1">
            <a:avLst/>
          </a:prstGeom>
          <a:ln w="60325">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87" name="Straight Arrow Connector 186"/>
          <p:cNvCxnSpPr/>
          <p:nvPr/>
        </p:nvCxnSpPr>
        <p:spPr>
          <a:xfrm flipH="1" flipV="1">
            <a:off x="8472489" y="2889824"/>
            <a:ext cx="1539079" cy="995434"/>
          </a:xfrm>
          <a:prstGeom prst="straightConnector1">
            <a:avLst/>
          </a:prstGeom>
          <a:ln w="60325">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p:nvPr/>
        </p:nvCxnSpPr>
        <p:spPr>
          <a:xfrm flipH="1" flipV="1">
            <a:off x="7691044" y="3803255"/>
            <a:ext cx="2336399" cy="273446"/>
          </a:xfrm>
          <a:prstGeom prst="straightConnector1">
            <a:avLst/>
          </a:prstGeom>
          <a:ln w="60325">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p:nvPr/>
        </p:nvCxnSpPr>
        <p:spPr>
          <a:xfrm flipH="1">
            <a:off x="5805084" y="2497139"/>
            <a:ext cx="526615" cy="994196"/>
          </a:xfrm>
          <a:prstGeom prst="straightConnector1">
            <a:avLst/>
          </a:prstGeom>
          <a:ln w="60325">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p:nvPr/>
        </p:nvCxnSpPr>
        <p:spPr>
          <a:xfrm flipH="1">
            <a:off x="5728584" y="2180518"/>
            <a:ext cx="353967" cy="450675"/>
          </a:xfrm>
          <a:prstGeom prst="straightConnector1">
            <a:avLst/>
          </a:prstGeom>
          <a:ln w="60325">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75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11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241120"/>
                                        </p:tgtEl>
                                        <p:attrNameLst>
                                          <p:attrName>style.visibility</p:attrName>
                                        </p:attrNameLst>
                                      </p:cBhvr>
                                      <p:to>
                                        <p:strVal val="visible"/>
                                      </p:to>
                                    </p:set>
                                    <p:animEffect transition="in" filter="wipe(left)">
                                      <p:cBhvr>
                                        <p:cTn id="11" dur="500"/>
                                        <p:tgtEl>
                                          <p:spTgt spid="124112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241163"/>
                                        </p:tgtEl>
                                        <p:attrNameLst>
                                          <p:attrName>style.visibility</p:attrName>
                                        </p:attrNameLst>
                                      </p:cBhvr>
                                      <p:to>
                                        <p:strVal val="visible"/>
                                      </p:to>
                                    </p:set>
                                    <p:animEffect transition="in" filter="wipe(down)">
                                      <p:cBhvr>
                                        <p:cTn id="16" dur="500"/>
                                        <p:tgtEl>
                                          <p:spTgt spid="124116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241146"/>
                                        </p:tgtEl>
                                        <p:attrNameLst>
                                          <p:attrName>style.visibility</p:attrName>
                                        </p:attrNameLst>
                                      </p:cBhvr>
                                      <p:to>
                                        <p:strVal val="visible"/>
                                      </p:to>
                                    </p:set>
                                    <p:animEffect transition="in" filter="wipe(down)">
                                      <p:cBhvr>
                                        <p:cTn id="21" dur="500"/>
                                        <p:tgtEl>
                                          <p:spTgt spid="124114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241245"/>
                                        </p:tgtEl>
                                        <p:attrNameLst>
                                          <p:attrName>style.visibility</p:attrName>
                                        </p:attrNameLst>
                                      </p:cBhvr>
                                      <p:to>
                                        <p:strVal val="visible"/>
                                      </p:to>
                                    </p:set>
                                    <p:animEffect transition="in" filter="wipe(down)">
                                      <p:cBhvr>
                                        <p:cTn id="26" dur="500"/>
                                        <p:tgtEl>
                                          <p:spTgt spid="124124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241218"/>
                                        </p:tgtEl>
                                        <p:attrNameLst>
                                          <p:attrName>style.visibility</p:attrName>
                                        </p:attrNameLst>
                                      </p:cBhvr>
                                      <p:to>
                                        <p:strVal val="visible"/>
                                      </p:to>
                                    </p:set>
                                    <p:animEffect transition="in" filter="wipe(down)">
                                      <p:cBhvr>
                                        <p:cTn id="31" dur="500"/>
                                        <p:tgtEl>
                                          <p:spTgt spid="124121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241188"/>
                                        </p:tgtEl>
                                        <p:attrNameLst>
                                          <p:attrName>style.visibility</p:attrName>
                                        </p:attrNameLst>
                                      </p:cBhvr>
                                      <p:to>
                                        <p:strVal val="visible"/>
                                      </p:to>
                                    </p:set>
                                    <p:animEffect transition="in" filter="wipe(down)">
                                      <p:cBhvr>
                                        <p:cTn id="36" dur="500"/>
                                        <p:tgtEl>
                                          <p:spTgt spid="1241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11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1757</TotalTime>
  <Words>909</Words>
  <Application>Microsoft Office PowerPoint</Application>
  <PresentationFormat>Widescreen</PresentationFormat>
  <Paragraphs>274</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Arial Narrow</vt:lpstr>
      <vt:lpstr>Calibri</vt:lpstr>
      <vt:lpstr>Calibri Light</vt:lpstr>
      <vt:lpstr>Tahoma</vt:lpstr>
      <vt:lpstr>Times New Roman</vt:lpstr>
      <vt:lpstr>Office Theme</vt:lpstr>
      <vt:lpstr>PowerPoint Presentation</vt:lpstr>
      <vt:lpstr>PowerPoint Presentation</vt:lpstr>
      <vt:lpstr>TITLE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Kenneth Rubin</dc:creator>
  <cp:lastModifiedBy>tjtobermory</cp:lastModifiedBy>
  <cp:revision>55</cp:revision>
  <cp:lastPrinted>2016-08-25T15:54:50Z</cp:lastPrinted>
  <dcterms:created xsi:type="dcterms:W3CDTF">2016-07-01T18:26:40Z</dcterms:created>
  <dcterms:modified xsi:type="dcterms:W3CDTF">2017-05-08T15:43:23Z</dcterms:modified>
</cp:coreProperties>
</file>