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91" r:id="rId23"/>
    <p:sldId id="292" r:id="rId24"/>
    <p:sldId id="293" r:id="rId25"/>
    <p:sldId id="294" r:id="rId26"/>
    <p:sldId id="295" r:id="rId27"/>
    <p:sldId id="296" r:id="rId28"/>
    <p:sldId id="297" r:id="rId29"/>
    <p:sldId id="298" r:id="rId30"/>
    <p:sldId id="299" r:id="rId31"/>
    <p:sldId id="300" r:id="rId32"/>
    <p:sldId id="277" r:id="rId33"/>
    <p:sldId id="278" r:id="rId34"/>
    <p:sldId id="279" r:id="rId35"/>
    <p:sldId id="285" r:id="rId36"/>
    <p:sldId id="286" r:id="rId37"/>
    <p:sldId id="287" r:id="rId38"/>
    <p:sldId id="288" r:id="rId39"/>
    <p:sldId id="289" r:id="rId40"/>
    <p:sldId id="290" r:id="rId41"/>
    <p:sldId id="280" r:id="rId42"/>
    <p:sldId id="281" r:id="rId43"/>
    <p:sldId id="282" r:id="rId44"/>
    <p:sldId id="283" r:id="rId45"/>
    <p:sldId id="284"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69573" autoAdjust="0"/>
  </p:normalViewPr>
  <p:slideViewPr>
    <p:cSldViewPr snapToGrid="0" snapToObjects="1">
      <p:cViewPr varScale="1">
        <p:scale>
          <a:sx n="70" d="100"/>
          <a:sy n="70" d="100"/>
        </p:scale>
        <p:origin x="-99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624"/>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004E5F-6476-489A-8CBA-DB8B40CB417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FC6DC87-AF51-485C-A762-8670B03886A3}">
      <dgm:prSet phldrT="[Text]"/>
      <dgm:spPr/>
      <dgm:t>
        <a:bodyPr/>
        <a:lstStyle/>
        <a:p>
          <a:r>
            <a:rPr lang="en-US" dirty="0" err="1" smtClean="0"/>
            <a:t>Antibx</a:t>
          </a:r>
          <a:endParaRPr lang="en-US" dirty="0"/>
        </a:p>
      </dgm:t>
    </dgm:pt>
    <dgm:pt modelId="{B316D12E-6871-4A44-B5A6-1DB3CBDDC49C}" type="parTrans" cxnId="{F88F0044-64CA-4628-AC92-22624F9F7AC6}">
      <dgm:prSet/>
      <dgm:spPr/>
      <dgm:t>
        <a:bodyPr/>
        <a:lstStyle/>
        <a:p>
          <a:endParaRPr lang="en-US"/>
        </a:p>
      </dgm:t>
    </dgm:pt>
    <dgm:pt modelId="{CD238920-3AB2-45DD-A1AD-BA40DDC90F36}" type="sibTrans" cxnId="{F88F0044-64CA-4628-AC92-22624F9F7AC6}">
      <dgm:prSet/>
      <dgm:spPr/>
      <dgm:t>
        <a:bodyPr/>
        <a:lstStyle/>
        <a:p>
          <a:endParaRPr lang="en-US"/>
        </a:p>
      </dgm:t>
    </dgm:pt>
    <dgm:pt modelId="{AFAFA8F1-22E9-4EB8-B35C-D358F3494D84}">
      <dgm:prSet phldrT="[Text]"/>
      <dgm:spPr/>
      <dgm:t>
        <a:bodyPr/>
        <a:lstStyle/>
        <a:p>
          <a:r>
            <a:rPr lang="en-US" dirty="0" err="1" smtClean="0"/>
            <a:t>Penicillins</a:t>
          </a:r>
          <a:endParaRPr lang="en-US" dirty="0"/>
        </a:p>
      </dgm:t>
    </dgm:pt>
    <dgm:pt modelId="{A4C67ECA-0CCC-48A8-BE91-B63F9697686C}" type="parTrans" cxnId="{1D2D7EE6-3712-4C85-BCF7-A2811A2880E8}">
      <dgm:prSet/>
      <dgm:spPr/>
      <dgm:t>
        <a:bodyPr/>
        <a:lstStyle/>
        <a:p>
          <a:endParaRPr lang="en-US"/>
        </a:p>
      </dgm:t>
    </dgm:pt>
    <dgm:pt modelId="{C9DEAC3A-E096-4EE0-84BB-F25C761CB8D4}" type="sibTrans" cxnId="{1D2D7EE6-3712-4C85-BCF7-A2811A2880E8}">
      <dgm:prSet/>
      <dgm:spPr/>
      <dgm:t>
        <a:bodyPr/>
        <a:lstStyle/>
        <a:p>
          <a:endParaRPr lang="en-US"/>
        </a:p>
      </dgm:t>
    </dgm:pt>
    <dgm:pt modelId="{F694050E-F843-4EF9-A091-86915BC1C3E2}">
      <dgm:prSet phldrT="[Text]"/>
      <dgm:spPr/>
      <dgm:t>
        <a:bodyPr/>
        <a:lstStyle/>
        <a:p>
          <a:r>
            <a:rPr lang="en-US" dirty="0" smtClean="0"/>
            <a:t>Amoxicillin</a:t>
          </a:r>
          <a:endParaRPr lang="en-US" dirty="0"/>
        </a:p>
      </dgm:t>
    </dgm:pt>
    <dgm:pt modelId="{B2D7E62C-1EED-4C1F-A8FC-B2E0AFDFE64A}" type="parTrans" cxnId="{2DA594CD-2D7F-4593-A3FE-810CEE38AFA3}">
      <dgm:prSet/>
      <dgm:spPr/>
      <dgm:t>
        <a:bodyPr/>
        <a:lstStyle/>
        <a:p>
          <a:endParaRPr lang="en-US"/>
        </a:p>
      </dgm:t>
    </dgm:pt>
    <dgm:pt modelId="{0DD8808B-7E97-49EC-82F9-35BFB7CFD301}" type="sibTrans" cxnId="{2DA594CD-2D7F-4593-A3FE-810CEE38AFA3}">
      <dgm:prSet/>
      <dgm:spPr/>
      <dgm:t>
        <a:bodyPr/>
        <a:lstStyle/>
        <a:p>
          <a:endParaRPr lang="en-US"/>
        </a:p>
      </dgm:t>
    </dgm:pt>
    <dgm:pt modelId="{613F0C05-805D-43A3-844F-1459C15B5E9F}">
      <dgm:prSet phldrT="[Text]"/>
      <dgm:spPr/>
      <dgm:t>
        <a:bodyPr/>
        <a:lstStyle/>
        <a:p>
          <a:r>
            <a:rPr lang="en-US" dirty="0" err="1" smtClean="0"/>
            <a:t>Dicloxic</a:t>
          </a:r>
          <a:r>
            <a:rPr lang="en-US" dirty="0" smtClean="0"/>
            <a:t>..</a:t>
          </a:r>
          <a:endParaRPr lang="en-US" dirty="0"/>
        </a:p>
      </dgm:t>
    </dgm:pt>
    <dgm:pt modelId="{F284FF0F-080E-42FB-8DBA-F5B73D782937}" type="parTrans" cxnId="{8D66941F-FFB1-41D2-9F10-CE0C8C275C99}">
      <dgm:prSet/>
      <dgm:spPr/>
      <dgm:t>
        <a:bodyPr/>
        <a:lstStyle/>
        <a:p>
          <a:endParaRPr lang="en-US"/>
        </a:p>
      </dgm:t>
    </dgm:pt>
    <dgm:pt modelId="{D2697CBE-70DE-40C6-B2E3-B5C4E80BE6A4}" type="sibTrans" cxnId="{8D66941F-FFB1-41D2-9F10-CE0C8C275C99}">
      <dgm:prSet/>
      <dgm:spPr/>
      <dgm:t>
        <a:bodyPr/>
        <a:lstStyle/>
        <a:p>
          <a:endParaRPr lang="en-US"/>
        </a:p>
      </dgm:t>
    </dgm:pt>
    <dgm:pt modelId="{6BA6EC6D-04D5-4C5B-AE08-7922F9D5B06D}">
      <dgm:prSet phldrT="[Text]"/>
      <dgm:spPr/>
      <dgm:t>
        <a:bodyPr/>
        <a:lstStyle/>
        <a:p>
          <a:r>
            <a:rPr lang="en-US" dirty="0" err="1" smtClean="0"/>
            <a:t>Aminogly</a:t>
          </a:r>
          <a:r>
            <a:rPr lang="en-US" dirty="0" smtClean="0"/>
            <a:t>..</a:t>
          </a:r>
          <a:endParaRPr lang="en-US" dirty="0"/>
        </a:p>
      </dgm:t>
    </dgm:pt>
    <dgm:pt modelId="{C2CF0336-8D0C-4E1B-9541-90EAF99D74C5}" type="parTrans" cxnId="{65412BF1-3F96-4E7D-91E7-165C9E5940E9}">
      <dgm:prSet/>
      <dgm:spPr/>
      <dgm:t>
        <a:bodyPr/>
        <a:lstStyle/>
        <a:p>
          <a:endParaRPr lang="en-US"/>
        </a:p>
      </dgm:t>
    </dgm:pt>
    <dgm:pt modelId="{E002364B-E410-442A-9033-7B5C608EA115}" type="sibTrans" cxnId="{65412BF1-3F96-4E7D-91E7-165C9E5940E9}">
      <dgm:prSet/>
      <dgm:spPr/>
      <dgm:t>
        <a:bodyPr/>
        <a:lstStyle/>
        <a:p>
          <a:endParaRPr lang="en-US"/>
        </a:p>
      </dgm:t>
    </dgm:pt>
    <dgm:pt modelId="{1E0142E3-6202-4976-B6B2-3618125FD81E}">
      <dgm:prSet phldrT="[Text]"/>
      <dgm:spPr/>
      <dgm:t>
        <a:bodyPr/>
        <a:lstStyle/>
        <a:p>
          <a:r>
            <a:rPr lang="en-US" dirty="0" err="1" smtClean="0"/>
            <a:t>Gentimyc</a:t>
          </a:r>
          <a:r>
            <a:rPr lang="en-US" dirty="0" smtClean="0"/>
            <a:t>..</a:t>
          </a:r>
          <a:endParaRPr lang="en-US" dirty="0"/>
        </a:p>
      </dgm:t>
    </dgm:pt>
    <dgm:pt modelId="{C7CF7C2B-053C-455B-86CD-621D5AF8F488}" type="parTrans" cxnId="{0FD0BA02-2495-47CB-B722-921AB0A65344}">
      <dgm:prSet/>
      <dgm:spPr/>
      <dgm:t>
        <a:bodyPr/>
        <a:lstStyle/>
        <a:p>
          <a:endParaRPr lang="en-US"/>
        </a:p>
      </dgm:t>
    </dgm:pt>
    <dgm:pt modelId="{0194197E-F2B8-4FF6-B9E7-1A14A112312C}" type="sibTrans" cxnId="{0FD0BA02-2495-47CB-B722-921AB0A65344}">
      <dgm:prSet/>
      <dgm:spPr/>
      <dgm:t>
        <a:bodyPr/>
        <a:lstStyle/>
        <a:p>
          <a:endParaRPr lang="en-US"/>
        </a:p>
      </dgm:t>
    </dgm:pt>
    <dgm:pt modelId="{8A5587C3-2941-4843-8F1E-25995B4BCC29}" type="pres">
      <dgm:prSet presAssocID="{20004E5F-6476-489A-8CBA-DB8B40CB417F}" presName="hierChild1" presStyleCnt="0">
        <dgm:presLayoutVars>
          <dgm:chPref val="1"/>
          <dgm:dir/>
          <dgm:animOne val="branch"/>
          <dgm:animLvl val="lvl"/>
          <dgm:resizeHandles/>
        </dgm:presLayoutVars>
      </dgm:prSet>
      <dgm:spPr/>
      <dgm:t>
        <a:bodyPr/>
        <a:lstStyle/>
        <a:p>
          <a:endParaRPr lang="en-US"/>
        </a:p>
      </dgm:t>
    </dgm:pt>
    <dgm:pt modelId="{8FC31622-2022-476F-A0B7-219EAC3ACAEC}" type="pres">
      <dgm:prSet presAssocID="{CFC6DC87-AF51-485C-A762-8670B03886A3}" presName="hierRoot1" presStyleCnt="0"/>
      <dgm:spPr/>
    </dgm:pt>
    <dgm:pt modelId="{22BF0393-68D1-45A1-9CFC-132E717702F3}" type="pres">
      <dgm:prSet presAssocID="{CFC6DC87-AF51-485C-A762-8670B03886A3}" presName="composite" presStyleCnt="0"/>
      <dgm:spPr/>
    </dgm:pt>
    <dgm:pt modelId="{C8113DE8-9CDB-4CB5-8E31-FF26FF7C708A}" type="pres">
      <dgm:prSet presAssocID="{CFC6DC87-AF51-485C-A762-8670B03886A3}" presName="background" presStyleLbl="node0" presStyleIdx="0" presStyleCnt="1"/>
      <dgm:spPr/>
    </dgm:pt>
    <dgm:pt modelId="{F1F7B062-5174-4661-BCF5-A67D9981ADF1}" type="pres">
      <dgm:prSet presAssocID="{CFC6DC87-AF51-485C-A762-8670B03886A3}" presName="text" presStyleLbl="fgAcc0" presStyleIdx="0" presStyleCnt="1">
        <dgm:presLayoutVars>
          <dgm:chPref val="3"/>
        </dgm:presLayoutVars>
      </dgm:prSet>
      <dgm:spPr/>
      <dgm:t>
        <a:bodyPr/>
        <a:lstStyle/>
        <a:p>
          <a:endParaRPr lang="en-US"/>
        </a:p>
      </dgm:t>
    </dgm:pt>
    <dgm:pt modelId="{7F9035F3-A6BD-4E00-882D-31404546A99C}" type="pres">
      <dgm:prSet presAssocID="{CFC6DC87-AF51-485C-A762-8670B03886A3}" presName="hierChild2" presStyleCnt="0"/>
      <dgm:spPr/>
    </dgm:pt>
    <dgm:pt modelId="{02FA2278-6476-47EB-A371-7C76A5CA3FEA}" type="pres">
      <dgm:prSet presAssocID="{A4C67ECA-0CCC-48A8-BE91-B63F9697686C}" presName="Name10" presStyleLbl="parChTrans1D2" presStyleIdx="0" presStyleCnt="2"/>
      <dgm:spPr/>
      <dgm:t>
        <a:bodyPr/>
        <a:lstStyle/>
        <a:p>
          <a:endParaRPr lang="en-US"/>
        </a:p>
      </dgm:t>
    </dgm:pt>
    <dgm:pt modelId="{2936BEBB-C381-4298-B5B9-F2C9B5756DE3}" type="pres">
      <dgm:prSet presAssocID="{AFAFA8F1-22E9-4EB8-B35C-D358F3494D84}" presName="hierRoot2" presStyleCnt="0"/>
      <dgm:spPr/>
    </dgm:pt>
    <dgm:pt modelId="{0755082F-EC56-4DB2-AFCA-C007637B6A23}" type="pres">
      <dgm:prSet presAssocID="{AFAFA8F1-22E9-4EB8-B35C-D358F3494D84}" presName="composite2" presStyleCnt="0"/>
      <dgm:spPr/>
    </dgm:pt>
    <dgm:pt modelId="{ACA00B99-0D7C-4E5E-ADFF-5070505BB60A}" type="pres">
      <dgm:prSet presAssocID="{AFAFA8F1-22E9-4EB8-B35C-D358F3494D84}" presName="background2" presStyleLbl="node2" presStyleIdx="0" presStyleCnt="2"/>
      <dgm:spPr/>
    </dgm:pt>
    <dgm:pt modelId="{8BC59A55-AFFA-4678-9896-E9A661D4335A}" type="pres">
      <dgm:prSet presAssocID="{AFAFA8F1-22E9-4EB8-B35C-D358F3494D84}" presName="text2" presStyleLbl="fgAcc2" presStyleIdx="0" presStyleCnt="2" custLinFactNeighborY="0">
        <dgm:presLayoutVars>
          <dgm:chPref val="3"/>
        </dgm:presLayoutVars>
      </dgm:prSet>
      <dgm:spPr/>
      <dgm:t>
        <a:bodyPr/>
        <a:lstStyle/>
        <a:p>
          <a:endParaRPr lang="en-US"/>
        </a:p>
      </dgm:t>
    </dgm:pt>
    <dgm:pt modelId="{63103014-8060-47E1-98A8-CE827A6F75AD}" type="pres">
      <dgm:prSet presAssocID="{AFAFA8F1-22E9-4EB8-B35C-D358F3494D84}" presName="hierChild3" presStyleCnt="0"/>
      <dgm:spPr/>
    </dgm:pt>
    <dgm:pt modelId="{0F41BC7E-A403-4007-A225-FE63D05F424B}" type="pres">
      <dgm:prSet presAssocID="{B2D7E62C-1EED-4C1F-A8FC-B2E0AFDFE64A}" presName="Name17" presStyleLbl="parChTrans1D3" presStyleIdx="0" presStyleCnt="3"/>
      <dgm:spPr/>
      <dgm:t>
        <a:bodyPr/>
        <a:lstStyle/>
        <a:p>
          <a:endParaRPr lang="en-US"/>
        </a:p>
      </dgm:t>
    </dgm:pt>
    <dgm:pt modelId="{9EE44311-FDB9-41C3-B0E7-F92EBA245B00}" type="pres">
      <dgm:prSet presAssocID="{F694050E-F843-4EF9-A091-86915BC1C3E2}" presName="hierRoot3" presStyleCnt="0"/>
      <dgm:spPr/>
    </dgm:pt>
    <dgm:pt modelId="{B196F516-B6F9-4526-B93B-D42F226ED151}" type="pres">
      <dgm:prSet presAssocID="{F694050E-F843-4EF9-A091-86915BC1C3E2}" presName="composite3" presStyleCnt="0"/>
      <dgm:spPr/>
    </dgm:pt>
    <dgm:pt modelId="{8050FD2C-42EB-47C9-839A-3E9DEF21431F}" type="pres">
      <dgm:prSet presAssocID="{F694050E-F843-4EF9-A091-86915BC1C3E2}" presName="background3" presStyleLbl="node3" presStyleIdx="0" presStyleCnt="3"/>
      <dgm:spPr/>
    </dgm:pt>
    <dgm:pt modelId="{3B0792A0-9C72-4AE3-B164-49E5731D338B}" type="pres">
      <dgm:prSet presAssocID="{F694050E-F843-4EF9-A091-86915BC1C3E2}" presName="text3" presStyleLbl="fgAcc3" presStyleIdx="0" presStyleCnt="3">
        <dgm:presLayoutVars>
          <dgm:chPref val="3"/>
        </dgm:presLayoutVars>
      </dgm:prSet>
      <dgm:spPr/>
      <dgm:t>
        <a:bodyPr/>
        <a:lstStyle/>
        <a:p>
          <a:endParaRPr lang="en-US"/>
        </a:p>
      </dgm:t>
    </dgm:pt>
    <dgm:pt modelId="{BC8A4624-832C-4984-856F-9DD42EA49605}" type="pres">
      <dgm:prSet presAssocID="{F694050E-F843-4EF9-A091-86915BC1C3E2}" presName="hierChild4" presStyleCnt="0"/>
      <dgm:spPr/>
    </dgm:pt>
    <dgm:pt modelId="{A9AC30B2-74E6-4017-BB17-A257AD62267A}" type="pres">
      <dgm:prSet presAssocID="{F284FF0F-080E-42FB-8DBA-F5B73D782937}" presName="Name17" presStyleLbl="parChTrans1D3" presStyleIdx="1" presStyleCnt="3"/>
      <dgm:spPr/>
      <dgm:t>
        <a:bodyPr/>
        <a:lstStyle/>
        <a:p>
          <a:endParaRPr lang="en-US"/>
        </a:p>
      </dgm:t>
    </dgm:pt>
    <dgm:pt modelId="{135CC271-41F4-415B-AAC9-74ED67D7BAEF}" type="pres">
      <dgm:prSet presAssocID="{613F0C05-805D-43A3-844F-1459C15B5E9F}" presName="hierRoot3" presStyleCnt="0"/>
      <dgm:spPr/>
    </dgm:pt>
    <dgm:pt modelId="{936C3B50-A063-4A5C-BCBC-4699FE1E48E2}" type="pres">
      <dgm:prSet presAssocID="{613F0C05-805D-43A3-844F-1459C15B5E9F}" presName="composite3" presStyleCnt="0"/>
      <dgm:spPr/>
    </dgm:pt>
    <dgm:pt modelId="{226A44DD-6BEC-48BC-8F54-F370CAFAA437}" type="pres">
      <dgm:prSet presAssocID="{613F0C05-805D-43A3-844F-1459C15B5E9F}" presName="background3" presStyleLbl="node3" presStyleIdx="1" presStyleCnt="3"/>
      <dgm:spPr/>
    </dgm:pt>
    <dgm:pt modelId="{F9BFED73-D9B7-415B-9250-6B56235C8195}" type="pres">
      <dgm:prSet presAssocID="{613F0C05-805D-43A3-844F-1459C15B5E9F}" presName="text3" presStyleLbl="fgAcc3" presStyleIdx="1" presStyleCnt="3">
        <dgm:presLayoutVars>
          <dgm:chPref val="3"/>
        </dgm:presLayoutVars>
      </dgm:prSet>
      <dgm:spPr/>
      <dgm:t>
        <a:bodyPr/>
        <a:lstStyle/>
        <a:p>
          <a:endParaRPr lang="en-US"/>
        </a:p>
      </dgm:t>
    </dgm:pt>
    <dgm:pt modelId="{45EECE3C-3291-4C9A-BB32-CBC694C0E0A8}" type="pres">
      <dgm:prSet presAssocID="{613F0C05-805D-43A3-844F-1459C15B5E9F}" presName="hierChild4" presStyleCnt="0"/>
      <dgm:spPr/>
    </dgm:pt>
    <dgm:pt modelId="{7649ED45-B185-44E5-AB38-F97FBBB73ADE}" type="pres">
      <dgm:prSet presAssocID="{C2CF0336-8D0C-4E1B-9541-90EAF99D74C5}" presName="Name10" presStyleLbl="parChTrans1D2" presStyleIdx="1" presStyleCnt="2"/>
      <dgm:spPr/>
      <dgm:t>
        <a:bodyPr/>
        <a:lstStyle/>
        <a:p>
          <a:endParaRPr lang="en-US"/>
        </a:p>
      </dgm:t>
    </dgm:pt>
    <dgm:pt modelId="{13604D6A-4CF3-49C6-9116-AC80B62C6B0E}" type="pres">
      <dgm:prSet presAssocID="{6BA6EC6D-04D5-4C5B-AE08-7922F9D5B06D}" presName="hierRoot2" presStyleCnt="0"/>
      <dgm:spPr/>
    </dgm:pt>
    <dgm:pt modelId="{509D6E32-2C3A-4B92-8AC3-2C52B9C94093}" type="pres">
      <dgm:prSet presAssocID="{6BA6EC6D-04D5-4C5B-AE08-7922F9D5B06D}" presName="composite2" presStyleCnt="0"/>
      <dgm:spPr/>
    </dgm:pt>
    <dgm:pt modelId="{911F18D3-8DCE-4182-ABEC-C2F82D279A5A}" type="pres">
      <dgm:prSet presAssocID="{6BA6EC6D-04D5-4C5B-AE08-7922F9D5B06D}" presName="background2" presStyleLbl="node2" presStyleIdx="1" presStyleCnt="2"/>
      <dgm:spPr/>
    </dgm:pt>
    <dgm:pt modelId="{62D6DCCF-A597-4C32-B973-179AFBE451E2}" type="pres">
      <dgm:prSet presAssocID="{6BA6EC6D-04D5-4C5B-AE08-7922F9D5B06D}" presName="text2" presStyleLbl="fgAcc2" presStyleIdx="1" presStyleCnt="2">
        <dgm:presLayoutVars>
          <dgm:chPref val="3"/>
        </dgm:presLayoutVars>
      </dgm:prSet>
      <dgm:spPr/>
      <dgm:t>
        <a:bodyPr/>
        <a:lstStyle/>
        <a:p>
          <a:endParaRPr lang="en-US"/>
        </a:p>
      </dgm:t>
    </dgm:pt>
    <dgm:pt modelId="{C31109E2-068B-421F-BD14-FAEAE37DF664}" type="pres">
      <dgm:prSet presAssocID="{6BA6EC6D-04D5-4C5B-AE08-7922F9D5B06D}" presName="hierChild3" presStyleCnt="0"/>
      <dgm:spPr/>
    </dgm:pt>
    <dgm:pt modelId="{E6D496DE-E0F1-48A3-8EB2-4774B8A49692}" type="pres">
      <dgm:prSet presAssocID="{C7CF7C2B-053C-455B-86CD-621D5AF8F488}" presName="Name17" presStyleLbl="parChTrans1D3" presStyleIdx="2" presStyleCnt="3"/>
      <dgm:spPr/>
      <dgm:t>
        <a:bodyPr/>
        <a:lstStyle/>
        <a:p>
          <a:endParaRPr lang="en-US"/>
        </a:p>
      </dgm:t>
    </dgm:pt>
    <dgm:pt modelId="{8A9018F2-9549-4BB6-B185-B7BCA99C7E38}" type="pres">
      <dgm:prSet presAssocID="{1E0142E3-6202-4976-B6B2-3618125FD81E}" presName="hierRoot3" presStyleCnt="0"/>
      <dgm:spPr/>
    </dgm:pt>
    <dgm:pt modelId="{22EA5654-F7AC-43CC-8735-86519D85D414}" type="pres">
      <dgm:prSet presAssocID="{1E0142E3-6202-4976-B6B2-3618125FD81E}" presName="composite3" presStyleCnt="0"/>
      <dgm:spPr/>
    </dgm:pt>
    <dgm:pt modelId="{2A3AE712-5982-4FF9-BEF5-033A92A704F5}" type="pres">
      <dgm:prSet presAssocID="{1E0142E3-6202-4976-B6B2-3618125FD81E}" presName="background3" presStyleLbl="node3" presStyleIdx="2" presStyleCnt="3"/>
      <dgm:spPr/>
    </dgm:pt>
    <dgm:pt modelId="{B1947205-5A14-4F2B-A01E-85A622E40463}" type="pres">
      <dgm:prSet presAssocID="{1E0142E3-6202-4976-B6B2-3618125FD81E}" presName="text3" presStyleLbl="fgAcc3" presStyleIdx="2" presStyleCnt="3">
        <dgm:presLayoutVars>
          <dgm:chPref val="3"/>
        </dgm:presLayoutVars>
      </dgm:prSet>
      <dgm:spPr/>
      <dgm:t>
        <a:bodyPr/>
        <a:lstStyle/>
        <a:p>
          <a:endParaRPr lang="en-US"/>
        </a:p>
      </dgm:t>
    </dgm:pt>
    <dgm:pt modelId="{C9357887-9401-4B03-BFCC-39B83C518C1C}" type="pres">
      <dgm:prSet presAssocID="{1E0142E3-6202-4976-B6B2-3618125FD81E}" presName="hierChild4" presStyleCnt="0"/>
      <dgm:spPr/>
    </dgm:pt>
  </dgm:ptLst>
  <dgm:cxnLst>
    <dgm:cxn modelId="{25933A95-095D-B643-BBA4-448CFCB80B7F}" type="presOf" srcId="{A4C67ECA-0CCC-48A8-BE91-B63F9697686C}" destId="{02FA2278-6476-47EB-A371-7C76A5CA3FEA}" srcOrd="0" destOrd="0" presId="urn:microsoft.com/office/officeart/2005/8/layout/hierarchy1"/>
    <dgm:cxn modelId="{8D66941F-FFB1-41D2-9F10-CE0C8C275C99}" srcId="{AFAFA8F1-22E9-4EB8-B35C-D358F3494D84}" destId="{613F0C05-805D-43A3-844F-1459C15B5E9F}" srcOrd="1" destOrd="0" parTransId="{F284FF0F-080E-42FB-8DBA-F5B73D782937}" sibTransId="{D2697CBE-70DE-40C6-B2E3-B5C4E80BE6A4}"/>
    <dgm:cxn modelId="{E262F8D8-7C76-8F4C-8EBC-E08C38FB1BB2}" type="presOf" srcId="{C7CF7C2B-053C-455B-86CD-621D5AF8F488}" destId="{E6D496DE-E0F1-48A3-8EB2-4774B8A49692}" srcOrd="0" destOrd="0" presId="urn:microsoft.com/office/officeart/2005/8/layout/hierarchy1"/>
    <dgm:cxn modelId="{45462985-9B41-8742-937C-7DBF3BDDAE09}" type="presOf" srcId="{AFAFA8F1-22E9-4EB8-B35C-D358F3494D84}" destId="{8BC59A55-AFFA-4678-9896-E9A661D4335A}" srcOrd="0" destOrd="0" presId="urn:microsoft.com/office/officeart/2005/8/layout/hierarchy1"/>
    <dgm:cxn modelId="{2DA594CD-2D7F-4593-A3FE-810CEE38AFA3}" srcId="{AFAFA8F1-22E9-4EB8-B35C-D358F3494D84}" destId="{F694050E-F843-4EF9-A091-86915BC1C3E2}" srcOrd="0" destOrd="0" parTransId="{B2D7E62C-1EED-4C1F-A8FC-B2E0AFDFE64A}" sibTransId="{0DD8808B-7E97-49EC-82F9-35BFB7CFD301}"/>
    <dgm:cxn modelId="{FA11214F-1E62-3E4C-A41C-A883E27EA035}" type="presOf" srcId="{20004E5F-6476-489A-8CBA-DB8B40CB417F}" destId="{8A5587C3-2941-4843-8F1E-25995B4BCC29}" srcOrd="0" destOrd="0" presId="urn:microsoft.com/office/officeart/2005/8/layout/hierarchy1"/>
    <dgm:cxn modelId="{DED9D67E-BB2F-0246-8446-079FCCCAA641}" type="presOf" srcId="{613F0C05-805D-43A3-844F-1459C15B5E9F}" destId="{F9BFED73-D9B7-415B-9250-6B56235C8195}" srcOrd="0" destOrd="0" presId="urn:microsoft.com/office/officeart/2005/8/layout/hierarchy1"/>
    <dgm:cxn modelId="{F88F0044-64CA-4628-AC92-22624F9F7AC6}" srcId="{20004E5F-6476-489A-8CBA-DB8B40CB417F}" destId="{CFC6DC87-AF51-485C-A762-8670B03886A3}" srcOrd="0" destOrd="0" parTransId="{B316D12E-6871-4A44-B5A6-1DB3CBDDC49C}" sibTransId="{CD238920-3AB2-45DD-A1AD-BA40DDC90F36}"/>
    <dgm:cxn modelId="{65412BF1-3F96-4E7D-91E7-165C9E5940E9}" srcId="{CFC6DC87-AF51-485C-A762-8670B03886A3}" destId="{6BA6EC6D-04D5-4C5B-AE08-7922F9D5B06D}" srcOrd="1" destOrd="0" parTransId="{C2CF0336-8D0C-4E1B-9541-90EAF99D74C5}" sibTransId="{E002364B-E410-442A-9033-7B5C608EA115}"/>
    <dgm:cxn modelId="{2032FD94-6EA6-AC48-882D-BB4B90BBD4F4}" type="presOf" srcId="{B2D7E62C-1EED-4C1F-A8FC-B2E0AFDFE64A}" destId="{0F41BC7E-A403-4007-A225-FE63D05F424B}" srcOrd="0" destOrd="0" presId="urn:microsoft.com/office/officeart/2005/8/layout/hierarchy1"/>
    <dgm:cxn modelId="{0FD0BA02-2495-47CB-B722-921AB0A65344}" srcId="{6BA6EC6D-04D5-4C5B-AE08-7922F9D5B06D}" destId="{1E0142E3-6202-4976-B6B2-3618125FD81E}" srcOrd="0" destOrd="0" parTransId="{C7CF7C2B-053C-455B-86CD-621D5AF8F488}" sibTransId="{0194197E-F2B8-4FF6-B9E7-1A14A112312C}"/>
    <dgm:cxn modelId="{CF2CC1DF-E79C-CC40-9AF3-427993DBE5B1}" type="presOf" srcId="{6BA6EC6D-04D5-4C5B-AE08-7922F9D5B06D}" destId="{62D6DCCF-A597-4C32-B973-179AFBE451E2}" srcOrd="0" destOrd="0" presId="urn:microsoft.com/office/officeart/2005/8/layout/hierarchy1"/>
    <dgm:cxn modelId="{9C5E2E84-26D6-D541-9034-FF3219D50175}" type="presOf" srcId="{F284FF0F-080E-42FB-8DBA-F5B73D782937}" destId="{A9AC30B2-74E6-4017-BB17-A257AD62267A}" srcOrd="0" destOrd="0" presId="urn:microsoft.com/office/officeart/2005/8/layout/hierarchy1"/>
    <dgm:cxn modelId="{D858EFB9-688E-D648-8494-456E91634C4C}" type="presOf" srcId="{F694050E-F843-4EF9-A091-86915BC1C3E2}" destId="{3B0792A0-9C72-4AE3-B164-49E5731D338B}" srcOrd="0" destOrd="0" presId="urn:microsoft.com/office/officeart/2005/8/layout/hierarchy1"/>
    <dgm:cxn modelId="{59BB5576-B5A8-8C42-8661-6350BFB1D852}" type="presOf" srcId="{CFC6DC87-AF51-485C-A762-8670B03886A3}" destId="{F1F7B062-5174-4661-BCF5-A67D9981ADF1}" srcOrd="0" destOrd="0" presId="urn:microsoft.com/office/officeart/2005/8/layout/hierarchy1"/>
    <dgm:cxn modelId="{1D2D7EE6-3712-4C85-BCF7-A2811A2880E8}" srcId="{CFC6DC87-AF51-485C-A762-8670B03886A3}" destId="{AFAFA8F1-22E9-4EB8-B35C-D358F3494D84}" srcOrd="0" destOrd="0" parTransId="{A4C67ECA-0CCC-48A8-BE91-B63F9697686C}" sibTransId="{C9DEAC3A-E096-4EE0-84BB-F25C761CB8D4}"/>
    <dgm:cxn modelId="{63134143-0963-4C42-A6C0-8941B792BC9D}" type="presOf" srcId="{C2CF0336-8D0C-4E1B-9541-90EAF99D74C5}" destId="{7649ED45-B185-44E5-AB38-F97FBBB73ADE}" srcOrd="0" destOrd="0" presId="urn:microsoft.com/office/officeart/2005/8/layout/hierarchy1"/>
    <dgm:cxn modelId="{B03B4681-AAFF-FD4E-9D39-412477555E4E}" type="presOf" srcId="{1E0142E3-6202-4976-B6B2-3618125FD81E}" destId="{B1947205-5A14-4F2B-A01E-85A622E40463}" srcOrd="0" destOrd="0" presId="urn:microsoft.com/office/officeart/2005/8/layout/hierarchy1"/>
    <dgm:cxn modelId="{95A09931-EB41-9243-B237-716536C93500}" type="presParOf" srcId="{8A5587C3-2941-4843-8F1E-25995B4BCC29}" destId="{8FC31622-2022-476F-A0B7-219EAC3ACAEC}" srcOrd="0" destOrd="0" presId="urn:microsoft.com/office/officeart/2005/8/layout/hierarchy1"/>
    <dgm:cxn modelId="{05F9AFB5-0CC9-FD40-BD3F-877E9990EC96}" type="presParOf" srcId="{8FC31622-2022-476F-A0B7-219EAC3ACAEC}" destId="{22BF0393-68D1-45A1-9CFC-132E717702F3}" srcOrd="0" destOrd="0" presId="urn:microsoft.com/office/officeart/2005/8/layout/hierarchy1"/>
    <dgm:cxn modelId="{5E437664-1E3E-954C-B198-360B07735552}" type="presParOf" srcId="{22BF0393-68D1-45A1-9CFC-132E717702F3}" destId="{C8113DE8-9CDB-4CB5-8E31-FF26FF7C708A}" srcOrd="0" destOrd="0" presId="urn:microsoft.com/office/officeart/2005/8/layout/hierarchy1"/>
    <dgm:cxn modelId="{9232D0B8-B444-5C45-A4B0-88B51D87A2AB}" type="presParOf" srcId="{22BF0393-68D1-45A1-9CFC-132E717702F3}" destId="{F1F7B062-5174-4661-BCF5-A67D9981ADF1}" srcOrd="1" destOrd="0" presId="urn:microsoft.com/office/officeart/2005/8/layout/hierarchy1"/>
    <dgm:cxn modelId="{FDAB9842-D99A-9147-942C-C2CF840DE6E2}" type="presParOf" srcId="{8FC31622-2022-476F-A0B7-219EAC3ACAEC}" destId="{7F9035F3-A6BD-4E00-882D-31404546A99C}" srcOrd="1" destOrd="0" presId="urn:microsoft.com/office/officeart/2005/8/layout/hierarchy1"/>
    <dgm:cxn modelId="{C45F4CDE-78BD-3D4E-BB14-5E21CDDE3A38}" type="presParOf" srcId="{7F9035F3-A6BD-4E00-882D-31404546A99C}" destId="{02FA2278-6476-47EB-A371-7C76A5CA3FEA}" srcOrd="0" destOrd="0" presId="urn:microsoft.com/office/officeart/2005/8/layout/hierarchy1"/>
    <dgm:cxn modelId="{88895BCB-1F46-8B44-B03C-C9F700FECA9F}" type="presParOf" srcId="{7F9035F3-A6BD-4E00-882D-31404546A99C}" destId="{2936BEBB-C381-4298-B5B9-F2C9B5756DE3}" srcOrd="1" destOrd="0" presId="urn:microsoft.com/office/officeart/2005/8/layout/hierarchy1"/>
    <dgm:cxn modelId="{6C510AFA-37DB-DF4B-A031-1EF60CC34AA3}" type="presParOf" srcId="{2936BEBB-C381-4298-B5B9-F2C9B5756DE3}" destId="{0755082F-EC56-4DB2-AFCA-C007637B6A23}" srcOrd="0" destOrd="0" presId="urn:microsoft.com/office/officeart/2005/8/layout/hierarchy1"/>
    <dgm:cxn modelId="{6B8FB307-00DB-EB4E-9113-A76A990785B7}" type="presParOf" srcId="{0755082F-EC56-4DB2-AFCA-C007637B6A23}" destId="{ACA00B99-0D7C-4E5E-ADFF-5070505BB60A}" srcOrd="0" destOrd="0" presId="urn:microsoft.com/office/officeart/2005/8/layout/hierarchy1"/>
    <dgm:cxn modelId="{D8F7A940-1E19-ED46-B364-2947EEC22763}" type="presParOf" srcId="{0755082F-EC56-4DB2-AFCA-C007637B6A23}" destId="{8BC59A55-AFFA-4678-9896-E9A661D4335A}" srcOrd="1" destOrd="0" presId="urn:microsoft.com/office/officeart/2005/8/layout/hierarchy1"/>
    <dgm:cxn modelId="{960E8A06-8A57-F544-B9B6-7118DD25833A}" type="presParOf" srcId="{2936BEBB-C381-4298-B5B9-F2C9B5756DE3}" destId="{63103014-8060-47E1-98A8-CE827A6F75AD}" srcOrd="1" destOrd="0" presId="urn:microsoft.com/office/officeart/2005/8/layout/hierarchy1"/>
    <dgm:cxn modelId="{C9C78F71-8E98-6B4F-8E90-6C9611A6E944}" type="presParOf" srcId="{63103014-8060-47E1-98A8-CE827A6F75AD}" destId="{0F41BC7E-A403-4007-A225-FE63D05F424B}" srcOrd="0" destOrd="0" presId="urn:microsoft.com/office/officeart/2005/8/layout/hierarchy1"/>
    <dgm:cxn modelId="{CEE2E51D-CAE5-1141-A402-CFA430EDF1E6}" type="presParOf" srcId="{63103014-8060-47E1-98A8-CE827A6F75AD}" destId="{9EE44311-FDB9-41C3-B0E7-F92EBA245B00}" srcOrd="1" destOrd="0" presId="urn:microsoft.com/office/officeart/2005/8/layout/hierarchy1"/>
    <dgm:cxn modelId="{5DDF40E1-001F-BA45-BA22-C1302D5CA50C}" type="presParOf" srcId="{9EE44311-FDB9-41C3-B0E7-F92EBA245B00}" destId="{B196F516-B6F9-4526-B93B-D42F226ED151}" srcOrd="0" destOrd="0" presId="urn:microsoft.com/office/officeart/2005/8/layout/hierarchy1"/>
    <dgm:cxn modelId="{1FBD534B-6276-AD4B-ABFA-312165E47363}" type="presParOf" srcId="{B196F516-B6F9-4526-B93B-D42F226ED151}" destId="{8050FD2C-42EB-47C9-839A-3E9DEF21431F}" srcOrd="0" destOrd="0" presId="urn:microsoft.com/office/officeart/2005/8/layout/hierarchy1"/>
    <dgm:cxn modelId="{D1F3833E-16E7-DD4D-BFF7-1CFDC1681996}" type="presParOf" srcId="{B196F516-B6F9-4526-B93B-D42F226ED151}" destId="{3B0792A0-9C72-4AE3-B164-49E5731D338B}" srcOrd="1" destOrd="0" presId="urn:microsoft.com/office/officeart/2005/8/layout/hierarchy1"/>
    <dgm:cxn modelId="{E5C0FF5C-B0F6-6D4B-A6FC-D35C5D8CB707}" type="presParOf" srcId="{9EE44311-FDB9-41C3-B0E7-F92EBA245B00}" destId="{BC8A4624-832C-4984-856F-9DD42EA49605}" srcOrd="1" destOrd="0" presId="urn:microsoft.com/office/officeart/2005/8/layout/hierarchy1"/>
    <dgm:cxn modelId="{C9EB80B0-C814-B54D-99E2-51B80CDADF10}" type="presParOf" srcId="{63103014-8060-47E1-98A8-CE827A6F75AD}" destId="{A9AC30B2-74E6-4017-BB17-A257AD62267A}" srcOrd="2" destOrd="0" presId="urn:microsoft.com/office/officeart/2005/8/layout/hierarchy1"/>
    <dgm:cxn modelId="{9E54FE8A-2ABE-294D-A093-45AD5B30725F}" type="presParOf" srcId="{63103014-8060-47E1-98A8-CE827A6F75AD}" destId="{135CC271-41F4-415B-AAC9-74ED67D7BAEF}" srcOrd="3" destOrd="0" presId="urn:microsoft.com/office/officeart/2005/8/layout/hierarchy1"/>
    <dgm:cxn modelId="{27964248-C627-E841-8DB9-901FFCF85A25}" type="presParOf" srcId="{135CC271-41F4-415B-AAC9-74ED67D7BAEF}" destId="{936C3B50-A063-4A5C-BCBC-4699FE1E48E2}" srcOrd="0" destOrd="0" presId="urn:microsoft.com/office/officeart/2005/8/layout/hierarchy1"/>
    <dgm:cxn modelId="{CA5B202C-2717-314B-8527-AF124269F1A3}" type="presParOf" srcId="{936C3B50-A063-4A5C-BCBC-4699FE1E48E2}" destId="{226A44DD-6BEC-48BC-8F54-F370CAFAA437}" srcOrd="0" destOrd="0" presId="urn:microsoft.com/office/officeart/2005/8/layout/hierarchy1"/>
    <dgm:cxn modelId="{711CB8AE-C836-ED44-AFAB-CDE8624EE549}" type="presParOf" srcId="{936C3B50-A063-4A5C-BCBC-4699FE1E48E2}" destId="{F9BFED73-D9B7-415B-9250-6B56235C8195}" srcOrd="1" destOrd="0" presId="urn:microsoft.com/office/officeart/2005/8/layout/hierarchy1"/>
    <dgm:cxn modelId="{47977A03-8221-0147-B7C9-483FD11F0B64}" type="presParOf" srcId="{135CC271-41F4-415B-AAC9-74ED67D7BAEF}" destId="{45EECE3C-3291-4C9A-BB32-CBC694C0E0A8}" srcOrd="1" destOrd="0" presId="urn:microsoft.com/office/officeart/2005/8/layout/hierarchy1"/>
    <dgm:cxn modelId="{51DAA628-10D2-254A-B420-DE32E348C8A8}" type="presParOf" srcId="{7F9035F3-A6BD-4E00-882D-31404546A99C}" destId="{7649ED45-B185-44E5-AB38-F97FBBB73ADE}" srcOrd="2" destOrd="0" presId="urn:microsoft.com/office/officeart/2005/8/layout/hierarchy1"/>
    <dgm:cxn modelId="{FA2B7C56-1471-824F-9EA6-474ABB4FEE0D}" type="presParOf" srcId="{7F9035F3-A6BD-4E00-882D-31404546A99C}" destId="{13604D6A-4CF3-49C6-9116-AC80B62C6B0E}" srcOrd="3" destOrd="0" presId="urn:microsoft.com/office/officeart/2005/8/layout/hierarchy1"/>
    <dgm:cxn modelId="{79641EDC-A6B7-6843-9E52-0F6FFD2A5AC0}" type="presParOf" srcId="{13604D6A-4CF3-49C6-9116-AC80B62C6B0E}" destId="{509D6E32-2C3A-4B92-8AC3-2C52B9C94093}" srcOrd="0" destOrd="0" presId="urn:microsoft.com/office/officeart/2005/8/layout/hierarchy1"/>
    <dgm:cxn modelId="{56C62DFA-2521-9547-B1B2-D9738F3DF3D6}" type="presParOf" srcId="{509D6E32-2C3A-4B92-8AC3-2C52B9C94093}" destId="{911F18D3-8DCE-4182-ABEC-C2F82D279A5A}" srcOrd="0" destOrd="0" presId="urn:microsoft.com/office/officeart/2005/8/layout/hierarchy1"/>
    <dgm:cxn modelId="{3FCCE6E2-8C08-0F4C-A92F-D48E609B96B8}" type="presParOf" srcId="{509D6E32-2C3A-4B92-8AC3-2C52B9C94093}" destId="{62D6DCCF-A597-4C32-B973-179AFBE451E2}" srcOrd="1" destOrd="0" presId="urn:microsoft.com/office/officeart/2005/8/layout/hierarchy1"/>
    <dgm:cxn modelId="{D4DE65AA-8693-1E41-AEA6-61E48DF4E152}" type="presParOf" srcId="{13604D6A-4CF3-49C6-9116-AC80B62C6B0E}" destId="{C31109E2-068B-421F-BD14-FAEAE37DF664}" srcOrd="1" destOrd="0" presId="urn:microsoft.com/office/officeart/2005/8/layout/hierarchy1"/>
    <dgm:cxn modelId="{2B2174CA-11CF-0449-B66E-86C9CAF83467}" type="presParOf" srcId="{C31109E2-068B-421F-BD14-FAEAE37DF664}" destId="{E6D496DE-E0F1-48A3-8EB2-4774B8A49692}" srcOrd="0" destOrd="0" presId="urn:microsoft.com/office/officeart/2005/8/layout/hierarchy1"/>
    <dgm:cxn modelId="{FCD97836-702C-A14B-A865-CE759FBE7492}" type="presParOf" srcId="{C31109E2-068B-421F-BD14-FAEAE37DF664}" destId="{8A9018F2-9549-4BB6-B185-B7BCA99C7E38}" srcOrd="1" destOrd="0" presId="urn:microsoft.com/office/officeart/2005/8/layout/hierarchy1"/>
    <dgm:cxn modelId="{7120C9BB-316B-EA43-B3C4-058A7A3542A4}" type="presParOf" srcId="{8A9018F2-9549-4BB6-B185-B7BCA99C7E38}" destId="{22EA5654-F7AC-43CC-8735-86519D85D414}" srcOrd="0" destOrd="0" presId="urn:microsoft.com/office/officeart/2005/8/layout/hierarchy1"/>
    <dgm:cxn modelId="{E74DBE1C-CE9C-7440-861E-ED9E395F33D5}" type="presParOf" srcId="{22EA5654-F7AC-43CC-8735-86519D85D414}" destId="{2A3AE712-5982-4FF9-BEF5-033A92A704F5}" srcOrd="0" destOrd="0" presId="urn:microsoft.com/office/officeart/2005/8/layout/hierarchy1"/>
    <dgm:cxn modelId="{E4648584-074D-9E4C-8274-8CEAE784BA0A}" type="presParOf" srcId="{22EA5654-F7AC-43CC-8735-86519D85D414}" destId="{B1947205-5A14-4F2B-A01E-85A622E40463}" srcOrd="1" destOrd="0" presId="urn:microsoft.com/office/officeart/2005/8/layout/hierarchy1"/>
    <dgm:cxn modelId="{73B37299-F853-2543-911D-C4E32682B4FE}" type="presParOf" srcId="{8A9018F2-9549-4BB6-B185-B7BCA99C7E38}" destId="{C9357887-9401-4B03-BFCC-39B83C518C1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496DE-E0F1-48A3-8EB2-4774B8A49692}">
      <dsp:nvSpPr>
        <dsp:cNvPr id="0" name=""/>
        <dsp:cNvSpPr/>
      </dsp:nvSpPr>
      <dsp:spPr>
        <a:xfrm>
          <a:off x="792287" y="661701"/>
          <a:ext cx="91440" cy="91440"/>
        </a:xfrm>
        <a:custGeom>
          <a:avLst/>
          <a:gdLst/>
          <a:ahLst/>
          <a:cxnLst/>
          <a:rect l="0" t="0" r="0" b="0"/>
          <a:pathLst>
            <a:path>
              <a:moveTo>
                <a:pt x="45720" y="45720"/>
              </a:moveTo>
              <a:lnTo>
                <a:pt x="45720" y="128493"/>
              </a:lnTo>
            </a:path>
          </a:pathLst>
        </a:custGeom>
        <a:noFill/>
        <a:ln w="25400" cap="flat" cmpd="dbl"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49ED45-B185-44E5-AB38-F97FBBB73ADE}">
      <dsp:nvSpPr>
        <dsp:cNvPr id="0" name=""/>
        <dsp:cNvSpPr/>
      </dsp:nvSpPr>
      <dsp:spPr>
        <a:xfrm>
          <a:off x="577118" y="398203"/>
          <a:ext cx="260889" cy="91440"/>
        </a:xfrm>
        <a:custGeom>
          <a:avLst/>
          <a:gdLst/>
          <a:ahLst/>
          <a:cxnLst/>
          <a:rect l="0" t="0" r="0" b="0"/>
          <a:pathLst>
            <a:path>
              <a:moveTo>
                <a:pt x="0" y="45720"/>
              </a:moveTo>
              <a:lnTo>
                <a:pt x="0" y="102127"/>
              </a:lnTo>
              <a:lnTo>
                <a:pt x="260889" y="102127"/>
              </a:lnTo>
              <a:lnTo>
                <a:pt x="260889" y="128493"/>
              </a:lnTo>
            </a:path>
          </a:pathLst>
        </a:custGeom>
        <a:noFill/>
        <a:ln w="25400" cap="flat" cmpd="dbl"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AC30B2-74E6-4017-BB17-A257AD62267A}">
      <dsp:nvSpPr>
        <dsp:cNvPr id="0" name=""/>
        <dsp:cNvSpPr/>
      </dsp:nvSpPr>
      <dsp:spPr>
        <a:xfrm>
          <a:off x="316229" y="661701"/>
          <a:ext cx="173926" cy="91440"/>
        </a:xfrm>
        <a:custGeom>
          <a:avLst/>
          <a:gdLst/>
          <a:ahLst/>
          <a:cxnLst/>
          <a:rect l="0" t="0" r="0" b="0"/>
          <a:pathLst>
            <a:path>
              <a:moveTo>
                <a:pt x="0" y="45720"/>
              </a:moveTo>
              <a:lnTo>
                <a:pt x="0" y="102127"/>
              </a:lnTo>
              <a:lnTo>
                <a:pt x="173926" y="102127"/>
              </a:lnTo>
              <a:lnTo>
                <a:pt x="173926" y="128493"/>
              </a:lnTo>
            </a:path>
          </a:pathLst>
        </a:custGeom>
        <a:noFill/>
        <a:ln w="25400" cap="flat" cmpd="dbl"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41BC7E-A403-4007-A225-FE63D05F424B}">
      <dsp:nvSpPr>
        <dsp:cNvPr id="0" name=""/>
        <dsp:cNvSpPr/>
      </dsp:nvSpPr>
      <dsp:spPr>
        <a:xfrm>
          <a:off x="142303" y="661701"/>
          <a:ext cx="173926" cy="91440"/>
        </a:xfrm>
        <a:custGeom>
          <a:avLst/>
          <a:gdLst/>
          <a:ahLst/>
          <a:cxnLst/>
          <a:rect l="0" t="0" r="0" b="0"/>
          <a:pathLst>
            <a:path>
              <a:moveTo>
                <a:pt x="173926" y="45720"/>
              </a:moveTo>
              <a:lnTo>
                <a:pt x="173926" y="102127"/>
              </a:lnTo>
              <a:lnTo>
                <a:pt x="0" y="102127"/>
              </a:lnTo>
              <a:lnTo>
                <a:pt x="0" y="128493"/>
              </a:lnTo>
            </a:path>
          </a:pathLst>
        </a:custGeom>
        <a:noFill/>
        <a:ln w="25400" cap="flat" cmpd="dbl"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FA2278-6476-47EB-A371-7C76A5CA3FEA}">
      <dsp:nvSpPr>
        <dsp:cNvPr id="0" name=""/>
        <dsp:cNvSpPr/>
      </dsp:nvSpPr>
      <dsp:spPr>
        <a:xfrm>
          <a:off x="316229" y="398203"/>
          <a:ext cx="260889" cy="91440"/>
        </a:xfrm>
        <a:custGeom>
          <a:avLst/>
          <a:gdLst/>
          <a:ahLst/>
          <a:cxnLst/>
          <a:rect l="0" t="0" r="0" b="0"/>
          <a:pathLst>
            <a:path>
              <a:moveTo>
                <a:pt x="260889" y="45720"/>
              </a:moveTo>
              <a:lnTo>
                <a:pt x="260889" y="102127"/>
              </a:lnTo>
              <a:lnTo>
                <a:pt x="0" y="102127"/>
              </a:lnTo>
              <a:lnTo>
                <a:pt x="0" y="128493"/>
              </a:lnTo>
            </a:path>
          </a:pathLst>
        </a:custGeom>
        <a:noFill/>
        <a:ln w="25400" cap="flat" cmpd="dbl"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113DE8-9CDB-4CB5-8E31-FF26FF7C708A}">
      <dsp:nvSpPr>
        <dsp:cNvPr id="0" name=""/>
        <dsp:cNvSpPr/>
      </dsp:nvSpPr>
      <dsp:spPr>
        <a:xfrm>
          <a:off x="434815" y="263197"/>
          <a:ext cx="284606" cy="180725"/>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F7B062-5174-4661-BCF5-A67D9981ADF1}">
      <dsp:nvSpPr>
        <dsp:cNvPr id="0" name=""/>
        <dsp:cNvSpPr/>
      </dsp:nvSpPr>
      <dsp:spPr>
        <a:xfrm>
          <a:off x="466438" y="293239"/>
          <a:ext cx="284606" cy="180725"/>
        </a:xfrm>
        <a:prstGeom prst="roundRect">
          <a:avLst>
            <a:gd name="adj" fmla="val 10000"/>
          </a:avLst>
        </a:prstGeom>
        <a:solidFill>
          <a:schemeClr val="lt1">
            <a:alpha val="90000"/>
            <a:hueOff val="0"/>
            <a:satOff val="0"/>
            <a:lumOff val="0"/>
            <a:alphaOff val="0"/>
          </a:schemeClr>
        </a:solidFill>
        <a:ln w="25400" cap="flat" cmpd="dbl"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err="1" smtClean="0"/>
            <a:t>Antibx</a:t>
          </a:r>
          <a:endParaRPr lang="en-US" sz="500" kern="1200" dirty="0"/>
        </a:p>
      </dsp:txBody>
      <dsp:txXfrm>
        <a:off x="471731" y="298532"/>
        <a:ext cx="274020" cy="170139"/>
      </dsp:txXfrm>
    </dsp:sp>
    <dsp:sp modelId="{ACA00B99-0D7C-4E5E-ADFF-5070505BB60A}">
      <dsp:nvSpPr>
        <dsp:cNvPr id="0" name=""/>
        <dsp:cNvSpPr/>
      </dsp:nvSpPr>
      <dsp:spPr>
        <a:xfrm>
          <a:off x="173926" y="526696"/>
          <a:ext cx="284606" cy="180725"/>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C59A55-AFFA-4678-9896-E9A661D4335A}">
      <dsp:nvSpPr>
        <dsp:cNvPr id="0" name=""/>
        <dsp:cNvSpPr/>
      </dsp:nvSpPr>
      <dsp:spPr>
        <a:xfrm>
          <a:off x="205549" y="556737"/>
          <a:ext cx="284606" cy="180725"/>
        </a:xfrm>
        <a:prstGeom prst="roundRect">
          <a:avLst>
            <a:gd name="adj" fmla="val 10000"/>
          </a:avLst>
        </a:prstGeom>
        <a:solidFill>
          <a:schemeClr val="lt1">
            <a:alpha val="90000"/>
            <a:hueOff val="0"/>
            <a:satOff val="0"/>
            <a:lumOff val="0"/>
            <a:alphaOff val="0"/>
          </a:schemeClr>
        </a:solidFill>
        <a:ln w="25400" cap="flat" cmpd="dbl"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err="1" smtClean="0"/>
            <a:t>Penicillins</a:t>
          </a:r>
          <a:endParaRPr lang="en-US" sz="500" kern="1200" dirty="0"/>
        </a:p>
      </dsp:txBody>
      <dsp:txXfrm>
        <a:off x="210842" y="562030"/>
        <a:ext cx="274020" cy="170139"/>
      </dsp:txXfrm>
    </dsp:sp>
    <dsp:sp modelId="{8050FD2C-42EB-47C9-839A-3E9DEF21431F}">
      <dsp:nvSpPr>
        <dsp:cNvPr id="0" name=""/>
        <dsp:cNvSpPr/>
      </dsp:nvSpPr>
      <dsp:spPr>
        <a:xfrm>
          <a:off x="0" y="790194"/>
          <a:ext cx="284606" cy="180725"/>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0792A0-9C72-4AE3-B164-49E5731D338B}">
      <dsp:nvSpPr>
        <dsp:cNvPr id="0" name=""/>
        <dsp:cNvSpPr/>
      </dsp:nvSpPr>
      <dsp:spPr>
        <a:xfrm>
          <a:off x="31622" y="820235"/>
          <a:ext cx="284606" cy="180725"/>
        </a:xfrm>
        <a:prstGeom prst="roundRect">
          <a:avLst>
            <a:gd name="adj" fmla="val 10000"/>
          </a:avLst>
        </a:prstGeom>
        <a:solidFill>
          <a:schemeClr val="lt1">
            <a:alpha val="90000"/>
            <a:hueOff val="0"/>
            <a:satOff val="0"/>
            <a:lumOff val="0"/>
            <a:alphaOff val="0"/>
          </a:schemeClr>
        </a:solidFill>
        <a:ln w="25400" cap="flat" cmpd="dbl"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Amoxicillin</a:t>
          </a:r>
          <a:endParaRPr lang="en-US" sz="500" kern="1200" dirty="0"/>
        </a:p>
      </dsp:txBody>
      <dsp:txXfrm>
        <a:off x="36915" y="825528"/>
        <a:ext cx="274020" cy="170139"/>
      </dsp:txXfrm>
    </dsp:sp>
    <dsp:sp modelId="{226A44DD-6BEC-48BC-8F54-F370CAFAA437}">
      <dsp:nvSpPr>
        <dsp:cNvPr id="0" name=""/>
        <dsp:cNvSpPr/>
      </dsp:nvSpPr>
      <dsp:spPr>
        <a:xfrm>
          <a:off x="347852" y="790194"/>
          <a:ext cx="284606" cy="180725"/>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BFED73-D9B7-415B-9250-6B56235C8195}">
      <dsp:nvSpPr>
        <dsp:cNvPr id="0" name=""/>
        <dsp:cNvSpPr/>
      </dsp:nvSpPr>
      <dsp:spPr>
        <a:xfrm>
          <a:off x="379475" y="820235"/>
          <a:ext cx="284606" cy="180725"/>
        </a:xfrm>
        <a:prstGeom prst="roundRect">
          <a:avLst>
            <a:gd name="adj" fmla="val 10000"/>
          </a:avLst>
        </a:prstGeom>
        <a:solidFill>
          <a:schemeClr val="lt1">
            <a:alpha val="90000"/>
            <a:hueOff val="0"/>
            <a:satOff val="0"/>
            <a:lumOff val="0"/>
            <a:alphaOff val="0"/>
          </a:schemeClr>
        </a:solidFill>
        <a:ln w="25400" cap="flat" cmpd="dbl"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err="1" smtClean="0"/>
            <a:t>Dicloxic</a:t>
          </a:r>
          <a:r>
            <a:rPr lang="en-US" sz="500" kern="1200" dirty="0" smtClean="0"/>
            <a:t>..</a:t>
          </a:r>
          <a:endParaRPr lang="en-US" sz="500" kern="1200" dirty="0"/>
        </a:p>
      </dsp:txBody>
      <dsp:txXfrm>
        <a:off x="384768" y="825528"/>
        <a:ext cx="274020" cy="170139"/>
      </dsp:txXfrm>
    </dsp:sp>
    <dsp:sp modelId="{911F18D3-8DCE-4182-ABEC-C2F82D279A5A}">
      <dsp:nvSpPr>
        <dsp:cNvPr id="0" name=""/>
        <dsp:cNvSpPr/>
      </dsp:nvSpPr>
      <dsp:spPr>
        <a:xfrm>
          <a:off x="695704" y="526696"/>
          <a:ext cx="284606" cy="180725"/>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D6DCCF-A597-4C32-B973-179AFBE451E2}">
      <dsp:nvSpPr>
        <dsp:cNvPr id="0" name=""/>
        <dsp:cNvSpPr/>
      </dsp:nvSpPr>
      <dsp:spPr>
        <a:xfrm>
          <a:off x="727327" y="556737"/>
          <a:ext cx="284606" cy="180725"/>
        </a:xfrm>
        <a:prstGeom prst="roundRect">
          <a:avLst>
            <a:gd name="adj" fmla="val 10000"/>
          </a:avLst>
        </a:prstGeom>
        <a:solidFill>
          <a:schemeClr val="lt1">
            <a:alpha val="90000"/>
            <a:hueOff val="0"/>
            <a:satOff val="0"/>
            <a:lumOff val="0"/>
            <a:alphaOff val="0"/>
          </a:schemeClr>
        </a:solidFill>
        <a:ln w="25400" cap="flat" cmpd="dbl"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err="1" smtClean="0"/>
            <a:t>Aminogly</a:t>
          </a:r>
          <a:r>
            <a:rPr lang="en-US" sz="500" kern="1200" dirty="0" smtClean="0"/>
            <a:t>..</a:t>
          </a:r>
          <a:endParaRPr lang="en-US" sz="500" kern="1200" dirty="0"/>
        </a:p>
      </dsp:txBody>
      <dsp:txXfrm>
        <a:off x="732620" y="562030"/>
        <a:ext cx="274020" cy="170139"/>
      </dsp:txXfrm>
    </dsp:sp>
    <dsp:sp modelId="{2A3AE712-5982-4FF9-BEF5-033A92A704F5}">
      <dsp:nvSpPr>
        <dsp:cNvPr id="0" name=""/>
        <dsp:cNvSpPr/>
      </dsp:nvSpPr>
      <dsp:spPr>
        <a:xfrm>
          <a:off x="695704" y="790194"/>
          <a:ext cx="284606" cy="180725"/>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947205-5A14-4F2B-A01E-85A622E40463}">
      <dsp:nvSpPr>
        <dsp:cNvPr id="0" name=""/>
        <dsp:cNvSpPr/>
      </dsp:nvSpPr>
      <dsp:spPr>
        <a:xfrm>
          <a:off x="727327" y="820235"/>
          <a:ext cx="284606" cy="180725"/>
        </a:xfrm>
        <a:prstGeom prst="roundRect">
          <a:avLst>
            <a:gd name="adj" fmla="val 10000"/>
          </a:avLst>
        </a:prstGeom>
        <a:solidFill>
          <a:schemeClr val="lt1">
            <a:alpha val="90000"/>
            <a:hueOff val="0"/>
            <a:satOff val="0"/>
            <a:lumOff val="0"/>
            <a:alphaOff val="0"/>
          </a:schemeClr>
        </a:solidFill>
        <a:ln w="25400" cap="flat" cmpd="dbl"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err="1" smtClean="0"/>
            <a:t>Gentimyc</a:t>
          </a:r>
          <a:r>
            <a:rPr lang="en-US" sz="500" kern="1200" dirty="0" smtClean="0"/>
            <a:t>..</a:t>
          </a:r>
          <a:endParaRPr lang="en-US" sz="500" kern="1200" dirty="0"/>
        </a:p>
      </dsp:txBody>
      <dsp:txXfrm>
        <a:off x="732620" y="825528"/>
        <a:ext cx="274020" cy="17013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27F6EC-07D6-D44A-903C-051D23C171BF}" type="datetimeFigureOut">
              <a:rPr lang="en-US" smtClean="0"/>
              <a:t>3/28/17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6B22FA-2EE1-3645-9CDB-FD067A83BA62}" type="slidenum">
              <a:rPr lang="en-US" smtClean="0"/>
              <a:t>‹#›</a:t>
            </a:fld>
            <a:endParaRPr lang="en-US"/>
          </a:p>
        </p:txBody>
      </p:sp>
    </p:spTree>
    <p:extLst>
      <p:ext uri="{BB962C8B-B14F-4D97-AF65-F5344CB8AC3E}">
        <p14:creationId xmlns:p14="http://schemas.microsoft.com/office/powerpoint/2010/main" val="20142444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s://docs.google.com/drawings/d/1xQF5SZxwi8DiFG1C7uI9eBo6RkgYtA3iIekeuDOC8Es/edit"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Terminology and Modeling </a:t>
            </a:r>
          </a:p>
          <a:p>
            <a:pPr lvl="0"/>
            <a:r>
              <a:rPr lang="en-US" sz="1200" kern="1200" dirty="0" smtClean="0">
                <a:solidFill>
                  <a:schemeClr val="tx1"/>
                </a:solidFill>
                <a:effectLst/>
                <a:latin typeface="+mn-lt"/>
                <a:ea typeface="+mn-ea"/>
                <a:cs typeface="+mn-cs"/>
              </a:rPr>
              <a:t>SOA Reference</a:t>
            </a:r>
          </a:p>
          <a:p>
            <a:pPr lvl="0"/>
            <a:r>
              <a:rPr lang="en-US" sz="1200" kern="1200" dirty="0" smtClean="0">
                <a:solidFill>
                  <a:schemeClr val="tx1"/>
                </a:solidFill>
                <a:effectLst/>
                <a:latin typeface="+mn-lt"/>
                <a:ea typeface="+mn-ea"/>
                <a:cs typeface="+mn-cs"/>
              </a:rPr>
              <a:t>Knowledge Authoring Reference Model</a:t>
            </a:r>
          </a:p>
          <a:p>
            <a:pPr lvl="0"/>
            <a:r>
              <a:rPr lang="en-US" sz="1200" kern="1200" dirty="0" smtClean="0">
                <a:solidFill>
                  <a:schemeClr val="tx1"/>
                </a:solidFill>
                <a:effectLst/>
                <a:latin typeface="+mn-lt"/>
                <a:ea typeface="+mn-ea"/>
                <a:cs typeface="+mn-cs"/>
              </a:rPr>
              <a:t>Health Care Community Cloud</a:t>
            </a:r>
          </a:p>
          <a:p>
            <a:pPr lvl="0"/>
            <a:r>
              <a:rPr lang="en-US" sz="1200" kern="1200" dirty="0" smtClean="0">
                <a:solidFill>
                  <a:schemeClr val="tx1"/>
                </a:solidFill>
                <a:effectLst/>
                <a:latin typeface="+mn-lt"/>
                <a:ea typeface="+mn-ea"/>
                <a:cs typeface="+mn-cs"/>
              </a:rPr>
              <a:t>Conformance and Certification - (</a:t>
            </a:r>
            <a:r>
              <a:rPr lang="en-US" sz="1200" i="1" kern="1200" dirty="0" smtClean="0">
                <a:solidFill>
                  <a:schemeClr val="tx1"/>
                </a:solidFill>
                <a:effectLst/>
                <a:latin typeface="+mn-lt"/>
                <a:ea typeface="+mn-ea"/>
                <a:cs typeface="+mn-cs"/>
              </a:rPr>
              <a:t>What does it mean to be HSPC compliant</a:t>
            </a:r>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Implementation of Standards </a:t>
            </a:r>
            <a:r>
              <a:rPr lang="en-US" sz="1200" i="1" kern="1200" dirty="0" smtClean="0">
                <a:solidFill>
                  <a:schemeClr val="tx1"/>
                </a:solidFill>
                <a:effectLst/>
                <a:latin typeface="+mn-lt"/>
                <a:ea typeface="+mn-ea"/>
                <a:cs typeface="+mn-cs"/>
              </a:rPr>
              <a:t>(Model Adoption Database)</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Development Environment and Resources</a:t>
            </a:r>
          </a:p>
          <a:p>
            <a:pPr lvl="0"/>
            <a:r>
              <a:rPr lang="en-US" sz="1200" kern="1200" dirty="0" smtClean="0">
                <a:solidFill>
                  <a:schemeClr val="tx1"/>
                </a:solidFill>
                <a:effectLst/>
                <a:latin typeface="+mn-lt"/>
                <a:ea typeface="+mn-ea"/>
                <a:cs typeface="+mn-cs"/>
              </a:rPr>
              <a:t>Community Engagement</a:t>
            </a:r>
          </a:p>
          <a:p>
            <a:pPr lvl="0"/>
            <a:r>
              <a:rPr lang="en-US" sz="1200" kern="1200" dirty="0" smtClean="0">
                <a:solidFill>
                  <a:schemeClr val="tx1"/>
                </a:solidFill>
                <a:effectLst/>
                <a:latin typeface="+mn-lt"/>
                <a:ea typeface="+mn-ea"/>
                <a:cs typeface="+mn-cs"/>
              </a:rPr>
              <a:t>Standards Implementation</a:t>
            </a:r>
          </a:p>
          <a:p>
            <a:pPr lvl="0"/>
            <a:r>
              <a:rPr lang="en-US" sz="1200" kern="1200" dirty="0" smtClean="0">
                <a:solidFill>
                  <a:schemeClr val="tx1"/>
                </a:solidFill>
                <a:effectLst/>
                <a:latin typeface="+mn-lt"/>
                <a:ea typeface="+mn-ea"/>
                <a:cs typeface="+mn-cs"/>
              </a:rPr>
              <a:t>HSPC Engagement in Public Policy</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Not done – neutral marketplace</a:t>
            </a:r>
            <a:r>
              <a:rPr lang="is-I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36B22FA-2EE1-3645-9CDB-FD067A83BA62}" type="slidenum">
              <a:rPr lang="en-US" smtClean="0"/>
              <a:t>2</a:t>
            </a:fld>
            <a:endParaRPr lang="en-US"/>
          </a:p>
        </p:txBody>
      </p:sp>
    </p:spTree>
    <p:extLst>
      <p:ext uri="{BB962C8B-B14F-4D97-AF65-F5344CB8AC3E}">
        <p14:creationId xmlns:p14="http://schemas.microsoft.com/office/powerpoint/2010/main" val="2652112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Move to knowledge content initiative</a:t>
            </a:r>
            <a:endParaRPr lang="en-US" dirty="0"/>
          </a:p>
        </p:txBody>
      </p:sp>
      <p:sp>
        <p:nvSpPr>
          <p:cNvPr id="4" name="Slide Number Placeholder 3"/>
          <p:cNvSpPr>
            <a:spLocks noGrp="1"/>
          </p:cNvSpPr>
          <p:nvPr>
            <p:ph type="sldNum" sz="quarter" idx="10"/>
          </p:nvPr>
        </p:nvSpPr>
        <p:spPr/>
        <p:txBody>
          <a:bodyPr/>
          <a:lstStyle/>
          <a:p>
            <a:fld id="{5B6B705F-109E-F247-B567-3A0F399E281A}" type="slidenum">
              <a:rPr lang="en-US" smtClean="0"/>
              <a:t>16</a:t>
            </a:fld>
            <a:endParaRPr lang="en-US" dirty="0"/>
          </a:p>
        </p:txBody>
      </p:sp>
    </p:spTree>
    <p:extLst>
      <p:ext uri="{BB962C8B-B14F-4D97-AF65-F5344CB8AC3E}">
        <p14:creationId xmlns:p14="http://schemas.microsoft.com/office/powerpoint/2010/main" val="325877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B705F-109E-F247-B567-3A0F399E281A}" type="slidenum">
              <a:rPr lang="en-US" smtClean="0"/>
              <a:t>17</a:t>
            </a:fld>
            <a:endParaRPr lang="en-US" dirty="0"/>
          </a:p>
        </p:txBody>
      </p:sp>
    </p:spTree>
    <p:extLst>
      <p:ext uri="{BB962C8B-B14F-4D97-AF65-F5344CB8AC3E}">
        <p14:creationId xmlns:p14="http://schemas.microsoft.com/office/powerpoint/2010/main" val="1232544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B705F-109E-F247-B567-3A0F399E281A}" type="slidenum">
              <a:rPr lang="en-US" smtClean="0"/>
              <a:t>18</a:t>
            </a:fld>
            <a:endParaRPr lang="en-US" dirty="0"/>
          </a:p>
        </p:txBody>
      </p:sp>
    </p:spTree>
    <p:extLst>
      <p:ext uri="{BB962C8B-B14F-4D97-AF65-F5344CB8AC3E}">
        <p14:creationId xmlns:p14="http://schemas.microsoft.com/office/powerpoint/2010/main" val="109683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B705F-109E-F247-B567-3A0F399E281A}" type="slidenum">
              <a:rPr lang="en-US" smtClean="0"/>
              <a:t>19</a:t>
            </a:fld>
            <a:endParaRPr lang="en-US" dirty="0"/>
          </a:p>
        </p:txBody>
      </p:sp>
    </p:spTree>
    <p:extLst>
      <p:ext uri="{BB962C8B-B14F-4D97-AF65-F5344CB8AC3E}">
        <p14:creationId xmlns:p14="http://schemas.microsoft.com/office/powerpoint/2010/main" val="3945536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p>
            <a:fld id="{039F1CBF-5172-47D7-85A8-6F00B389C49D}" type="slidenum">
              <a:rPr lang="en-US"/>
              <a:pPr/>
              <a:t>22</a:t>
            </a:fld>
            <a:endParaRPr lang="en-US"/>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10478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AF5AA-E16A-D540-B800-4642EDA0A138}" type="slidenum">
              <a:rPr lang="en-US" smtClean="0"/>
              <a:t>24</a:t>
            </a:fld>
            <a:endParaRPr lang="en-US"/>
          </a:p>
        </p:txBody>
      </p:sp>
    </p:spTree>
    <p:extLst>
      <p:ext uri="{BB962C8B-B14F-4D97-AF65-F5344CB8AC3E}">
        <p14:creationId xmlns:p14="http://schemas.microsoft.com/office/powerpoint/2010/main" val="3898333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AF5AA-E16A-D540-B800-4642EDA0A138}" type="slidenum">
              <a:rPr lang="en-US" smtClean="0"/>
              <a:t>25</a:t>
            </a:fld>
            <a:endParaRPr lang="en-US"/>
          </a:p>
        </p:txBody>
      </p:sp>
    </p:spTree>
    <p:extLst>
      <p:ext uri="{BB962C8B-B14F-4D97-AF65-F5344CB8AC3E}">
        <p14:creationId xmlns:p14="http://schemas.microsoft.com/office/powerpoint/2010/main" val="572895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Terminology and Modeling </a:t>
            </a:r>
          </a:p>
          <a:p>
            <a:pPr lvl="0"/>
            <a:r>
              <a:rPr lang="en-US" sz="1200" kern="1200" dirty="0" smtClean="0">
                <a:solidFill>
                  <a:schemeClr val="tx1"/>
                </a:solidFill>
                <a:effectLst/>
                <a:latin typeface="+mn-lt"/>
                <a:ea typeface="+mn-ea"/>
                <a:cs typeface="+mn-cs"/>
              </a:rPr>
              <a:t>SOA Reference</a:t>
            </a:r>
          </a:p>
          <a:p>
            <a:pPr lvl="0"/>
            <a:r>
              <a:rPr lang="en-US" sz="1200" kern="1200" dirty="0" smtClean="0">
                <a:solidFill>
                  <a:schemeClr val="tx1"/>
                </a:solidFill>
                <a:effectLst/>
                <a:latin typeface="+mn-lt"/>
                <a:ea typeface="+mn-ea"/>
                <a:cs typeface="+mn-cs"/>
              </a:rPr>
              <a:t>Knowledge Authoring Reference Model</a:t>
            </a:r>
          </a:p>
          <a:p>
            <a:pPr lvl="0"/>
            <a:r>
              <a:rPr lang="en-US" sz="1200" kern="1200" dirty="0" smtClean="0">
                <a:solidFill>
                  <a:schemeClr val="tx1"/>
                </a:solidFill>
                <a:effectLst/>
                <a:latin typeface="+mn-lt"/>
                <a:ea typeface="+mn-ea"/>
                <a:cs typeface="+mn-cs"/>
              </a:rPr>
              <a:t>Health Care Community Cloud</a:t>
            </a:r>
          </a:p>
          <a:p>
            <a:pPr lvl="0"/>
            <a:r>
              <a:rPr lang="en-US" sz="1200" kern="1200" dirty="0" smtClean="0">
                <a:solidFill>
                  <a:schemeClr val="tx1"/>
                </a:solidFill>
                <a:effectLst/>
                <a:latin typeface="+mn-lt"/>
                <a:ea typeface="+mn-ea"/>
                <a:cs typeface="+mn-cs"/>
              </a:rPr>
              <a:t>Conformance and Certification - (</a:t>
            </a:r>
            <a:r>
              <a:rPr lang="en-US" sz="1200" i="1" kern="1200" dirty="0" smtClean="0">
                <a:solidFill>
                  <a:schemeClr val="tx1"/>
                </a:solidFill>
                <a:effectLst/>
                <a:latin typeface="+mn-lt"/>
                <a:ea typeface="+mn-ea"/>
                <a:cs typeface="+mn-cs"/>
              </a:rPr>
              <a:t>What does it mean to be HSPC compliant</a:t>
            </a:r>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Implementation of Standards </a:t>
            </a:r>
            <a:r>
              <a:rPr lang="en-US" sz="1200" i="1" kern="1200" dirty="0" smtClean="0">
                <a:solidFill>
                  <a:schemeClr val="tx1"/>
                </a:solidFill>
                <a:effectLst/>
                <a:latin typeface="+mn-lt"/>
                <a:ea typeface="+mn-ea"/>
                <a:cs typeface="+mn-cs"/>
              </a:rPr>
              <a:t>(Model Adoption Database)</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Development Environment and Resources</a:t>
            </a:r>
          </a:p>
          <a:p>
            <a:pPr lvl="0"/>
            <a:r>
              <a:rPr lang="en-US" sz="1200" kern="1200" dirty="0" smtClean="0">
                <a:solidFill>
                  <a:schemeClr val="tx1"/>
                </a:solidFill>
                <a:effectLst/>
                <a:latin typeface="+mn-lt"/>
                <a:ea typeface="+mn-ea"/>
                <a:cs typeface="+mn-cs"/>
              </a:rPr>
              <a:t>Community Engagement</a:t>
            </a:r>
          </a:p>
          <a:p>
            <a:pPr lvl="0"/>
            <a:r>
              <a:rPr lang="en-US" sz="1200" kern="1200" dirty="0" smtClean="0">
                <a:solidFill>
                  <a:schemeClr val="tx1"/>
                </a:solidFill>
                <a:effectLst/>
                <a:latin typeface="+mn-lt"/>
                <a:ea typeface="+mn-ea"/>
                <a:cs typeface="+mn-cs"/>
              </a:rPr>
              <a:t>Standards Implementation</a:t>
            </a:r>
          </a:p>
          <a:p>
            <a:pPr lvl="0"/>
            <a:r>
              <a:rPr lang="en-US" sz="1200" kern="1200" dirty="0" smtClean="0">
                <a:solidFill>
                  <a:schemeClr val="tx1"/>
                </a:solidFill>
                <a:effectLst/>
                <a:latin typeface="+mn-lt"/>
                <a:ea typeface="+mn-ea"/>
                <a:cs typeface="+mn-cs"/>
              </a:rPr>
              <a:t>HSPC Engagement in Public Policy</a:t>
            </a:r>
          </a:p>
          <a:p>
            <a:endParaRPr lang="en-US" dirty="0"/>
          </a:p>
        </p:txBody>
      </p:sp>
      <p:sp>
        <p:nvSpPr>
          <p:cNvPr id="4" name="Slide Number Placeholder 3"/>
          <p:cNvSpPr>
            <a:spLocks noGrp="1"/>
          </p:cNvSpPr>
          <p:nvPr>
            <p:ph type="sldNum" sz="quarter" idx="10"/>
          </p:nvPr>
        </p:nvSpPr>
        <p:spPr/>
        <p:txBody>
          <a:bodyPr/>
          <a:lstStyle/>
          <a:p>
            <a:fld id="{336B22FA-2EE1-3645-9CDB-FD067A83BA62}" type="slidenum">
              <a:rPr lang="en-US" smtClean="0"/>
              <a:t>3</a:t>
            </a:fld>
            <a:endParaRPr lang="en-US"/>
          </a:p>
        </p:txBody>
      </p:sp>
    </p:spTree>
    <p:extLst>
      <p:ext uri="{BB962C8B-B14F-4D97-AF65-F5344CB8AC3E}">
        <p14:creationId xmlns:p14="http://schemas.microsoft.com/office/powerpoint/2010/main" val="700290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Membership</a:t>
            </a:r>
          </a:p>
          <a:p>
            <a:r>
              <a:rPr lang="en-US" dirty="0" smtClean="0"/>
              <a:t>Marketing – HIMSS</a:t>
            </a:r>
          </a:p>
          <a:p>
            <a:r>
              <a:rPr lang="en-US" sz="1200" kern="1200" dirty="0" smtClean="0">
                <a:solidFill>
                  <a:schemeClr val="tx1"/>
                </a:solidFill>
                <a:effectLst/>
                <a:latin typeface="+mn-lt"/>
                <a:ea typeface="+mn-ea"/>
                <a:cs typeface="+mn-cs"/>
              </a:rPr>
              <a:t>Meetings</a:t>
            </a:r>
          </a:p>
          <a:p>
            <a:r>
              <a:rPr lang="en-US" sz="1200" kern="1200" dirty="0" smtClean="0">
                <a:solidFill>
                  <a:schemeClr val="tx1"/>
                </a:solidFill>
                <a:effectLst/>
                <a:latin typeface="+mn-lt"/>
                <a:ea typeface="+mn-ea"/>
                <a:cs typeface="+mn-cs"/>
              </a:rPr>
              <a:t>Website/Wiki</a:t>
            </a:r>
          </a:p>
          <a:p>
            <a:r>
              <a:rPr lang="en-US" sz="1200" kern="1200" dirty="0" smtClean="0">
                <a:solidFill>
                  <a:schemeClr val="tx1"/>
                </a:solidFill>
                <a:effectLst/>
                <a:latin typeface="+mn-lt"/>
                <a:ea typeface="+mn-ea"/>
                <a:cs typeface="+mn-cs"/>
              </a:rPr>
              <a:t>Finances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336B22FA-2EE1-3645-9CDB-FD067A83BA62}" type="slidenum">
              <a:rPr lang="en-US" smtClean="0"/>
              <a:t>4</a:t>
            </a:fld>
            <a:endParaRPr lang="en-US"/>
          </a:p>
        </p:txBody>
      </p:sp>
    </p:spTree>
    <p:extLst>
      <p:ext uri="{BB962C8B-B14F-4D97-AF65-F5344CB8AC3E}">
        <p14:creationId xmlns:p14="http://schemas.microsoft.com/office/powerpoint/2010/main" val="460403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B705F-109E-F247-B567-3A0F399E281A}" type="slidenum">
              <a:rPr lang="en-US" smtClean="0"/>
              <a:t>5</a:t>
            </a:fld>
            <a:endParaRPr lang="en-US" dirty="0"/>
          </a:p>
        </p:txBody>
      </p:sp>
    </p:spTree>
    <p:extLst>
      <p:ext uri="{BB962C8B-B14F-4D97-AF65-F5344CB8AC3E}">
        <p14:creationId xmlns:p14="http://schemas.microsoft.com/office/powerpoint/2010/main" val="3207901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B705F-109E-F247-B567-3A0F399E281A}" type="slidenum">
              <a:rPr lang="en-US" smtClean="0"/>
              <a:t>7</a:t>
            </a:fld>
            <a:endParaRPr lang="en-US" dirty="0"/>
          </a:p>
        </p:txBody>
      </p:sp>
    </p:spTree>
    <p:extLst>
      <p:ext uri="{BB962C8B-B14F-4D97-AF65-F5344CB8AC3E}">
        <p14:creationId xmlns:p14="http://schemas.microsoft.com/office/powerpoint/2010/main" val="4157519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Need</a:t>
            </a:r>
            <a:r>
              <a:rPr lang="en-US" baseline="0" dirty="0" smtClean="0"/>
              <a:t> to discuss order of how patterns are created.  Move 2 to 1</a:t>
            </a:r>
            <a:endParaRPr lang="en-US" dirty="0"/>
          </a:p>
        </p:txBody>
      </p:sp>
      <p:sp>
        <p:nvSpPr>
          <p:cNvPr id="4" name="Slide Number Placeholder 3"/>
          <p:cNvSpPr>
            <a:spLocks noGrp="1"/>
          </p:cNvSpPr>
          <p:nvPr>
            <p:ph type="sldNum" sz="quarter" idx="10"/>
          </p:nvPr>
        </p:nvSpPr>
        <p:spPr/>
        <p:txBody>
          <a:bodyPr/>
          <a:lstStyle/>
          <a:p>
            <a:fld id="{5B6B705F-109E-F247-B567-3A0F399E281A}" type="slidenum">
              <a:rPr lang="en-US" smtClean="0"/>
              <a:t>8</a:t>
            </a:fld>
            <a:endParaRPr lang="en-US" dirty="0"/>
          </a:p>
        </p:txBody>
      </p:sp>
    </p:spTree>
    <p:extLst>
      <p:ext uri="{BB962C8B-B14F-4D97-AF65-F5344CB8AC3E}">
        <p14:creationId xmlns:p14="http://schemas.microsoft.com/office/powerpoint/2010/main" val="33283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Arial Narrow" panose="020B0606020202030204" pitchFamily="34" charset="0"/>
                <a:ea typeface="+mn-ea"/>
                <a:cs typeface="+mn-cs"/>
              </a:rPr>
              <a:t>Claude Nanjo, </a:t>
            </a:r>
            <a:r>
              <a:rPr lang="en-US" sz="800" u="sng" kern="1200" dirty="0">
                <a:solidFill>
                  <a:schemeClr val="tx1"/>
                </a:solidFill>
                <a:effectLst/>
                <a:latin typeface="Arial Narrow" panose="020B0606020202030204" pitchFamily="34" charset="0"/>
                <a:ea typeface="+mn-ea"/>
                <a:cs typeface="+mn-cs"/>
                <a:hlinkClick r:id="rId3"/>
              </a:rPr>
              <a:t>https://docs.google.com/drawings/d/1xQF5SZxwi8DiFG1C7uI9eBo6RkgYtA3iIekeuDOC8Es/edit</a:t>
            </a:r>
            <a:endParaRPr lang="en-US" sz="800" kern="1200" dirty="0">
              <a:solidFill>
                <a:schemeClr val="tx1"/>
              </a:solidFill>
              <a:effectLst/>
              <a:latin typeface="Arial Narrow" panose="020B0606020202030204" pitchFamily="34" charset="0"/>
              <a:ea typeface="+mn-ea"/>
              <a:cs typeface="+mn-cs"/>
            </a:endParaRPr>
          </a:p>
          <a:p>
            <a:pPr marL="228600" indent="-228600">
              <a:buAutoNum type="arabicPeriod"/>
            </a:pPr>
            <a:r>
              <a:rPr lang="en-US" sz="1100" kern="1200" dirty="0">
                <a:solidFill>
                  <a:schemeClr val="tx1"/>
                </a:solidFill>
                <a:effectLst/>
                <a:latin typeface="Arial Narrow" panose="020B0606020202030204" pitchFamily="34" charset="0"/>
                <a:ea typeface="+mn-ea"/>
                <a:cs typeface="+mn-cs"/>
              </a:rPr>
              <a:t>The core reference model which define the very foundations of the model. Right now, it is very generic. It can almost be compared to FHIR's Structure Definition with some of its datatypes, etc... At this time, it is really a meta-model layer.</a:t>
            </a:r>
          </a:p>
          <a:p>
            <a:pPr marL="228600" indent="-228600">
              <a:buFont typeface="+mj-lt"/>
              <a:buAutoNum type="arabicPeriod"/>
            </a:pPr>
            <a:r>
              <a:rPr lang="en-US" sz="1100" kern="1200" dirty="0">
                <a:solidFill>
                  <a:schemeClr val="tx1"/>
                </a:solidFill>
                <a:effectLst/>
                <a:latin typeface="Arial Narrow" panose="020B0606020202030204" pitchFamily="34" charset="0"/>
                <a:ea typeface="+mn-ea"/>
                <a:cs typeface="+mn-cs"/>
              </a:rPr>
              <a:t>The foundational archetype layer - these are closely aligned to ISO13606 and the OpenEHR reference model and provide the foundation for a clinical document more generally and a clinical record in the case of CIMI. This is important because KNARTs can use this same foundation as well which is key when we define a logical model for CQF.</a:t>
            </a:r>
          </a:p>
          <a:p>
            <a:pPr marL="228600" indent="-228600">
              <a:buFont typeface="+mj-lt"/>
              <a:buAutoNum type="arabicPeriod"/>
            </a:pPr>
            <a:r>
              <a:rPr lang="en-US" sz="1100" kern="1200" dirty="0">
                <a:solidFill>
                  <a:schemeClr val="tx1"/>
                </a:solidFill>
                <a:effectLst/>
                <a:latin typeface="Arial Narrow" panose="020B0606020202030204" pitchFamily="34" charset="0"/>
                <a:ea typeface="+mn-ea"/>
                <a:cs typeface="+mn-cs"/>
              </a:rPr>
              <a:t>The reference archetype layer - these will consist in the case of CIMI of the 'schematic anchors' so to speak (to borrow Richard Esmond's term) from which detailed clinical models will be derived. Requirements for this layer will come from FHIM, vMR, QDM, QUICK, FHIR DAF, SDC, etc... The goal is to define this layer so that the transformation cost to FHIR profiles is lowest despite some divergence which we know we will have. Note that within the hierarchy of archetypes that will make up this layer, we will derive the DAF and QICore profiles. However, I would not call this layer the FHIM/DAF/QICore layer. It is more than that. Also, as Galen pointed out, not all of the expressivity of FHIM will carry over to CIMI given the models' different requirements.</a:t>
            </a:r>
          </a:p>
          <a:p>
            <a:pPr marL="228600" indent="-228600">
              <a:buFont typeface="+mj-lt"/>
              <a:buAutoNum type="arabicPeriod"/>
            </a:pPr>
            <a:r>
              <a:rPr lang="en-US" sz="1100" kern="1200" dirty="0">
                <a:solidFill>
                  <a:schemeClr val="tx1"/>
                </a:solidFill>
                <a:effectLst/>
                <a:latin typeface="Arial Narrow" panose="020B0606020202030204" pitchFamily="34" charset="0"/>
                <a:ea typeface="+mn-ea"/>
                <a:cs typeface="+mn-cs"/>
              </a:rPr>
              <a:t>The detailed clinical model layer which, ideally, are simply constraining profiles on the layer above to create families of archetypes that only vary in their terminology bindings and cardinality constraints.</a:t>
            </a:r>
          </a:p>
          <a:p>
            <a:r>
              <a:rPr lang="en-US" sz="1100" kern="1200" dirty="0">
                <a:solidFill>
                  <a:schemeClr val="tx1"/>
                </a:solidFill>
                <a:effectLst/>
                <a:latin typeface="Arial Narrow" panose="020B0606020202030204" pitchFamily="34" charset="0"/>
                <a:ea typeface="+mn-ea"/>
                <a:cs typeface="+mn-cs"/>
              </a:rPr>
              <a:t> </a:t>
            </a:r>
          </a:p>
          <a:p>
            <a:r>
              <a:rPr lang="en-US" sz="1100" kern="1200" dirty="0">
                <a:solidFill>
                  <a:schemeClr val="tx1"/>
                </a:solidFill>
                <a:effectLst/>
                <a:latin typeface="Arial Narrow" panose="020B0606020202030204" pitchFamily="34" charset="0"/>
                <a:ea typeface="+mn-ea"/>
                <a:cs typeface="+mn-cs"/>
              </a:rPr>
              <a:t>An additional note on the Reference Archetype Layer: There will ultimately be two general categories of archetypes in this layer - the CIMI archetypes which we are working on now as part of the CIMI/FHIM effort - and the HeD archetypes which will consist of those archetypes that define the CQF logical model. Note that for both of these categories, there might be common archetypes used for both CIMI and HeD (e.g., the procedure topic of a clinical statement in CIMI can also be used as a definitional archetype for a procedure order item - ActivityDefinition - in an order set for instance).</a:t>
            </a:r>
          </a:p>
          <a:p>
            <a:r>
              <a:rPr lang="en-US" sz="1100" kern="1200" dirty="0">
                <a:solidFill>
                  <a:schemeClr val="tx1"/>
                </a:solidFill>
                <a:effectLst/>
                <a:latin typeface="Arial Narrow" panose="020B0606020202030204" pitchFamily="34" charset="0"/>
                <a:ea typeface="+mn-ea"/>
                <a:cs typeface="+mn-cs"/>
              </a:rPr>
              <a:t> </a:t>
            </a:r>
          </a:p>
          <a:p>
            <a:r>
              <a:rPr lang="en-US" sz="1100" kern="1200" dirty="0">
                <a:solidFill>
                  <a:schemeClr val="tx1"/>
                </a:solidFill>
                <a:effectLst/>
                <a:latin typeface="Arial Narrow" panose="020B0606020202030204" pitchFamily="34" charset="0"/>
                <a:ea typeface="+mn-ea"/>
                <a:cs typeface="+mn-cs"/>
              </a:rPr>
              <a:t>Then, from layers 1-4, we would define the set of transformations to generate the corresponding FHIR profiles including DAF and QICore. Note that FHIR profiles can be generated from the various levels of the archetype hierarchy depending on requirements. The lower down the hierarchy, the more prescriptive the profile in terms of constraints.</a:t>
            </a:r>
          </a:p>
          <a:p>
            <a:endParaRPr lang="en" sz="1100" dirty="0">
              <a:latin typeface="Arial Narrow" panose="020B0606020202030204" pitchFamily="34" charset="0"/>
            </a:endParaRPr>
          </a:p>
          <a:p>
            <a:r>
              <a:rPr lang="en-US" sz="1100" kern="1200" dirty="0">
                <a:solidFill>
                  <a:schemeClr val="tx1"/>
                </a:solidFill>
                <a:effectLst/>
                <a:latin typeface="Arial Narrow" panose="020B0606020202030204" pitchFamily="34" charset="0"/>
                <a:ea typeface="+mn-ea"/>
                <a:cs typeface="+mn-cs"/>
              </a:rPr>
              <a:t>It is important to note that some FHIR profiles may be derived from the Reference Archetype Layer (e.g., DAF, some QICore profiles, some CQIF profiles on PlanDefinition, Questionnaire and ActivityDefinition, etc...) and others from the DCM Layer (e.g., bilirubin, HgA1c, etc...). In other words, the arrow for FHIR Profiles stems out of the outer box rather than the last of the inner boxes (the DCM box). </a:t>
            </a:r>
          </a:p>
          <a:p>
            <a:r>
              <a:rPr lang="en-US" sz="1100" kern="1200" dirty="0">
                <a:solidFill>
                  <a:schemeClr val="tx1"/>
                </a:solidFill>
                <a:effectLst/>
                <a:latin typeface="Arial Narrow" panose="020B0606020202030204" pitchFamily="34" charset="0"/>
                <a:ea typeface="+mn-ea"/>
                <a:cs typeface="+mn-cs"/>
              </a:rPr>
              <a:t> </a:t>
            </a:r>
          </a:p>
          <a:p>
            <a:r>
              <a:rPr lang="en-US" sz="1100" kern="1200" dirty="0">
                <a:solidFill>
                  <a:schemeClr val="tx1"/>
                </a:solidFill>
                <a:effectLst/>
                <a:latin typeface="Arial Narrow" panose="020B0606020202030204" pitchFamily="34" charset="0"/>
                <a:ea typeface="+mn-ea"/>
                <a:cs typeface="+mn-cs"/>
              </a:rPr>
              <a:t>CQIF is an implementation guide that stems out of the CQF initiative. I hope this helps.</a:t>
            </a:r>
          </a:p>
          <a:p>
            <a:endParaRPr lang="en" sz="1100" dirty="0">
              <a:latin typeface="Arial Narrow" panose="020B0606020202030204" pitchFamily="34" charset="0"/>
            </a:endParaRPr>
          </a:p>
        </p:txBody>
      </p:sp>
    </p:spTree>
    <p:extLst>
      <p:ext uri="{BB962C8B-B14F-4D97-AF65-F5344CB8AC3E}">
        <p14:creationId xmlns:p14="http://schemas.microsoft.com/office/powerpoint/2010/main" val="1608204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B705F-109E-F247-B567-3A0F399E281A}" type="slidenum">
              <a:rPr lang="en-US" smtClean="0"/>
              <a:t>12</a:t>
            </a:fld>
            <a:endParaRPr lang="en-US" dirty="0"/>
          </a:p>
        </p:txBody>
      </p:sp>
    </p:spTree>
    <p:extLst>
      <p:ext uri="{BB962C8B-B14F-4D97-AF65-F5344CB8AC3E}">
        <p14:creationId xmlns:p14="http://schemas.microsoft.com/office/powerpoint/2010/main" val="2860258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B705F-109E-F247-B567-3A0F399E281A}" type="slidenum">
              <a:rPr lang="en-US" smtClean="0"/>
              <a:t>14</a:t>
            </a:fld>
            <a:endParaRPr lang="en-US" dirty="0"/>
          </a:p>
        </p:txBody>
      </p:sp>
    </p:spTree>
    <p:extLst>
      <p:ext uri="{BB962C8B-B14F-4D97-AF65-F5344CB8AC3E}">
        <p14:creationId xmlns:p14="http://schemas.microsoft.com/office/powerpoint/2010/main" val="527431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400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9" y="3299012"/>
            <a:ext cx="6498159" cy="916642"/>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3/28/17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6"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406" y="1787859"/>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3/28/17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7"/>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3/28/17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3"/>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3"/>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3/28/17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p:nvPr/>
        </p:nvSpPr>
        <p:spPr>
          <a:xfrm>
            <a:off x="0" y="6727600"/>
            <a:ext cx="9144000" cy="130400"/>
          </a:xfrm>
          <a:prstGeom prst="rect">
            <a:avLst/>
          </a:prstGeom>
          <a:solidFill>
            <a:schemeClr val="lt2"/>
          </a:solidFill>
          <a:ln>
            <a:noFill/>
          </a:ln>
        </p:spPr>
        <p:txBody>
          <a:bodyPr lIns="76188" tIns="76188" rIns="76188" bIns="76188" anchor="ctr" anchorCtr="0">
            <a:noAutofit/>
          </a:bodyPr>
          <a:lstStyle/>
          <a:p>
            <a:endParaRPr sz="1167" kern="0" dirty="0">
              <a:solidFill>
                <a:srgbClr val="000000"/>
              </a:solidFill>
              <a:cs typeface="Arial"/>
              <a:sym typeface="Arial"/>
            </a:endParaRPr>
          </a:p>
        </p:txBody>
      </p:sp>
      <p:sp>
        <p:nvSpPr>
          <p:cNvPr id="22" name="Shape 22"/>
          <p:cNvSpPr txBox="1">
            <a:spLocks noGrp="1"/>
          </p:cNvSpPr>
          <p:nvPr>
            <p:ph type="title"/>
          </p:nvPr>
        </p:nvSpPr>
        <p:spPr>
          <a:xfrm>
            <a:off x="311700" y="421233"/>
            <a:ext cx="8520600" cy="1108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633634"/>
            <a:ext cx="8520600" cy="4472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472457" y="6217623"/>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094448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_no phot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08646" y="1822564"/>
            <a:ext cx="4696214" cy="1181849"/>
          </a:xfrm>
        </p:spPr>
        <p:txBody>
          <a:bodyPr anchor="b" anchorCtr="0">
            <a:noAutofit/>
          </a:bodyPr>
          <a:lstStyle>
            <a:lvl1pPr algn="l">
              <a:lnSpc>
                <a:spcPct val="100000"/>
              </a:lnSpc>
              <a:defRPr sz="4000" b="1" spc="0" baseline="0">
                <a:solidFill>
                  <a:srgbClr val="24446C"/>
                </a:solidFill>
                <a:latin typeface="Calibri" panose="020F0502020204030204" pitchFamily="34" charset="0"/>
              </a:defRPr>
            </a:lvl1pPr>
          </a:lstStyle>
          <a:p>
            <a:r>
              <a:rPr lang="en-US" dirty="0"/>
              <a:t>Presentation Title </a:t>
            </a:r>
            <a:br>
              <a:rPr lang="en-US" dirty="0"/>
            </a:br>
            <a:r>
              <a:rPr lang="en-US" dirty="0"/>
              <a:t>Calibri 40 Pt.</a:t>
            </a:r>
          </a:p>
        </p:txBody>
      </p:sp>
      <p:sp>
        <p:nvSpPr>
          <p:cNvPr id="3" name="Subtitle 2"/>
          <p:cNvSpPr>
            <a:spLocks noGrp="1"/>
          </p:cNvSpPr>
          <p:nvPr>
            <p:ph type="subTitle" idx="1" hasCustomPrompt="1"/>
          </p:nvPr>
        </p:nvSpPr>
        <p:spPr>
          <a:xfrm>
            <a:off x="3708646" y="3152887"/>
            <a:ext cx="4696214" cy="901567"/>
          </a:xfrm>
        </p:spPr>
        <p:txBody>
          <a:bodyPr/>
          <a:lstStyle>
            <a:lvl1pPr marL="0" indent="0" algn="l">
              <a:lnSpc>
                <a:spcPct val="100000"/>
              </a:lnSpc>
              <a:spcBef>
                <a:spcPts val="0"/>
              </a:spcBef>
              <a:buNone/>
              <a:defRPr sz="2400" b="1">
                <a:solidFill>
                  <a:srgbClr val="4E84C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br>
              <a:rPr lang="en-US" dirty="0"/>
            </a:br>
            <a:r>
              <a:rPr lang="en-US" dirty="0"/>
              <a:t>Calibri Body 24 pt., Bold</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0791" y="2311765"/>
            <a:ext cx="2165332" cy="1771964"/>
          </a:xfrm>
          <a:prstGeom prst="rect">
            <a:avLst/>
          </a:prstGeom>
        </p:spPr>
      </p:pic>
      <p:cxnSp>
        <p:nvCxnSpPr>
          <p:cNvPr id="11" name="Straight Connector 10"/>
          <p:cNvCxnSpPr/>
          <p:nvPr userDrawn="1"/>
        </p:nvCxnSpPr>
        <p:spPr>
          <a:xfrm>
            <a:off x="3382394" y="1868134"/>
            <a:ext cx="0" cy="3023453"/>
          </a:xfrm>
          <a:prstGeom prst="line">
            <a:avLst/>
          </a:prstGeom>
          <a:ln w="15875">
            <a:solidFill>
              <a:srgbClr val="4E84C4"/>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0" hasCustomPrompt="1"/>
          </p:nvPr>
        </p:nvSpPr>
        <p:spPr>
          <a:xfrm>
            <a:off x="3708646" y="4186388"/>
            <a:ext cx="4696214" cy="725518"/>
          </a:xfrm>
        </p:spPr>
        <p:txBody>
          <a:bodyPr>
            <a:normAutofit/>
          </a:bodyPr>
          <a:lstStyle>
            <a:lvl1pPr marL="0" indent="0">
              <a:lnSpc>
                <a:spcPct val="100000"/>
              </a:lnSpc>
              <a:spcBef>
                <a:spcPts val="0"/>
              </a:spcBef>
              <a:buNone/>
              <a:defRPr sz="2000" i="1">
                <a:solidFill>
                  <a:srgbClr val="4E84C4"/>
                </a:solidFill>
                <a:latin typeface="+mn-lt"/>
              </a:defRPr>
            </a:lvl1pPr>
            <a:lvl2pPr marL="457200" indent="0">
              <a:buNone/>
              <a:defRPr/>
            </a:lvl2pPr>
            <a:lvl5pPr marL="1828800" indent="0">
              <a:buNone/>
              <a:defRPr/>
            </a:lvl5pPr>
          </a:lstStyle>
          <a:p>
            <a:pPr lvl="0"/>
            <a:r>
              <a:rPr lang="en-US" dirty="0"/>
              <a:t>Presenter’s name and title</a:t>
            </a:r>
          </a:p>
          <a:p>
            <a:pPr lvl="0"/>
            <a:r>
              <a:rPr lang="en-US" dirty="0"/>
              <a:t>Calibri Body 20 pt., italics</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732025"/>
            <a:ext cx="9144000" cy="1133927"/>
          </a:xfrm>
          <a:prstGeom prst="rect">
            <a:avLst/>
          </a:prstGeom>
        </p:spPr>
      </p:pic>
    </p:spTree>
    <p:extLst>
      <p:ext uri="{BB962C8B-B14F-4D97-AF65-F5344CB8AC3E}">
        <p14:creationId xmlns:p14="http://schemas.microsoft.com/office/powerpoint/2010/main" val="163249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_single column_no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659" y="553744"/>
            <a:ext cx="8307533" cy="1042658"/>
          </a:xfrm>
        </p:spPr>
        <p:txBody>
          <a:bodyPr anchor="b" anchorCtr="0">
            <a:normAutofit/>
          </a:bodyPr>
          <a:lstStyle>
            <a:lvl1pPr>
              <a:defRPr sz="3600" b="1" baseline="0"/>
            </a:lvl1pPr>
          </a:lstStyle>
          <a:p>
            <a:r>
              <a:rPr lang="en-US" dirty="0"/>
              <a:t>Slide Heading Calibri 36 Pt.</a:t>
            </a:r>
          </a:p>
        </p:txBody>
      </p:sp>
      <p:sp>
        <p:nvSpPr>
          <p:cNvPr id="8" name="Slide Number Placeholder 6"/>
          <p:cNvSpPr>
            <a:spLocks noGrp="1"/>
          </p:cNvSpPr>
          <p:nvPr>
            <p:ph type="sldNum" sz="quarter" idx="12"/>
          </p:nvPr>
        </p:nvSpPr>
        <p:spPr>
          <a:xfrm>
            <a:off x="4318622" y="6187208"/>
            <a:ext cx="445610" cy="352237"/>
          </a:xfrm>
        </p:spPr>
        <p:txBody>
          <a:bodyPr/>
          <a:lstStyle/>
          <a:p>
            <a:fld id="{82ECB687-F57F-49F9-B73A-487ED709F178}" type="slidenum">
              <a:rPr lang="en-US" smtClean="0"/>
              <a:t>‹#›</a:t>
            </a:fld>
            <a:endParaRPr lang="en-US"/>
          </a:p>
        </p:txBody>
      </p:sp>
      <p:sp>
        <p:nvSpPr>
          <p:cNvPr id="4" name="Text Placeholder 3"/>
          <p:cNvSpPr>
            <a:spLocks noGrp="1"/>
          </p:cNvSpPr>
          <p:nvPr>
            <p:ph type="body" sz="quarter" idx="14" hasCustomPrompt="1"/>
          </p:nvPr>
        </p:nvSpPr>
        <p:spPr>
          <a:xfrm>
            <a:off x="389659" y="1790590"/>
            <a:ext cx="8307533" cy="3970131"/>
          </a:xfrm>
        </p:spPr>
        <p:txBody>
          <a:bodyPr/>
          <a:lstStyle/>
          <a:p>
            <a:pPr lvl="0"/>
            <a:r>
              <a:rPr lang="en-US" dirty="0"/>
              <a:t>Subhead Calibri Body 30 pt.</a:t>
            </a:r>
          </a:p>
          <a:p>
            <a:pPr lvl="1"/>
            <a:r>
              <a:rPr lang="en-US" dirty="0"/>
              <a:t>Calibri Body 28 pt.</a:t>
            </a:r>
          </a:p>
          <a:p>
            <a:pPr lvl="2"/>
            <a:r>
              <a:rPr lang="en-US" dirty="0"/>
              <a:t>Calibri Body 24 pt.</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32025"/>
            <a:ext cx="9144000" cy="113392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19" y="6453932"/>
            <a:ext cx="1170583" cy="255644"/>
          </a:xfrm>
          <a:prstGeom prst="rect">
            <a:avLst/>
          </a:prstGeom>
        </p:spPr>
      </p:pic>
    </p:spTree>
    <p:extLst>
      <p:ext uri="{BB962C8B-B14F-4D97-AF65-F5344CB8AC3E}">
        <p14:creationId xmlns:p14="http://schemas.microsoft.com/office/powerpoint/2010/main" val="2924605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One Logo">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sz="1000"/>
            </a:lvl1pPr>
          </a:lstStyle>
          <a:p>
            <a:fld id="{62C09134-1211-4C12-82C7-5C8DAF5AEC1B}" type="slidenum">
              <a:rPr lang="en-US" smtClean="0"/>
              <a:t>‹#›</a:t>
            </a:fld>
            <a:endParaRPr lang="en-US"/>
          </a:p>
        </p:txBody>
      </p:sp>
      <p:sp>
        <p:nvSpPr>
          <p:cNvPr id="11" name="Title 1"/>
          <p:cNvSpPr>
            <a:spLocks noGrp="1"/>
          </p:cNvSpPr>
          <p:nvPr>
            <p:ph type="title"/>
          </p:nvPr>
        </p:nvSpPr>
        <p:spPr>
          <a:xfrm>
            <a:off x="457200" y="389761"/>
            <a:ext cx="6766894" cy="910695"/>
          </a:xfrm>
        </p:spPr>
        <p:txBody>
          <a:bodyPr anchor="b">
            <a:normAutofit/>
          </a:bodyPr>
          <a:lstStyle>
            <a:lvl1pPr algn="l">
              <a:defRPr sz="2400" b="1">
                <a:solidFill>
                  <a:srgbClr val="005FAD"/>
                </a:solidFill>
              </a:defRPr>
            </a:lvl1pPr>
          </a:lstStyle>
          <a:p>
            <a:r>
              <a:rPr lang="en-US" smtClean="0"/>
              <a:t>Click to edit Master 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697" y="5936303"/>
            <a:ext cx="1139089" cy="602615"/>
          </a:xfrm>
          <a:prstGeom prst="rect">
            <a:avLst/>
          </a:prstGeom>
        </p:spPr>
      </p:pic>
      <p:sp>
        <p:nvSpPr>
          <p:cNvPr id="16" name="Text Placeholder 7"/>
          <p:cNvSpPr>
            <a:spLocks noGrp="1"/>
          </p:cNvSpPr>
          <p:nvPr>
            <p:ph type="body" sz="quarter" idx="14"/>
          </p:nvPr>
        </p:nvSpPr>
        <p:spPr>
          <a:xfrm>
            <a:off x="525463" y="2146303"/>
            <a:ext cx="5592762" cy="3270251"/>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22427266"/>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3/28/17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46" y="3352806"/>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46" y="4771034"/>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3/28/17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83" y="2403144"/>
            <a:ext cx="8056563" cy="1362076"/>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83" y="3736008"/>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3/28/17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3/28/17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9"/>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20"/>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9"/>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20"/>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3/28/17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3/28/17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3/28/17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3"/>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9"/>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3/28/17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73"/>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3/28/17</a:t>
            </a:fld>
            <a:endParaRPr lang="en-US"/>
          </a:p>
        </p:txBody>
      </p:sp>
      <p:sp>
        <p:nvSpPr>
          <p:cNvPr id="5" name="Footer Placeholder 4"/>
          <p:cNvSpPr>
            <a:spLocks noGrp="1"/>
          </p:cNvSpPr>
          <p:nvPr>
            <p:ph type="ftr" sz="quarter" idx="3"/>
          </p:nvPr>
        </p:nvSpPr>
        <p:spPr>
          <a:xfrm>
            <a:off x="264466" y="6275673"/>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73"/>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cognitivemedicalsystems.com/" TargetMode="External"/><Relationship Id="rId4" Type="http://schemas.openxmlformats.org/officeDocument/2006/relationships/image" Target="../media/image13.png"/><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cognitivemedicalsystems.com/" TargetMode="Externa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hyperlink" Target="http://cognitivemedicalsystems.com/" TargetMode="External"/><Relationship Id="rId4" Type="http://schemas.openxmlformats.org/officeDocument/2006/relationships/image" Target="../media/image13.png"/><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3" Type="http://schemas.openxmlformats.org/officeDocument/2006/relationships/image" Target="../media/image14.wmf"/><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3" Type="http://schemas.openxmlformats.org/officeDocument/2006/relationships/hyperlink" Target="http://cognitivemedicalsystems.com/" TargetMode="External"/><Relationship Id="rId4" Type="http://schemas.openxmlformats.org/officeDocument/2006/relationships/image" Target="../media/image13.png"/><Relationship Id="rId1" Type="http://schemas.openxmlformats.org/officeDocument/2006/relationships/slideLayout" Target="../slideLayouts/slideLayout15.xml"/><Relationship Id="rId2"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hyperlink" Target="http://cognitivemedicalsystems.com/" TargetMode="External"/><Relationship Id="rId4" Type="http://schemas.openxmlformats.org/officeDocument/2006/relationships/image" Target="../media/image13.png"/><Relationship Id="rId1" Type="http://schemas.openxmlformats.org/officeDocument/2006/relationships/slideLayout" Target="../slideLayouts/slideLayout15.xml"/><Relationship Id="rId2"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cognitivemedicalsystems.com/" TargetMode="Externa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http://cognitivemedicalsystems.com/" TargetMode="External"/><Relationship Id="rId4" Type="http://schemas.openxmlformats.org/officeDocument/2006/relationships/image" Target="../media/image13.png"/><Relationship Id="rId1" Type="http://schemas.openxmlformats.org/officeDocument/2006/relationships/slideLayout" Target="../slideLayouts/slideLayout15.xml"/><Relationship Id="rId2" Type="http://schemas.openxmlformats.org/officeDocument/2006/relationships/image" Target="../media/image17.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1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5" Type="http://schemas.openxmlformats.org/officeDocument/2006/relationships/image" Target="../media/image22.gif"/><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1" Type="http://schemas.openxmlformats.org/officeDocument/2006/relationships/slideLayout" Target="../slideLayouts/slideLayout8.xml"/><Relationship Id="rId2"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4004"/>
            <a:ext cx="6498158" cy="988645"/>
          </a:xfrm>
        </p:spPr>
        <p:txBody>
          <a:bodyPr/>
          <a:lstStyle/>
          <a:p>
            <a:r>
              <a:rPr lang="en-US" sz="5400" b="1" dirty="0" smtClean="0"/>
              <a:t>HSPC Initiatives</a:t>
            </a:r>
            <a:endParaRPr lang="en-US" sz="5400" dirty="0"/>
          </a:p>
        </p:txBody>
      </p:sp>
      <p:sp>
        <p:nvSpPr>
          <p:cNvPr id="4" name="Subtitle 3"/>
          <p:cNvSpPr>
            <a:spLocks noGrp="1"/>
          </p:cNvSpPr>
          <p:nvPr>
            <p:ph type="subTitle" idx="1"/>
          </p:nvPr>
        </p:nvSpPr>
        <p:spPr/>
        <p:txBody>
          <a:bodyPr>
            <a:noAutofit/>
          </a:bodyPr>
          <a:lstStyle/>
          <a:p>
            <a:r>
              <a:rPr lang="en-US" sz="3200" dirty="0" smtClean="0"/>
              <a:t>HSPC Steering Committee</a:t>
            </a:r>
          </a:p>
          <a:p>
            <a:r>
              <a:rPr lang="en-US" sz="3200" dirty="0" smtClean="0"/>
              <a:t>March 27, 2017</a:t>
            </a:r>
            <a:endParaRPr lang="en-US" sz="3200" dirty="0"/>
          </a:p>
        </p:txBody>
      </p:sp>
    </p:spTree>
    <p:extLst>
      <p:ext uri="{BB962C8B-B14F-4D97-AF65-F5344CB8AC3E}">
        <p14:creationId xmlns:p14="http://schemas.microsoft.com/office/powerpoint/2010/main" val="19100740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1122134"/>
          </a:xfrm>
        </p:spPr>
        <p:txBody>
          <a:bodyPr/>
          <a:lstStyle/>
          <a:p>
            <a:pPr marL="0" lvl="0" indent="0">
              <a:buNone/>
            </a:pPr>
            <a:r>
              <a:rPr lang="en-US" sz="2000" dirty="0" smtClean="0">
                <a:effectLst/>
              </a:rPr>
              <a:t>Goal 3: Create detailed clinical models to test the reference archetypes and implement</a:t>
            </a:r>
            <a:endParaRPr lang="en-US" dirty="0"/>
          </a:p>
        </p:txBody>
      </p:sp>
      <p:sp>
        <p:nvSpPr>
          <p:cNvPr id="3" name="Content Placeholder 2"/>
          <p:cNvSpPr>
            <a:spLocks noGrp="1"/>
          </p:cNvSpPr>
          <p:nvPr>
            <p:ph idx="1"/>
          </p:nvPr>
        </p:nvSpPr>
        <p:spPr>
          <a:xfrm>
            <a:off x="549275" y="1314846"/>
            <a:ext cx="8042276" cy="5183701"/>
          </a:xfrm>
        </p:spPr>
        <p:txBody>
          <a:bodyPr>
            <a:normAutofit/>
          </a:bodyPr>
          <a:lstStyle/>
          <a:p>
            <a:pPr marL="349250" lvl="1" indent="0">
              <a:buNone/>
            </a:pPr>
            <a:r>
              <a:rPr lang="en-US" sz="2400" dirty="0" smtClean="0">
                <a:effectLst/>
              </a:rPr>
              <a:t>Project Updates</a:t>
            </a:r>
          </a:p>
          <a:p>
            <a:pPr lvl="1"/>
            <a:r>
              <a:rPr lang="en-US" sz="2000" dirty="0" smtClean="0">
                <a:effectLst/>
              </a:rPr>
              <a:t>OPA/ACOG Family Practice Annual Report (FPAR)</a:t>
            </a:r>
          </a:p>
          <a:p>
            <a:pPr lvl="2"/>
            <a:r>
              <a:rPr lang="en-US" sz="1800" dirty="0" smtClean="0"/>
              <a:t>Analysis ~90% complete</a:t>
            </a:r>
            <a:endParaRPr lang="en-US" sz="1800" dirty="0"/>
          </a:p>
          <a:p>
            <a:pPr lvl="2"/>
            <a:r>
              <a:rPr lang="en-US" sz="1800" dirty="0" smtClean="0">
                <a:effectLst/>
              </a:rPr>
              <a:t>Alignment with IHE C-CDA</a:t>
            </a:r>
          </a:p>
          <a:p>
            <a:pPr lvl="1"/>
            <a:r>
              <a:rPr lang="en-US" sz="2000" dirty="0" smtClean="0"/>
              <a:t>Skin/Wound Assessment</a:t>
            </a:r>
          </a:p>
          <a:p>
            <a:pPr lvl="2"/>
            <a:r>
              <a:rPr lang="en-US" sz="1800" dirty="0" smtClean="0">
                <a:effectLst/>
              </a:rPr>
              <a:t>Project with the VA and HL7, using FHIM wound assessment models (also aligning with Tissue Analytics)</a:t>
            </a:r>
          </a:p>
          <a:p>
            <a:pPr lvl="2"/>
            <a:r>
              <a:rPr lang="en-US" sz="1800" dirty="0" smtClean="0"/>
              <a:t>Initial CIMI model in ballot</a:t>
            </a:r>
          </a:p>
          <a:p>
            <a:pPr lvl="2"/>
            <a:r>
              <a:rPr lang="en-US" sz="1800" dirty="0" smtClean="0">
                <a:effectLst/>
              </a:rPr>
              <a:t>Working on encoded content in SOLOR</a:t>
            </a:r>
          </a:p>
        </p:txBody>
      </p:sp>
    </p:spTree>
    <p:extLst>
      <p:ext uri="{BB962C8B-B14F-4D97-AF65-F5344CB8AC3E}">
        <p14:creationId xmlns:p14="http://schemas.microsoft.com/office/powerpoint/2010/main" val="38747017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548" y="157563"/>
            <a:ext cx="7238048" cy="828602"/>
          </a:xfrm>
        </p:spPr>
        <p:txBody>
          <a:bodyPr/>
          <a:lstStyle/>
          <a:p>
            <a:r>
              <a:rPr lang="en-US" sz="3240" dirty="0">
                <a:solidFill>
                  <a:schemeClr val="bg2">
                    <a:lumMod val="50000"/>
                  </a:schemeClr>
                </a:solidFill>
              </a:rPr>
              <a:t>Skin Assessment </a:t>
            </a:r>
            <a:r>
              <a:rPr lang="en-US" sz="3240" dirty="0" smtClean="0">
                <a:solidFill>
                  <a:schemeClr val="bg2">
                    <a:lumMod val="50000"/>
                  </a:schemeClr>
                </a:solidFill>
              </a:rPr>
              <a:t>Model</a:t>
            </a:r>
            <a:endParaRPr lang="en-US" sz="3240" dirty="0"/>
          </a:p>
        </p:txBody>
      </p:sp>
      <p:sp>
        <p:nvSpPr>
          <p:cNvPr id="5" name="Slide Number Placeholder 4"/>
          <p:cNvSpPr>
            <a:spLocks noGrp="1"/>
          </p:cNvSpPr>
          <p:nvPr>
            <p:ph type="sldNum" sz="quarter" idx="12"/>
          </p:nvPr>
        </p:nvSpPr>
        <p:spPr>
          <a:xfrm>
            <a:off x="7591864" y="5955529"/>
            <a:ext cx="891540" cy="328613"/>
          </a:xfrm>
        </p:spPr>
        <p:txBody>
          <a:bodyPr/>
          <a:lstStyle/>
          <a:p>
            <a:r>
              <a:rPr lang="en-US" dirty="0" smtClean="0"/>
              <a:t>12</a:t>
            </a:r>
            <a:endParaRPr lang="en-US" dirty="0"/>
          </a:p>
        </p:txBody>
      </p:sp>
      <p:pic>
        <p:nvPicPr>
          <p:cNvPr id="6" name="image00.png" title="Image"/>
          <p:cNvPicPr preferRelativeResize="0"/>
          <p:nvPr/>
        </p:nvPicPr>
        <p:blipFill>
          <a:blip r:embed="rId2" cstate="print"/>
          <a:stretch>
            <a:fillRect/>
          </a:stretch>
        </p:blipFill>
        <p:spPr>
          <a:xfrm>
            <a:off x="370390" y="986166"/>
            <a:ext cx="8368496" cy="5871835"/>
          </a:xfrm>
          <a:prstGeom prst="rect">
            <a:avLst/>
          </a:prstGeom>
          <a:noFill/>
        </p:spPr>
      </p:pic>
    </p:spTree>
    <p:extLst>
      <p:ext uri="{BB962C8B-B14F-4D97-AF65-F5344CB8AC3E}">
        <p14:creationId xmlns:p14="http://schemas.microsoft.com/office/powerpoint/2010/main" val="20901193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23489"/>
          </a:xfrm>
        </p:spPr>
        <p:txBody>
          <a:bodyPr/>
          <a:lstStyle/>
          <a:p>
            <a:pPr lvl="0"/>
            <a:r>
              <a:rPr lang="en-US" sz="2400" b="1" dirty="0" smtClean="0">
                <a:effectLst/>
              </a:rPr>
              <a:t>Deliverable 2: </a:t>
            </a:r>
            <a:r>
              <a:rPr lang="en-US" sz="2400" dirty="0" smtClean="0">
                <a:effectLst/>
              </a:rPr>
              <a:t>Develop Model </a:t>
            </a:r>
            <a:r>
              <a:rPr lang="en-US" sz="2400" dirty="0" smtClean="0"/>
              <a:t>T</a:t>
            </a:r>
            <a:r>
              <a:rPr lang="en-US" sz="2400" dirty="0" smtClean="0">
                <a:effectLst/>
              </a:rPr>
              <a:t>ransform Methodologies</a:t>
            </a:r>
            <a:br>
              <a:rPr lang="en-US" sz="2400" dirty="0" smtClean="0">
                <a:effectLst/>
              </a:rPr>
            </a:br>
            <a:r>
              <a:rPr lang="en-US" sz="2400" dirty="0" smtClean="0"/>
              <a:t>(overseen by HL7 CIMI WG)</a:t>
            </a:r>
            <a:r>
              <a:rPr lang="en-US" sz="2400" dirty="0" smtClean="0">
                <a:effectLst/>
              </a:rPr>
              <a:t> </a:t>
            </a:r>
            <a:r>
              <a:rPr lang="en-US" sz="1100" dirty="0" smtClean="0">
                <a:effectLst/>
              </a:rPr>
              <a:t> </a:t>
            </a:r>
            <a:endParaRPr lang="en-US" dirty="0"/>
          </a:p>
        </p:txBody>
      </p:sp>
      <p:sp>
        <p:nvSpPr>
          <p:cNvPr id="3" name="Content Placeholder 2"/>
          <p:cNvSpPr>
            <a:spLocks noGrp="1"/>
          </p:cNvSpPr>
          <p:nvPr>
            <p:ph idx="1"/>
          </p:nvPr>
        </p:nvSpPr>
        <p:spPr>
          <a:xfrm>
            <a:off x="549275" y="1477230"/>
            <a:ext cx="8042276" cy="4343400"/>
          </a:xfrm>
        </p:spPr>
        <p:txBody>
          <a:bodyPr>
            <a:normAutofit/>
          </a:bodyPr>
          <a:lstStyle/>
          <a:p>
            <a:pPr lvl="0"/>
            <a:r>
              <a:rPr lang="en-US" sz="2000" dirty="0" smtClean="0">
                <a:effectLst/>
              </a:rPr>
              <a:t>Goal 1:  Develop Transforms to CIMI </a:t>
            </a:r>
          </a:p>
          <a:p>
            <a:pPr lvl="1"/>
            <a:r>
              <a:rPr lang="en-US" sz="1600" dirty="0" smtClean="0">
                <a:effectLst/>
              </a:rPr>
              <a:t>CEM to CIMI transform (Assigned to: </a:t>
            </a:r>
            <a:r>
              <a:rPr lang="en-US" sz="1600" dirty="0" smtClean="0"/>
              <a:t>Joey Coyle</a:t>
            </a:r>
            <a:r>
              <a:rPr lang="en-US" sz="1600" dirty="0" smtClean="0">
                <a:effectLst/>
              </a:rPr>
              <a:t>)</a:t>
            </a:r>
          </a:p>
          <a:p>
            <a:pPr lvl="1"/>
            <a:r>
              <a:rPr lang="en-US" sz="1600" dirty="0" smtClean="0"/>
              <a:t>FHIM UML to CIMI transform (Assigned to: JP Systems/Claude Nanjo)</a:t>
            </a:r>
            <a:endParaRPr lang="en-US" sz="1600" dirty="0" smtClean="0">
              <a:effectLst/>
            </a:endParaRPr>
          </a:p>
          <a:p>
            <a:r>
              <a:rPr lang="en-US" sz="2000" dirty="0" smtClean="0"/>
              <a:t>Goal 2: Transforms out of CIMI</a:t>
            </a:r>
          </a:p>
          <a:p>
            <a:pPr lvl="1"/>
            <a:r>
              <a:rPr lang="en-US" sz="1600" dirty="0" smtClean="0"/>
              <a:t>CIMI to FHIR Profiles (Assigned to: Dave Carlson, Claude Nanjo)</a:t>
            </a:r>
          </a:p>
          <a:p>
            <a:pPr lvl="1"/>
            <a:r>
              <a:rPr lang="en-US" sz="1600" dirty="0" smtClean="0"/>
              <a:t>CIMI to FHIM UML (Assigned to: JP Systems/Richard Esmond)</a:t>
            </a:r>
            <a:endParaRPr lang="en-US" sz="1600" dirty="0" smtClean="0">
              <a:effectLst/>
            </a:endParaRPr>
          </a:p>
          <a:p>
            <a:r>
              <a:rPr lang="en-US" sz="2000" dirty="0" smtClean="0"/>
              <a:t>Goal 3: CEM Transforms to FHIR</a:t>
            </a:r>
          </a:p>
          <a:p>
            <a:pPr lvl="1"/>
            <a:r>
              <a:rPr lang="en-US" sz="1600" dirty="0" smtClean="0"/>
              <a:t>CEM to FHIR Profiles (Assigned to: Joey Coyle)</a:t>
            </a:r>
            <a:endParaRPr lang="en-US" sz="1800" dirty="0" smtClean="0">
              <a:effectLst/>
            </a:endParaRPr>
          </a:p>
          <a:p>
            <a:endParaRPr lang="en-US" sz="1800" dirty="0" smtClean="0">
              <a:effectLst/>
            </a:endParaRPr>
          </a:p>
        </p:txBody>
      </p:sp>
    </p:spTree>
    <p:extLst>
      <p:ext uri="{BB962C8B-B14F-4D97-AF65-F5344CB8AC3E}">
        <p14:creationId xmlns:p14="http://schemas.microsoft.com/office/powerpoint/2010/main" val="17721779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8"/>
            <a:ext cx="8042276" cy="1122439"/>
          </a:xfrm>
        </p:spPr>
        <p:txBody>
          <a:bodyPr/>
          <a:lstStyle/>
          <a:p>
            <a:pPr lvl="0"/>
            <a:r>
              <a:rPr lang="en-US" sz="2400" b="1" dirty="0" smtClean="0">
                <a:effectLst/>
              </a:rPr>
              <a:t>Deliverable 3:  </a:t>
            </a:r>
            <a:r>
              <a:rPr lang="en-US" sz="2400" dirty="0" smtClean="0">
                <a:effectLst/>
              </a:rPr>
              <a:t>Define Model Development Pipeline</a:t>
            </a:r>
            <a:endParaRPr lang="en-US" sz="2400" dirty="0"/>
          </a:p>
        </p:txBody>
      </p:sp>
      <p:sp>
        <p:nvSpPr>
          <p:cNvPr id="3" name="Content Placeholder 2"/>
          <p:cNvSpPr>
            <a:spLocks noGrp="1"/>
          </p:cNvSpPr>
          <p:nvPr>
            <p:ph idx="1"/>
          </p:nvPr>
        </p:nvSpPr>
        <p:spPr/>
        <p:txBody>
          <a:bodyPr>
            <a:normAutofit/>
          </a:bodyPr>
          <a:lstStyle/>
          <a:p>
            <a:pPr marL="0" indent="0">
              <a:buNone/>
            </a:pPr>
            <a:r>
              <a:rPr lang="en-US" sz="2000" dirty="0" smtClean="0"/>
              <a:t>Goal 1: </a:t>
            </a:r>
            <a:r>
              <a:rPr lang="en-US" sz="2000" dirty="0"/>
              <a:t>Model </a:t>
            </a:r>
            <a:r>
              <a:rPr lang="en-US" sz="2000" dirty="0" smtClean="0"/>
              <a:t>Request Process Model Development</a:t>
            </a:r>
          </a:p>
          <a:p>
            <a:pPr lvl="3"/>
            <a:r>
              <a:rPr lang="en-US" sz="1400" dirty="0"/>
              <a:t>Assigned to : </a:t>
            </a:r>
            <a:r>
              <a:rPr lang="en-US" sz="1400" dirty="0" smtClean="0"/>
              <a:t>Susan/Saritha</a:t>
            </a:r>
          </a:p>
          <a:p>
            <a:pPr lvl="1"/>
            <a:r>
              <a:rPr lang="en-US" sz="1600" dirty="0" smtClean="0"/>
              <a:t>Define Scope Templates (Using SBAR)</a:t>
            </a:r>
          </a:p>
          <a:p>
            <a:pPr lvl="1"/>
            <a:r>
              <a:rPr lang="en-US" sz="1600" dirty="0" smtClean="0">
                <a:effectLst/>
              </a:rPr>
              <a:t>Use Case Template Development</a:t>
            </a:r>
          </a:p>
          <a:p>
            <a:pPr lvl="1"/>
            <a:r>
              <a:rPr lang="en-US" sz="1600" dirty="0" smtClean="0"/>
              <a:t>Define Analysis Process</a:t>
            </a:r>
          </a:p>
          <a:p>
            <a:pPr lvl="1"/>
            <a:r>
              <a:rPr lang="en-US" sz="1600" dirty="0" smtClean="0">
                <a:effectLst/>
              </a:rPr>
              <a:t>Identify content curation process (Working with HDD Team/SOLOR)</a:t>
            </a:r>
          </a:p>
          <a:p>
            <a:pPr lvl="1"/>
            <a:r>
              <a:rPr lang="en-US" sz="1600" dirty="0" smtClean="0"/>
              <a:t>Define and Document Model Development Process</a:t>
            </a:r>
          </a:p>
          <a:p>
            <a:pPr marL="0" indent="0">
              <a:buNone/>
            </a:pPr>
            <a:r>
              <a:rPr lang="en-US" sz="2000" dirty="0"/>
              <a:t>Goal 2</a:t>
            </a:r>
            <a:r>
              <a:rPr lang="en-US" sz="2000" dirty="0" smtClean="0"/>
              <a:t>: </a:t>
            </a:r>
            <a:r>
              <a:rPr lang="en-US" sz="2000" dirty="0"/>
              <a:t>Model </a:t>
            </a:r>
            <a:r>
              <a:rPr lang="en-US" sz="2000" dirty="0" smtClean="0"/>
              <a:t>Prioritization</a:t>
            </a:r>
          </a:p>
          <a:p>
            <a:pPr lvl="2"/>
            <a:r>
              <a:rPr lang="en-US" sz="1400" dirty="0"/>
              <a:t>Assigned to : </a:t>
            </a:r>
            <a:r>
              <a:rPr lang="en-US" sz="1400" dirty="0" smtClean="0"/>
              <a:t>Stan/Susan</a:t>
            </a:r>
            <a:endParaRPr lang="en-US" sz="1400" dirty="0"/>
          </a:p>
          <a:p>
            <a:pPr marL="0" indent="0">
              <a:buNone/>
            </a:pPr>
            <a:endParaRPr lang="en-US" sz="1800" dirty="0"/>
          </a:p>
          <a:p>
            <a:endParaRPr lang="en-US" sz="1800" dirty="0" smtClean="0"/>
          </a:p>
          <a:p>
            <a:pPr marL="349250" lvl="1" indent="0">
              <a:buNone/>
            </a:pPr>
            <a:endParaRPr lang="en-US" sz="1600" dirty="0" smtClean="0">
              <a:effectLst/>
            </a:endParaRPr>
          </a:p>
        </p:txBody>
      </p:sp>
    </p:spTree>
    <p:extLst>
      <p:ext uri="{BB962C8B-B14F-4D97-AF65-F5344CB8AC3E}">
        <p14:creationId xmlns:p14="http://schemas.microsoft.com/office/powerpoint/2010/main" val="21883302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Arrow Connector 25"/>
          <p:cNvCxnSpPr>
            <a:stCxn id="55" idx="6"/>
            <a:endCxn id="61" idx="2"/>
          </p:cNvCxnSpPr>
          <p:nvPr/>
        </p:nvCxnSpPr>
        <p:spPr>
          <a:xfrm>
            <a:off x="4550833" y="2395688"/>
            <a:ext cx="471422" cy="0"/>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useBgFill="1">
        <p:nvSpPr>
          <p:cNvPr id="2" name="Title 1"/>
          <p:cNvSpPr>
            <a:spLocks noGrp="1"/>
          </p:cNvSpPr>
          <p:nvPr>
            <p:ph type="title"/>
          </p:nvPr>
        </p:nvSpPr>
        <p:spPr>
          <a:xfrm>
            <a:off x="988922" y="-56200"/>
            <a:ext cx="7202581" cy="1336956"/>
          </a:xfrm>
        </p:spPr>
        <p:txBody>
          <a:bodyPr vert="horz" lIns="76200" tIns="38100" rIns="76200" bIns="38100" rtlCol="0" anchor="b" anchorCtr="0">
            <a:normAutofit/>
          </a:bodyPr>
          <a:lstStyle/>
          <a:p>
            <a:r>
              <a:rPr lang="en-US" sz="3000" dirty="0"/>
              <a:t>The Interoperable App Development Process</a:t>
            </a:r>
          </a:p>
        </p:txBody>
      </p:sp>
      <p:sp>
        <p:nvSpPr>
          <p:cNvPr id="3" name="TextBox 2"/>
          <p:cNvSpPr txBox="1"/>
          <p:nvPr/>
        </p:nvSpPr>
        <p:spPr>
          <a:xfrm>
            <a:off x="899584" y="3603434"/>
            <a:ext cx="2187104" cy="1908368"/>
          </a:xfrm>
          <a:prstGeom prst="rect">
            <a:avLst/>
          </a:prstGeom>
          <a:noFill/>
          <a:ln>
            <a:solidFill>
              <a:schemeClr val="bg2">
                <a:lumMod val="75000"/>
              </a:schemeClr>
            </a:solidFill>
          </a:ln>
        </p:spPr>
        <p:txBody>
          <a:bodyPr wrap="square" rtlCol="0">
            <a:noAutofit/>
          </a:bodyPr>
          <a:lstStyle/>
          <a:p>
            <a:pPr algn="ctr">
              <a:spcAft>
                <a:spcPts val="333"/>
              </a:spcAft>
            </a:pPr>
            <a:r>
              <a:rPr lang="en-US" sz="1500" b="1" u="sng" dirty="0"/>
              <a:t>Project Needs</a:t>
            </a:r>
          </a:p>
          <a:p>
            <a:pPr marL="152394" indent="-152394">
              <a:buFont typeface="Arial"/>
              <a:buChar char="•"/>
            </a:pPr>
            <a:r>
              <a:rPr lang="en-US" sz="1333" dirty="0"/>
              <a:t>Pediatric Growth Chart</a:t>
            </a:r>
          </a:p>
          <a:p>
            <a:pPr marL="152394" indent="-152394">
              <a:buFont typeface="Arial"/>
              <a:buChar char="•"/>
            </a:pPr>
            <a:r>
              <a:rPr lang="en-US" sz="1333" dirty="0"/>
              <a:t>Neonatal Bilirubin</a:t>
            </a:r>
          </a:p>
          <a:p>
            <a:pPr marL="152394" indent="-152394">
              <a:buFont typeface="Arial"/>
              <a:buChar char="•"/>
            </a:pPr>
            <a:r>
              <a:rPr lang="en-US" sz="1333" dirty="0"/>
              <a:t>Comm Acq Pneumonia</a:t>
            </a:r>
          </a:p>
          <a:p>
            <a:pPr marL="152394" indent="-152394">
              <a:buFont typeface="Arial"/>
              <a:buChar char="•"/>
            </a:pPr>
            <a:r>
              <a:rPr lang="en-US" sz="1333" dirty="0"/>
              <a:t>OPA Data Collection</a:t>
            </a:r>
          </a:p>
          <a:p>
            <a:pPr marL="152394" indent="-152394">
              <a:buFont typeface="Arial"/>
              <a:buChar char="•"/>
            </a:pPr>
            <a:r>
              <a:rPr lang="en-US" sz="1333" dirty="0"/>
              <a:t>MQIP</a:t>
            </a:r>
          </a:p>
          <a:p>
            <a:pPr marL="152394" indent="-152394">
              <a:buFont typeface="Arial"/>
              <a:buChar char="•"/>
            </a:pPr>
            <a:r>
              <a:rPr lang="en-US" sz="1333" dirty="0"/>
              <a:t>ACC registries</a:t>
            </a:r>
          </a:p>
          <a:p>
            <a:endParaRPr lang="en-US" sz="1500" dirty="0"/>
          </a:p>
        </p:txBody>
      </p:sp>
      <p:cxnSp>
        <p:nvCxnSpPr>
          <p:cNvPr id="7" name="Straight Arrow Connector 6"/>
          <p:cNvCxnSpPr>
            <a:stCxn id="46" idx="6"/>
            <a:endCxn id="55" idx="2"/>
          </p:cNvCxnSpPr>
          <p:nvPr/>
        </p:nvCxnSpPr>
        <p:spPr>
          <a:xfrm flipV="1">
            <a:off x="2743196" y="2395690"/>
            <a:ext cx="456614" cy="1"/>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61" idx="6"/>
            <a:endCxn id="36" idx="2"/>
          </p:cNvCxnSpPr>
          <p:nvPr/>
        </p:nvCxnSpPr>
        <p:spPr>
          <a:xfrm>
            <a:off x="6373280" y="2395688"/>
            <a:ext cx="419414" cy="0"/>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36" idx="3"/>
            <a:endCxn id="67" idx="0"/>
          </p:cNvCxnSpPr>
          <p:nvPr/>
        </p:nvCxnSpPr>
        <p:spPr>
          <a:xfrm flipH="1">
            <a:off x="7414563" y="2973539"/>
            <a:ext cx="4174" cy="373444"/>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67" idx="4"/>
            <a:endCxn id="80" idx="1"/>
          </p:cNvCxnSpPr>
          <p:nvPr/>
        </p:nvCxnSpPr>
        <p:spPr>
          <a:xfrm>
            <a:off x="7414563" y="4944772"/>
            <a:ext cx="0" cy="362752"/>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80" idx="2"/>
            <a:endCxn id="83" idx="6"/>
          </p:cNvCxnSpPr>
          <p:nvPr/>
        </p:nvCxnSpPr>
        <p:spPr>
          <a:xfrm flipH="1" flipV="1">
            <a:off x="6240515" y="5885149"/>
            <a:ext cx="548007" cy="223"/>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4437713" y="3607137"/>
            <a:ext cx="1578678" cy="861928"/>
          </a:xfrm>
          <a:prstGeom prst="rect">
            <a:avLst/>
          </a:prstGeom>
          <a:noFill/>
          <a:ln w="22225">
            <a:solidFill>
              <a:schemeClr val="tx1"/>
            </a:solidFill>
          </a:ln>
        </p:spPr>
        <p:txBody>
          <a:bodyPr wrap="square" rtlCol="0">
            <a:spAutoFit/>
          </a:bodyPr>
          <a:lstStyle/>
          <a:p>
            <a:pPr algn="ctr"/>
            <a:r>
              <a:rPr lang="en-US" sz="1667" b="1" dirty="0"/>
              <a:t>Terminology</a:t>
            </a:r>
          </a:p>
          <a:p>
            <a:pPr algn="ctr"/>
            <a:r>
              <a:rPr lang="en-US" sz="1667" b="1" dirty="0"/>
              <a:t>Server</a:t>
            </a:r>
          </a:p>
          <a:p>
            <a:pPr algn="ctr"/>
            <a:r>
              <a:rPr lang="en-US" sz="1667" b="1" dirty="0"/>
              <a:t>(SOLOR)</a:t>
            </a:r>
          </a:p>
        </p:txBody>
      </p:sp>
      <p:cxnSp>
        <p:nvCxnSpPr>
          <p:cNvPr id="56" name="Straight Arrow Connector 55"/>
          <p:cNvCxnSpPr/>
          <p:nvPr/>
        </p:nvCxnSpPr>
        <p:spPr>
          <a:xfrm>
            <a:off x="4169837" y="3194583"/>
            <a:ext cx="267879" cy="408764"/>
          </a:xfrm>
          <a:prstGeom prst="straightConnector1">
            <a:avLst/>
          </a:prstGeom>
          <a:ln w="47625">
            <a:solidFill>
              <a:schemeClr val="bg1">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H="1">
            <a:off x="6016392" y="2960591"/>
            <a:ext cx="776302" cy="646546"/>
          </a:xfrm>
          <a:prstGeom prst="straightConnector1">
            <a:avLst/>
          </a:prstGeom>
          <a:ln w="47625">
            <a:solidFill>
              <a:schemeClr val="bg1">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67" idx="2"/>
            <a:endCxn id="52" idx="3"/>
          </p:cNvCxnSpPr>
          <p:nvPr/>
        </p:nvCxnSpPr>
        <p:spPr>
          <a:xfrm flipH="1" flipV="1">
            <a:off x="6016391" y="4038101"/>
            <a:ext cx="722660" cy="107775"/>
          </a:xfrm>
          <a:prstGeom prst="straightConnector1">
            <a:avLst/>
          </a:prstGeom>
          <a:ln w="47625">
            <a:solidFill>
              <a:schemeClr val="bg1">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H="1">
            <a:off x="4094331" y="4622801"/>
            <a:ext cx="343385" cy="633256"/>
          </a:xfrm>
          <a:prstGeom prst="straightConnector1">
            <a:avLst/>
          </a:prstGeom>
          <a:ln w="47625">
            <a:solidFill>
              <a:schemeClr val="bg1">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stCxn id="91" idx="2"/>
            <a:endCxn id="3" idx="2"/>
          </p:cNvCxnSpPr>
          <p:nvPr/>
        </p:nvCxnSpPr>
        <p:spPr>
          <a:xfrm rot="10800000">
            <a:off x="1993140" y="5511803"/>
            <a:ext cx="1093553" cy="373349"/>
          </a:xfrm>
          <a:prstGeom prst="bentConnector2">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6" name="Oval 75"/>
          <p:cNvSpPr/>
          <p:nvPr/>
        </p:nvSpPr>
        <p:spPr>
          <a:xfrm>
            <a:off x="3121455" y="1495194"/>
            <a:ext cx="1503465" cy="1801504"/>
          </a:xfrm>
          <a:prstGeom prst="ellipse">
            <a:avLst/>
          </a:prstGeom>
          <a:noFill/>
          <a:ln w="666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46" name="Oval 45"/>
          <p:cNvSpPr/>
          <p:nvPr/>
        </p:nvSpPr>
        <p:spPr>
          <a:xfrm>
            <a:off x="1365253" y="1596796"/>
            <a:ext cx="1377945" cy="1597788"/>
          </a:xfrm>
          <a:prstGeom prst="ellipse">
            <a:avLst/>
          </a:prstGeom>
          <a:solidFill>
            <a:srgbClr val="D44CC1"/>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67" b="1" dirty="0">
                <a:solidFill>
                  <a:schemeClr val="tx1"/>
                </a:solidFill>
              </a:rPr>
              <a:t>Domain Analysis</a:t>
            </a:r>
          </a:p>
        </p:txBody>
      </p:sp>
      <p:cxnSp>
        <p:nvCxnSpPr>
          <p:cNvPr id="51" name="Straight Arrow Connector 50"/>
          <p:cNvCxnSpPr>
            <a:endCxn id="83" idx="0"/>
          </p:cNvCxnSpPr>
          <p:nvPr/>
        </p:nvCxnSpPr>
        <p:spPr>
          <a:xfrm>
            <a:off x="5565001" y="4622801"/>
            <a:ext cx="0" cy="463456"/>
          </a:xfrm>
          <a:prstGeom prst="straightConnector1">
            <a:avLst/>
          </a:prstGeom>
          <a:ln w="47625">
            <a:solidFill>
              <a:schemeClr val="bg1">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83" idx="2"/>
            <a:endCxn id="91" idx="6"/>
          </p:cNvCxnSpPr>
          <p:nvPr/>
        </p:nvCxnSpPr>
        <p:spPr>
          <a:xfrm flipH="1">
            <a:off x="4437713" y="5885149"/>
            <a:ext cx="451776" cy="0"/>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endCxn id="46" idx="4"/>
          </p:cNvCxnSpPr>
          <p:nvPr/>
        </p:nvCxnSpPr>
        <p:spPr>
          <a:xfrm flipV="1">
            <a:off x="2054223" y="3194585"/>
            <a:ext cx="0" cy="412553"/>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H="1" flipV="1">
            <a:off x="6016394" y="4599161"/>
            <a:ext cx="776303" cy="771527"/>
          </a:xfrm>
          <a:prstGeom prst="straightConnector1">
            <a:avLst/>
          </a:prstGeom>
          <a:ln w="47625">
            <a:solidFill>
              <a:schemeClr val="bg1">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5" name="Oval 54"/>
          <p:cNvSpPr/>
          <p:nvPr/>
        </p:nvSpPr>
        <p:spPr>
          <a:xfrm>
            <a:off x="3199810" y="1596794"/>
            <a:ext cx="1351024" cy="1597788"/>
          </a:xfrm>
          <a:prstGeom prst="ellipse">
            <a:avLst/>
          </a:prstGeom>
          <a:solidFill>
            <a:schemeClr val="tx2">
              <a:lumMod val="25000"/>
              <a:lumOff val="75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67" b="1" dirty="0">
                <a:solidFill>
                  <a:schemeClr val="tx1"/>
                </a:solidFill>
              </a:rPr>
              <a:t>Create Logical Models (CIMI)</a:t>
            </a:r>
          </a:p>
        </p:txBody>
      </p:sp>
      <p:sp>
        <p:nvSpPr>
          <p:cNvPr id="61" name="Oval 60"/>
          <p:cNvSpPr/>
          <p:nvPr/>
        </p:nvSpPr>
        <p:spPr>
          <a:xfrm>
            <a:off x="5022256" y="1596794"/>
            <a:ext cx="1351024" cy="1597788"/>
          </a:xfrm>
          <a:prstGeom prst="ellipse">
            <a:avLst/>
          </a:prstGeom>
          <a:solidFill>
            <a:schemeClr val="accent5"/>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67" b="1" dirty="0">
                <a:solidFill>
                  <a:schemeClr val="tx1"/>
                </a:solidFill>
              </a:rPr>
              <a:t>Approve Models</a:t>
            </a:r>
          </a:p>
        </p:txBody>
      </p:sp>
      <p:sp>
        <p:nvSpPr>
          <p:cNvPr id="36" name="Can 35"/>
          <p:cNvSpPr/>
          <p:nvPr/>
        </p:nvSpPr>
        <p:spPr>
          <a:xfrm>
            <a:off x="6792696" y="1817838"/>
            <a:ext cx="1252087" cy="1155700"/>
          </a:xfrm>
          <a:prstGeom prst="can">
            <a:avLst>
              <a:gd name="adj" fmla="val 16051"/>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a:solidFill>
                  <a:schemeClr val="tx1"/>
                </a:solidFill>
              </a:rPr>
              <a:t>Model Repository</a:t>
            </a:r>
          </a:p>
        </p:txBody>
      </p:sp>
      <p:sp>
        <p:nvSpPr>
          <p:cNvPr id="67" name="Oval 66"/>
          <p:cNvSpPr/>
          <p:nvPr/>
        </p:nvSpPr>
        <p:spPr>
          <a:xfrm>
            <a:off x="6739051" y="3346982"/>
            <a:ext cx="1351024" cy="1597788"/>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333" b="1" dirty="0">
                <a:solidFill>
                  <a:schemeClr val="tx1"/>
                </a:solidFill>
              </a:rPr>
              <a:t>Create Physical Artifacts </a:t>
            </a:r>
            <a:r>
              <a:rPr lang="en-US" sz="1000" b="1" dirty="0">
                <a:solidFill>
                  <a:schemeClr val="tx1"/>
                </a:solidFill>
              </a:rPr>
              <a:t>(FHIR Profiles)</a:t>
            </a:r>
          </a:p>
        </p:txBody>
      </p:sp>
      <p:sp>
        <p:nvSpPr>
          <p:cNvPr id="80" name="Can 79"/>
          <p:cNvSpPr/>
          <p:nvPr/>
        </p:nvSpPr>
        <p:spPr>
          <a:xfrm>
            <a:off x="6788522" y="5307522"/>
            <a:ext cx="1252087" cy="1155700"/>
          </a:xfrm>
          <a:prstGeom prst="can">
            <a:avLst>
              <a:gd name="adj" fmla="val 16051"/>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a:solidFill>
                  <a:schemeClr val="tx1"/>
                </a:solidFill>
              </a:rPr>
              <a:t>Artifact Repository</a:t>
            </a:r>
            <a:r>
              <a:rPr lang="en-US" sz="1667" b="1" dirty="0">
                <a:solidFill>
                  <a:schemeClr val="tx1"/>
                </a:solidFill>
              </a:rPr>
              <a:t> </a:t>
            </a:r>
            <a:r>
              <a:rPr lang="en-US" sz="1000" b="1" dirty="0">
                <a:solidFill>
                  <a:schemeClr val="tx1"/>
                </a:solidFill>
              </a:rPr>
              <a:t>(FHIR Profiles)</a:t>
            </a:r>
            <a:endParaRPr lang="en-US" sz="1667" b="1" dirty="0">
              <a:solidFill>
                <a:schemeClr val="tx1"/>
              </a:solidFill>
            </a:endParaRPr>
          </a:p>
        </p:txBody>
      </p:sp>
      <p:sp>
        <p:nvSpPr>
          <p:cNvPr id="83" name="Oval 82"/>
          <p:cNvSpPr/>
          <p:nvPr/>
        </p:nvSpPr>
        <p:spPr>
          <a:xfrm>
            <a:off x="4889489" y="5086255"/>
            <a:ext cx="1351024" cy="1597788"/>
          </a:xfrm>
          <a:prstGeom prst="ellipse">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67" b="1" dirty="0">
                <a:solidFill>
                  <a:schemeClr val="tx1"/>
                </a:solidFill>
              </a:rPr>
              <a:t>Create Software </a:t>
            </a:r>
            <a:r>
              <a:rPr lang="en-US" sz="1167" b="1" dirty="0">
                <a:solidFill>
                  <a:schemeClr val="tx1"/>
                </a:solidFill>
              </a:rPr>
              <a:t>(Apps, Services, CDS)</a:t>
            </a:r>
          </a:p>
        </p:txBody>
      </p:sp>
      <p:sp>
        <p:nvSpPr>
          <p:cNvPr id="91" name="Oval 90"/>
          <p:cNvSpPr/>
          <p:nvPr/>
        </p:nvSpPr>
        <p:spPr>
          <a:xfrm>
            <a:off x="3086689" y="5086255"/>
            <a:ext cx="1351024" cy="1597788"/>
          </a:xfrm>
          <a:prstGeom prst="ellipse">
            <a:avLst/>
          </a:prstGeom>
          <a:solidFill>
            <a:srgbClr val="CCFFCC"/>
          </a:solidFill>
        </p:spPr>
        <p:style>
          <a:lnRef idx="1">
            <a:schemeClr val="accent1"/>
          </a:lnRef>
          <a:fillRef idx="3">
            <a:schemeClr val="accent1"/>
          </a:fillRef>
          <a:effectRef idx="2">
            <a:schemeClr val="accent1"/>
          </a:effectRef>
          <a:fontRef idx="minor">
            <a:schemeClr val="lt1"/>
          </a:fontRef>
        </p:style>
        <p:txBody>
          <a:bodyPr lIns="0" tIns="0" rIns="0" bIns="0" rtlCol="0" anchor="ctr" anchorCtr="0">
            <a:noAutofit/>
          </a:bodyPr>
          <a:lstStyle/>
          <a:p>
            <a:pPr algn="ctr"/>
            <a:r>
              <a:rPr lang="en-US" sz="1167" b="1" dirty="0">
                <a:solidFill>
                  <a:schemeClr val="tx1"/>
                </a:solidFill>
              </a:rPr>
              <a:t>Conformance Testing</a:t>
            </a:r>
          </a:p>
        </p:txBody>
      </p:sp>
    </p:spTree>
    <p:extLst>
      <p:ext uri="{BB962C8B-B14F-4D97-AF65-F5344CB8AC3E}">
        <p14:creationId xmlns:p14="http://schemas.microsoft.com/office/powerpoint/2010/main" val="33384444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b="1" dirty="0" smtClean="0">
                <a:effectLst/>
              </a:rPr>
              <a:t>Deliverable 4:  </a:t>
            </a:r>
            <a:r>
              <a:rPr lang="en-US" sz="2400" dirty="0" smtClean="0">
                <a:effectLst/>
              </a:rPr>
              <a:t>Provide SOLOR terminology support (overseen by Keith Campbell)</a:t>
            </a:r>
            <a:r>
              <a:rPr lang="en-US" sz="2400" b="1" dirty="0" smtClean="0">
                <a:effectLst/>
              </a:rPr>
              <a:t> </a:t>
            </a:r>
            <a:r>
              <a:rPr lang="en-US" sz="2400" dirty="0" smtClean="0">
                <a:effectLst/>
              </a:rPr>
              <a:t>  </a:t>
            </a:r>
            <a:endParaRPr lang="en-US" sz="2400" dirty="0"/>
          </a:p>
        </p:txBody>
      </p:sp>
      <p:sp>
        <p:nvSpPr>
          <p:cNvPr id="3" name="Content Placeholder 2"/>
          <p:cNvSpPr>
            <a:spLocks noGrp="1"/>
          </p:cNvSpPr>
          <p:nvPr>
            <p:ph idx="1"/>
          </p:nvPr>
        </p:nvSpPr>
        <p:spPr>
          <a:xfrm>
            <a:off x="549275" y="1600202"/>
            <a:ext cx="8042276" cy="4983479"/>
          </a:xfrm>
        </p:spPr>
        <p:txBody>
          <a:bodyPr>
            <a:normAutofit fontScale="92500" lnSpcReduction="10000"/>
          </a:bodyPr>
          <a:lstStyle/>
          <a:p>
            <a:pPr marL="0" lvl="0" indent="0">
              <a:buNone/>
            </a:pPr>
            <a:r>
              <a:rPr lang="en-US" sz="2200" dirty="0" smtClean="0">
                <a:effectLst/>
              </a:rPr>
              <a:t>Goal 1: Determine Terminology Editing Environment</a:t>
            </a:r>
          </a:p>
          <a:p>
            <a:pPr lvl="2"/>
            <a:r>
              <a:rPr lang="en-US" sz="1500" dirty="0" smtClean="0"/>
              <a:t>Assigned to : Keith Campbell</a:t>
            </a:r>
            <a:endParaRPr lang="en-US" sz="1500" dirty="0" smtClean="0">
              <a:effectLst/>
            </a:endParaRPr>
          </a:p>
          <a:p>
            <a:pPr lvl="1"/>
            <a:r>
              <a:rPr lang="en-US" sz="1700" dirty="0" smtClean="0"/>
              <a:t>Identify provider and location – Using </a:t>
            </a:r>
            <a:r>
              <a:rPr lang="en-US" sz="1700" dirty="0" err="1" smtClean="0"/>
              <a:t>termSpace</a:t>
            </a:r>
            <a:endParaRPr lang="en-US" sz="1700" dirty="0" smtClean="0"/>
          </a:p>
          <a:p>
            <a:pPr lvl="1"/>
            <a:r>
              <a:rPr lang="en-US" sz="1700" dirty="0" smtClean="0"/>
              <a:t>Determine content – based on projects</a:t>
            </a:r>
          </a:p>
          <a:p>
            <a:pPr lvl="1"/>
            <a:r>
              <a:rPr lang="en-US" sz="1700" dirty="0" smtClean="0"/>
              <a:t>Develop </a:t>
            </a:r>
            <a:r>
              <a:rPr lang="en-US" sz="1700" dirty="0"/>
              <a:t>long term </a:t>
            </a:r>
            <a:r>
              <a:rPr lang="en-US" sz="1700" dirty="0" smtClean="0"/>
              <a:t>maintenance process (future)</a:t>
            </a:r>
            <a:endParaRPr lang="en-US" sz="1700" dirty="0">
              <a:effectLst/>
            </a:endParaRPr>
          </a:p>
          <a:p>
            <a:pPr marL="0" lvl="0" indent="0">
              <a:buNone/>
            </a:pPr>
            <a:r>
              <a:rPr lang="en-US" sz="2200" dirty="0"/>
              <a:t>Goal </a:t>
            </a:r>
            <a:r>
              <a:rPr lang="en-US" sz="2200" dirty="0" smtClean="0"/>
              <a:t>2: </a:t>
            </a:r>
            <a:r>
              <a:rPr lang="en-US" sz="2200" dirty="0"/>
              <a:t>Define process for terminology development</a:t>
            </a:r>
          </a:p>
          <a:p>
            <a:pPr lvl="2"/>
            <a:r>
              <a:rPr lang="en-US" sz="1500" dirty="0" smtClean="0"/>
              <a:t>Assigned </a:t>
            </a:r>
            <a:r>
              <a:rPr lang="en-US" sz="1500" dirty="0"/>
              <a:t>to : Monique van Berkum, John </a:t>
            </a:r>
            <a:r>
              <a:rPr lang="en-US" sz="1500" dirty="0" smtClean="0"/>
              <a:t>Kilbourn</a:t>
            </a:r>
          </a:p>
          <a:p>
            <a:pPr marL="0" lvl="0" indent="0">
              <a:buNone/>
            </a:pPr>
            <a:r>
              <a:rPr lang="en-US" sz="2200" dirty="0" smtClean="0">
                <a:effectLst/>
              </a:rPr>
              <a:t>Goal 3: Determine Terminology Services required for model binding</a:t>
            </a:r>
          </a:p>
          <a:p>
            <a:pPr lvl="2"/>
            <a:r>
              <a:rPr lang="en-US" sz="1500" dirty="0"/>
              <a:t>Assigned to : </a:t>
            </a:r>
            <a:r>
              <a:rPr lang="en-US" sz="1500" dirty="0" smtClean="0"/>
              <a:t>CIMI Pattern Development Subgroup (Susan will lead)</a:t>
            </a:r>
            <a:endParaRPr lang="en-US" sz="1500" dirty="0"/>
          </a:p>
          <a:p>
            <a:pPr marL="0" lvl="0" indent="0">
              <a:buNone/>
            </a:pPr>
            <a:r>
              <a:rPr lang="en-US" sz="2200" dirty="0" smtClean="0">
                <a:effectLst/>
              </a:rPr>
              <a:t>Goal 4: Implement Terminology Services for model binding</a:t>
            </a:r>
          </a:p>
          <a:p>
            <a:pPr lvl="2"/>
            <a:r>
              <a:rPr lang="en-US" sz="1500" dirty="0"/>
              <a:t>Assigned to : </a:t>
            </a:r>
            <a:r>
              <a:rPr lang="en-US" sz="1500" dirty="0" smtClean="0"/>
              <a:t>XXX (discuss on Wednesday)</a:t>
            </a:r>
          </a:p>
          <a:p>
            <a:pPr marL="0" lvl="0" indent="0">
              <a:buNone/>
            </a:pPr>
            <a:r>
              <a:rPr lang="en-US" sz="2200" dirty="0" smtClean="0">
                <a:solidFill>
                  <a:srgbClr val="FF0000"/>
                </a:solidFill>
              </a:rPr>
              <a:t>NEW </a:t>
            </a:r>
            <a:r>
              <a:rPr lang="en-US" sz="2200" dirty="0" smtClean="0"/>
              <a:t>Goal </a:t>
            </a:r>
            <a:r>
              <a:rPr lang="en-US" sz="2200" dirty="0"/>
              <a:t>4: </a:t>
            </a:r>
            <a:r>
              <a:rPr lang="en-US" sz="2200" dirty="0" smtClean="0"/>
              <a:t>Identify and implement terminology server</a:t>
            </a:r>
            <a:endParaRPr lang="en-US" sz="2200" dirty="0"/>
          </a:p>
          <a:p>
            <a:pPr lvl="2"/>
            <a:r>
              <a:rPr lang="en-US" sz="1500" dirty="0"/>
              <a:t>Assigned to : </a:t>
            </a:r>
            <a:r>
              <a:rPr lang="en-US" sz="1500" dirty="0" smtClean="0"/>
              <a:t>Keith</a:t>
            </a:r>
          </a:p>
          <a:p>
            <a:pPr marL="1028700" lvl="2" indent="-342900"/>
            <a:endParaRPr lang="en-US" sz="1500" dirty="0"/>
          </a:p>
          <a:p>
            <a:pPr lvl="2"/>
            <a:endParaRPr lang="en-US" sz="1500" dirty="0" smtClean="0"/>
          </a:p>
          <a:p>
            <a:endParaRPr lang="en-US" sz="1900" dirty="0"/>
          </a:p>
          <a:p>
            <a:pPr marL="0" lvl="0" indent="0">
              <a:buNone/>
            </a:pPr>
            <a:endParaRPr lang="en-US" sz="1800" dirty="0"/>
          </a:p>
          <a:p>
            <a:pPr marL="0" lvl="0" indent="0">
              <a:buNone/>
            </a:pPr>
            <a:endParaRPr lang="en-US" sz="4800" kern="1200" dirty="0" smtClean="0">
              <a:solidFill>
                <a:schemeClr val="accent1"/>
              </a:solidFill>
              <a:effectLst/>
              <a:latin typeface="+mj-lt"/>
              <a:ea typeface="+mj-ea"/>
              <a:cs typeface="+mj-cs"/>
            </a:endParaRPr>
          </a:p>
        </p:txBody>
      </p:sp>
    </p:spTree>
    <p:extLst>
      <p:ext uri="{BB962C8B-B14F-4D97-AF65-F5344CB8AC3E}">
        <p14:creationId xmlns:p14="http://schemas.microsoft.com/office/powerpoint/2010/main" val="213287514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b="1" dirty="0" smtClean="0">
                <a:effectLst/>
              </a:rPr>
              <a:t>Deliverable 5: </a:t>
            </a:r>
            <a:r>
              <a:rPr lang="en-US" sz="2400" dirty="0" smtClean="0">
                <a:effectLst/>
              </a:rPr>
              <a:t>Define versioning and </a:t>
            </a:r>
            <a:r>
              <a:rPr lang="en-US" sz="2400" dirty="0"/>
              <a:t>governance </a:t>
            </a:r>
            <a:r>
              <a:rPr lang="en-US" sz="2400" dirty="0" smtClean="0">
                <a:effectLst/>
              </a:rPr>
              <a:t>processes for terminology and models</a:t>
            </a:r>
            <a:endParaRPr lang="en-US" sz="2400" dirty="0"/>
          </a:p>
        </p:txBody>
      </p:sp>
      <p:sp>
        <p:nvSpPr>
          <p:cNvPr id="3" name="Content Placeholder 2"/>
          <p:cNvSpPr>
            <a:spLocks noGrp="1"/>
          </p:cNvSpPr>
          <p:nvPr>
            <p:ph idx="1"/>
          </p:nvPr>
        </p:nvSpPr>
        <p:spPr/>
        <p:txBody>
          <a:bodyPr>
            <a:normAutofit/>
          </a:bodyPr>
          <a:lstStyle/>
          <a:p>
            <a:pPr lvl="0"/>
            <a:r>
              <a:rPr lang="en-US" sz="2000" dirty="0" smtClean="0">
                <a:effectLst/>
              </a:rPr>
              <a:t>Goal 1: Terminology Versioning and </a:t>
            </a:r>
            <a:r>
              <a:rPr lang="en-US" sz="2000" dirty="0" smtClean="0"/>
              <a:t>Governance </a:t>
            </a:r>
            <a:r>
              <a:rPr lang="en-US" sz="2000" dirty="0" smtClean="0">
                <a:effectLst/>
              </a:rPr>
              <a:t>Processes</a:t>
            </a:r>
          </a:p>
          <a:p>
            <a:pPr lvl="2"/>
            <a:r>
              <a:rPr lang="en-US" sz="1400" dirty="0"/>
              <a:t>Assigned to: </a:t>
            </a:r>
            <a:r>
              <a:rPr lang="en-US" sz="1400" dirty="0" smtClean="0"/>
              <a:t>Keith Campbell</a:t>
            </a:r>
            <a:endParaRPr lang="en-US" sz="1400" dirty="0" smtClean="0">
              <a:effectLst/>
            </a:endParaRPr>
          </a:p>
          <a:p>
            <a:pPr lvl="1"/>
            <a:r>
              <a:rPr lang="en-US" sz="2000" kern="1200" dirty="0" smtClean="0">
                <a:solidFill>
                  <a:schemeClr val="accent1"/>
                </a:solidFill>
                <a:latin typeface="+mj-lt"/>
                <a:ea typeface="+mj-ea"/>
                <a:cs typeface="+mj-cs"/>
              </a:rPr>
              <a:t>STAMP – (</a:t>
            </a:r>
            <a:r>
              <a:rPr lang="en-US" sz="2000" dirty="0" smtClean="0"/>
              <a:t>Status</a:t>
            </a:r>
            <a:r>
              <a:rPr lang="en-US" sz="2000" dirty="0"/>
              <a:t>, Time, Author, Module, Path) </a:t>
            </a:r>
            <a:r>
              <a:rPr lang="en-US" sz="2000" dirty="0" smtClean="0"/>
              <a:t>will </a:t>
            </a:r>
            <a:r>
              <a:rPr lang="en-US" sz="2000" dirty="0"/>
              <a:t>be used for versioning and maintenance of Clinical-Knowledge content</a:t>
            </a:r>
            <a:endParaRPr lang="en-US" sz="2000" kern="1200" dirty="0" smtClean="0">
              <a:solidFill>
                <a:schemeClr val="accent1"/>
              </a:solidFill>
              <a:effectLst/>
              <a:latin typeface="+mj-lt"/>
              <a:ea typeface="+mj-ea"/>
              <a:cs typeface="+mj-cs"/>
            </a:endParaRPr>
          </a:p>
          <a:p>
            <a:pPr lvl="0"/>
            <a:r>
              <a:rPr lang="en-US" sz="2000" dirty="0" smtClean="0">
                <a:effectLst/>
              </a:rPr>
              <a:t>Goal 2: </a:t>
            </a:r>
            <a:r>
              <a:rPr lang="en-US" sz="2000" dirty="0" smtClean="0"/>
              <a:t>Model </a:t>
            </a:r>
            <a:r>
              <a:rPr lang="en-US" sz="2000" dirty="0"/>
              <a:t>Versioning and Governance Processes</a:t>
            </a:r>
          </a:p>
          <a:p>
            <a:pPr lvl="2"/>
            <a:r>
              <a:rPr lang="en-US" sz="1400" dirty="0" smtClean="0">
                <a:effectLst/>
              </a:rPr>
              <a:t>Discussing in the meeting</a:t>
            </a:r>
          </a:p>
        </p:txBody>
      </p:sp>
    </p:spTree>
    <p:extLst>
      <p:ext uri="{BB962C8B-B14F-4D97-AF65-F5344CB8AC3E}">
        <p14:creationId xmlns:p14="http://schemas.microsoft.com/office/powerpoint/2010/main" val="29260915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1800" b="1" dirty="0" smtClean="0">
                <a:effectLst/>
              </a:rPr>
              <a:t>Deliverable 6: </a:t>
            </a:r>
            <a:r>
              <a:rPr lang="en-US" sz="1800" dirty="0" smtClean="0">
                <a:effectLst/>
              </a:rPr>
              <a:t>Define terminology and modeling tooling roadmap (Overseen by Keith and Craig)</a:t>
            </a:r>
            <a:endParaRPr lang="en-US" dirty="0"/>
          </a:p>
        </p:txBody>
      </p:sp>
      <p:sp>
        <p:nvSpPr>
          <p:cNvPr id="3" name="Content Placeholder 2"/>
          <p:cNvSpPr>
            <a:spLocks noGrp="1"/>
          </p:cNvSpPr>
          <p:nvPr>
            <p:ph idx="1"/>
          </p:nvPr>
        </p:nvSpPr>
        <p:spPr/>
        <p:txBody>
          <a:bodyPr>
            <a:normAutofit fontScale="85000" lnSpcReduction="20000"/>
          </a:bodyPr>
          <a:lstStyle/>
          <a:p>
            <a:pPr marL="0" indent="0" rtl="0" eaLnBrk="1" latinLnBrk="0" hangingPunct="1">
              <a:buNone/>
            </a:pPr>
            <a:r>
              <a:rPr lang="en-US" sz="2600" kern="1200" dirty="0" smtClean="0">
                <a:solidFill>
                  <a:schemeClr val="tx1">
                    <a:lumMod val="65000"/>
                    <a:lumOff val="35000"/>
                  </a:schemeClr>
                </a:solidFill>
                <a:effectLst/>
              </a:rPr>
              <a:t>Terminology Tools (assigned to: Keith Campbell)</a:t>
            </a:r>
          </a:p>
          <a:p>
            <a:pPr rtl="0" eaLnBrk="1" latinLnBrk="0" hangingPunct="1"/>
            <a:r>
              <a:rPr lang="en-US" sz="2200" kern="1200" dirty="0" smtClean="0">
                <a:solidFill>
                  <a:schemeClr val="tx1">
                    <a:lumMod val="65000"/>
                    <a:lumOff val="35000"/>
                  </a:schemeClr>
                </a:solidFill>
                <a:effectLst/>
              </a:rPr>
              <a:t>Goal 1: Determine tooling required for terminology development and maintenance</a:t>
            </a:r>
          </a:p>
          <a:p>
            <a:pPr lvl="0"/>
            <a:r>
              <a:rPr lang="en-US" sz="2200" dirty="0" smtClean="0"/>
              <a:t>Goal 2:</a:t>
            </a:r>
            <a:r>
              <a:rPr lang="en-US" sz="2200" b="1" dirty="0" smtClean="0"/>
              <a:t> </a:t>
            </a:r>
            <a:r>
              <a:rPr lang="en-US" sz="2200" dirty="0" smtClean="0"/>
              <a:t>Develop and implement terminology tools</a:t>
            </a:r>
          </a:p>
          <a:p>
            <a:pPr marL="0" indent="0">
              <a:buNone/>
            </a:pPr>
            <a:r>
              <a:rPr lang="en-US" sz="2600" dirty="0" smtClean="0"/>
              <a:t>Modeling Tools (assigned to: Craig Parker)</a:t>
            </a:r>
          </a:p>
          <a:p>
            <a:r>
              <a:rPr lang="en-US" sz="2200" dirty="0" smtClean="0"/>
              <a:t>Goal 3:  Determine tooling required for model development and  maintenance</a:t>
            </a:r>
          </a:p>
          <a:p>
            <a:r>
              <a:rPr lang="en-US" sz="2200" dirty="0" smtClean="0"/>
              <a:t>Goal 4:</a:t>
            </a:r>
            <a:r>
              <a:rPr lang="en-US" sz="2200" b="1" dirty="0" smtClean="0"/>
              <a:t> </a:t>
            </a:r>
            <a:r>
              <a:rPr lang="en-US" sz="2200" dirty="0" smtClean="0"/>
              <a:t>Develop and implement modeling tools</a:t>
            </a:r>
          </a:p>
          <a:p>
            <a:pPr marL="66675" indent="0">
              <a:buNone/>
            </a:pPr>
            <a:r>
              <a:rPr lang="en-US" sz="2600" dirty="0" smtClean="0"/>
              <a:t>Model Transform Tools </a:t>
            </a:r>
            <a:r>
              <a:rPr lang="en-US" sz="2600" dirty="0"/>
              <a:t>(assigned to: </a:t>
            </a:r>
            <a:r>
              <a:rPr lang="en-US" sz="2600" dirty="0" smtClean="0"/>
              <a:t>Craig Parker)</a:t>
            </a:r>
            <a:endParaRPr lang="en-US" sz="2600" dirty="0"/>
          </a:p>
          <a:p>
            <a:r>
              <a:rPr lang="en-US" sz="2100" dirty="0" smtClean="0"/>
              <a:t>Goal 5:</a:t>
            </a:r>
            <a:r>
              <a:rPr lang="en-US" sz="2100" b="1" dirty="0" smtClean="0"/>
              <a:t> </a:t>
            </a:r>
            <a:r>
              <a:rPr lang="en-US" sz="2100" dirty="0" smtClean="0"/>
              <a:t>Develop implement and transform tooling </a:t>
            </a:r>
          </a:p>
          <a:p>
            <a:pPr lvl="2"/>
            <a:endParaRPr lang="en-US" sz="1400" dirty="0" smtClean="0"/>
          </a:p>
          <a:p>
            <a:pPr lvl="2"/>
            <a:endParaRPr lang="en-US" sz="1400" dirty="0"/>
          </a:p>
          <a:p>
            <a:endParaRPr lang="en-US" sz="1800" dirty="0" smtClean="0"/>
          </a:p>
          <a:p>
            <a:pPr marL="0" indent="0" rtl="0" eaLnBrk="1" latinLnBrk="0" hangingPunct="1">
              <a:buNone/>
            </a:pPr>
            <a:endParaRPr lang="en-US" sz="1800" kern="1200" dirty="0" smtClean="0">
              <a:solidFill>
                <a:schemeClr val="tx1">
                  <a:lumMod val="65000"/>
                  <a:lumOff val="35000"/>
                </a:schemeClr>
              </a:solidFill>
              <a:effectLst/>
            </a:endParaRPr>
          </a:p>
        </p:txBody>
      </p:sp>
    </p:spTree>
    <p:extLst>
      <p:ext uri="{BB962C8B-B14F-4D97-AF65-F5344CB8AC3E}">
        <p14:creationId xmlns:p14="http://schemas.microsoft.com/office/powerpoint/2010/main" val="14140100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888" y="454048"/>
            <a:ext cx="8416925" cy="995591"/>
          </a:xfrm>
        </p:spPr>
        <p:txBody>
          <a:bodyPr/>
          <a:lstStyle/>
          <a:p>
            <a:r>
              <a:rPr lang="en-US" dirty="0" smtClean="0"/>
              <a:t>Confluence Page Overview</a:t>
            </a:r>
            <a:endParaRPr lang="en-US" dirty="0"/>
          </a:p>
        </p:txBody>
      </p:sp>
      <p:pic>
        <p:nvPicPr>
          <p:cNvPr id="5" name="Picture 4"/>
          <p:cNvPicPr>
            <a:picLocks noChangeAspect="1"/>
          </p:cNvPicPr>
          <p:nvPr/>
        </p:nvPicPr>
        <p:blipFill rotWithShape="1">
          <a:blip r:embed="rId3"/>
          <a:srcRect t="12422" r="41154" b="38576"/>
          <a:stretch/>
        </p:blipFill>
        <p:spPr>
          <a:xfrm>
            <a:off x="252324" y="1598625"/>
            <a:ext cx="8564776" cy="4814188"/>
          </a:xfrm>
          <a:prstGeom prst="rect">
            <a:avLst/>
          </a:prstGeom>
        </p:spPr>
      </p:pic>
    </p:spTree>
    <p:extLst>
      <p:ext uri="{BB962C8B-B14F-4D97-AF65-F5344CB8AC3E}">
        <p14:creationId xmlns:p14="http://schemas.microsoft.com/office/powerpoint/2010/main" val="257208741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02004" y="1761113"/>
            <a:ext cx="2349499" cy="3888826"/>
          </a:xfrm>
        </p:spPr>
      </p:pic>
    </p:spTree>
    <p:extLst>
      <p:ext uri="{BB962C8B-B14F-4D97-AF65-F5344CB8AC3E}">
        <p14:creationId xmlns:p14="http://schemas.microsoft.com/office/powerpoint/2010/main" val="8821819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Initiatives</a:t>
            </a:r>
            <a:endParaRPr lang="en-US" dirty="0"/>
          </a:p>
        </p:txBody>
      </p:sp>
      <p:sp>
        <p:nvSpPr>
          <p:cNvPr id="3" name="Content Placeholder 2"/>
          <p:cNvSpPr>
            <a:spLocks noGrp="1"/>
          </p:cNvSpPr>
          <p:nvPr>
            <p:ph idx="1"/>
          </p:nvPr>
        </p:nvSpPr>
        <p:spPr>
          <a:xfrm>
            <a:off x="317512" y="1600201"/>
            <a:ext cx="8517604" cy="4343400"/>
          </a:xfrm>
        </p:spPr>
        <p:txBody>
          <a:bodyPr>
            <a:noAutofit/>
          </a:bodyPr>
          <a:lstStyle/>
          <a:p>
            <a:pPr>
              <a:spcAft>
                <a:spcPts val="1200"/>
              </a:spcAft>
            </a:pPr>
            <a:r>
              <a:rPr lang="en-US" b="1" dirty="0"/>
              <a:t>Be a provider led collaboration </a:t>
            </a:r>
            <a:r>
              <a:rPr lang="en-US" b="1" dirty="0" smtClean="0"/>
              <a:t>agent - Laura</a:t>
            </a:r>
            <a:endParaRPr lang="en-US" b="1" dirty="0"/>
          </a:p>
          <a:p>
            <a:pPr>
              <a:spcAft>
                <a:spcPts val="1200"/>
              </a:spcAft>
            </a:pPr>
            <a:r>
              <a:rPr lang="en-US" b="1" dirty="0"/>
              <a:t>Develop terminology and information models for true semantic interoperability </a:t>
            </a:r>
            <a:r>
              <a:rPr lang="en-US" b="1" dirty="0" smtClean="0"/>
              <a:t>- Susan</a:t>
            </a:r>
            <a:endParaRPr lang="en-US" b="1" dirty="0"/>
          </a:p>
          <a:p>
            <a:pPr>
              <a:spcAft>
                <a:spcPts val="1200"/>
              </a:spcAft>
            </a:pPr>
            <a:r>
              <a:rPr lang="en-US" b="1" dirty="0" smtClean="0"/>
              <a:t>Create </a:t>
            </a:r>
            <a:r>
              <a:rPr lang="en-US" b="1" dirty="0"/>
              <a:t>a reference implementation of common </a:t>
            </a:r>
            <a:r>
              <a:rPr lang="en-US" b="1" dirty="0" smtClean="0"/>
              <a:t>SOA - Rob</a:t>
            </a:r>
            <a:endParaRPr lang="en-US" b="1" dirty="0"/>
          </a:p>
          <a:p>
            <a:pPr>
              <a:spcAft>
                <a:spcPts val="1200"/>
              </a:spcAft>
            </a:pPr>
            <a:r>
              <a:rPr lang="en-US" b="1" dirty="0" smtClean="0"/>
              <a:t>Support </a:t>
            </a:r>
            <a:r>
              <a:rPr lang="en-US" b="1" dirty="0"/>
              <a:t>authoring and sharing of knowledge </a:t>
            </a:r>
            <a:r>
              <a:rPr lang="en-US" b="1" dirty="0" smtClean="0"/>
              <a:t>content – Peter/Emory</a:t>
            </a:r>
          </a:p>
          <a:p>
            <a:pPr>
              <a:spcAft>
                <a:spcPts val="1200"/>
              </a:spcAft>
            </a:pPr>
            <a:r>
              <a:rPr lang="en-US" b="1" dirty="0" smtClean="0"/>
              <a:t>Healthcare Community Cloud – Keith/Oscar</a:t>
            </a:r>
          </a:p>
          <a:p>
            <a:pPr>
              <a:spcAft>
                <a:spcPts val="1200"/>
              </a:spcAft>
            </a:pPr>
            <a:endParaRPr lang="en-US" b="1" dirty="0" smtClean="0"/>
          </a:p>
          <a:p>
            <a:pPr>
              <a:spcAft>
                <a:spcPts val="1200"/>
              </a:spcAft>
            </a:pPr>
            <a:endParaRPr lang="en-US" b="1" dirty="0"/>
          </a:p>
          <a:p>
            <a:endParaRPr lang="en-US" sz="2000" dirty="0"/>
          </a:p>
        </p:txBody>
      </p:sp>
    </p:spTree>
    <p:extLst>
      <p:ext uri="{BB962C8B-B14F-4D97-AF65-F5344CB8AC3E}">
        <p14:creationId xmlns:p14="http://schemas.microsoft.com/office/powerpoint/2010/main" val="128707643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000" b="1" dirty="0"/>
              <a:t>Create a reference </a:t>
            </a:r>
            <a:r>
              <a:rPr lang="en-US" sz="4000" b="1" dirty="0" smtClean="0"/>
              <a:t>Implementation </a:t>
            </a:r>
            <a:r>
              <a:rPr lang="en-US" sz="4000" b="1" dirty="0"/>
              <a:t>of </a:t>
            </a:r>
            <a:r>
              <a:rPr lang="en-US" sz="4000" b="1" dirty="0" smtClean="0"/>
              <a:t>Common </a:t>
            </a:r>
            <a:r>
              <a:rPr lang="en-US" sz="4000" b="1" dirty="0"/>
              <a:t>SOA </a:t>
            </a:r>
            <a:endParaRPr lang="en-US" sz="4000" dirty="0"/>
          </a:p>
        </p:txBody>
      </p:sp>
      <p:sp>
        <p:nvSpPr>
          <p:cNvPr id="5" name="Subtitle 4"/>
          <p:cNvSpPr>
            <a:spLocks noGrp="1"/>
          </p:cNvSpPr>
          <p:nvPr>
            <p:ph type="subTitle" idx="1"/>
          </p:nvPr>
        </p:nvSpPr>
        <p:spPr/>
        <p:txBody>
          <a:bodyPr>
            <a:normAutofit/>
          </a:bodyPr>
          <a:lstStyle/>
          <a:p>
            <a:r>
              <a:rPr lang="en-US" sz="2800" dirty="0" smtClean="0"/>
              <a:t>Rob Reynolds</a:t>
            </a:r>
            <a:endParaRPr lang="en-US" sz="2800" dirty="0"/>
          </a:p>
        </p:txBody>
      </p:sp>
    </p:spTree>
    <p:extLst>
      <p:ext uri="{BB962C8B-B14F-4D97-AF65-F5344CB8AC3E}">
        <p14:creationId xmlns:p14="http://schemas.microsoft.com/office/powerpoint/2010/main" val="2288450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000" b="1" dirty="0"/>
              <a:t>Support A</a:t>
            </a:r>
            <a:r>
              <a:rPr lang="en-US" sz="4000" b="1" dirty="0" smtClean="0"/>
              <a:t>uthoring </a:t>
            </a:r>
            <a:r>
              <a:rPr lang="en-US" sz="4000" b="1" dirty="0"/>
              <a:t>and </a:t>
            </a:r>
            <a:r>
              <a:rPr lang="en-US" sz="4000" b="1" dirty="0" smtClean="0"/>
              <a:t>Sharing </a:t>
            </a:r>
            <a:r>
              <a:rPr lang="en-US" sz="4000" b="1" dirty="0"/>
              <a:t>of </a:t>
            </a:r>
            <a:r>
              <a:rPr lang="en-US" sz="4000" b="1" dirty="0" smtClean="0"/>
              <a:t>Knowledge Content </a:t>
            </a:r>
            <a:endParaRPr lang="en-US" sz="4000" dirty="0"/>
          </a:p>
        </p:txBody>
      </p:sp>
      <p:sp>
        <p:nvSpPr>
          <p:cNvPr id="5" name="Subtitle 4"/>
          <p:cNvSpPr>
            <a:spLocks noGrp="1"/>
          </p:cNvSpPr>
          <p:nvPr>
            <p:ph type="subTitle" idx="1"/>
          </p:nvPr>
        </p:nvSpPr>
        <p:spPr/>
        <p:txBody>
          <a:bodyPr>
            <a:normAutofit/>
          </a:bodyPr>
          <a:lstStyle/>
          <a:p>
            <a:r>
              <a:rPr lang="en-US" sz="2400" dirty="0" smtClean="0"/>
              <a:t>Peter </a:t>
            </a:r>
            <a:r>
              <a:rPr lang="en-US" sz="2400" dirty="0" err="1" smtClean="0"/>
              <a:t>Haug</a:t>
            </a:r>
            <a:endParaRPr lang="en-US" sz="2400" dirty="0" smtClean="0"/>
          </a:p>
          <a:p>
            <a:r>
              <a:rPr lang="en-US" sz="2400" dirty="0" smtClean="0"/>
              <a:t>Emory Fry</a:t>
            </a:r>
            <a:endParaRPr lang="en-US" sz="2400" dirty="0"/>
          </a:p>
        </p:txBody>
      </p:sp>
    </p:spTree>
    <p:extLst>
      <p:ext uri="{BB962C8B-B14F-4D97-AF65-F5344CB8AC3E}">
        <p14:creationId xmlns:p14="http://schemas.microsoft.com/office/powerpoint/2010/main" val="2092963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0" name="Rectangle 2"/>
          <p:cNvSpPr>
            <a:spLocks noGrp="1" noChangeArrowheads="1"/>
          </p:cNvSpPr>
          <p:nvPr>
            <p:ph type="ctrTitle"/>
          </p:nvPr>
        </p:nvSpPr>
        <p:spPr>
          <a:xfrm>
            <a:off x="3552444" y="1750374"/>
            <a:ext cx="5506974" cy="1181849"/>
          </a:xfrm>
        </p:spPr>
        <p:txBody>
          <a:bodyPr/>
          <a:lstStyle/>
          <a:p>
            <a:pPr lvl="0"/>
            <a:r>
              <a:rPr lang="en-US" dirty="0"/>
              <a:t>Knowledge Authoring Reference Model</a:t>
            </a:r>
          </a:p>
        </p:txBody>
      </p:sp>
      <p:sp>
        <p:nvSpPr>
          <p:cNvPr id="944131" name="Rectangle 3"/>
          <p:cNvSpPr>
            <a:spLocks noGrp="1" noChangeArrowheads="1"/>
          </p:cNvSpPr>
          <p:nvPr>
            <p:ph type="subTitle" idx="1"/>
          </p:nvPr>
        </p:nvSpPr>
        <p:spPr>
          <a:xfrm>
            <a:off x="3708646" y="3152887"/>
            <a:ext cx="4863854" cy="901567"/>
          </a:xfrm>
        </p:spPr>
        <p:txBody>
          <a:bodyPr/>
          <a:lstStyle/>
          <a:p>
            <a:pPr>
              <a:defRPr/>
            </a:pPr>
            <a:r>
              <a:rPr lang="en-US" dirty="0" smtClean="0"/>
              <a:t>Leveraging Standards to Author Healthcare Applications</a:t>
            </a:r>
          </a:p>
        </p:txBody>
      </p:sp>
      <p:sp>
        <p:nvSpPr>
          <p:cNvPr id="2" name="Text Placeholder 1"/>
          <p:cNvSpPr>
            <a:spLocks noGrp="1"/>
          </p:cNvSpPr>
          <p:nvPr>
            <p:ph type="body" sz="quarter" idx="10"/>
          </p:nvPr>
        </p:nvSpPr>
        <p:spPr>
          <a:xfrm>
            <a:off x="3708646" y="4186388"/>
            <a:ext cx="4696214" cy="1117132"/>
          </a:xfrm>
        </p:spPr>
        <p:txBody>
          <a:bodyPr>
            <a:normAutofit/>
          </a:bodyPr>
          <a:lstStyle/>
          <a:p>
            <a:r>
              <a:rPr lang="en-US" dirty="0" smtClean="0"/>
              <a:t>Peter Haug, MD; Intermountain Healthcare</a:t>
            </a:r>
          </a:p>
          <a:p>
            <a:r>
              <a:rPr lang="en-US" dirty="0" smtClean="0"/>
              <a:t>Emory Fry, MD; Cognitive Medical Systems</a:t>
            </a:r>
            <a:endParaRPr lang="en-US" dirty="0"/>
          </a:p>
        </p:txBody>
      </p:sp>
      <p:sp>
        <p:nvSpPr>
          <p:cNvPr id="5" name="Slide Number Placeholder 5"/>
          <p:cNvSpPr>
            <a:spLocks noGrp="1"/>
          </p:cNvSpPr>
          <p:nvPr>
            <p:ph type="sldNum" sz="quarter" idx="4294967295"/>
          </p:nvPr>
        </p:nvSpPr>
        <p:spPr>
          <a:xfrm>
            <a:off x="0" y="6145213"/>
            <a:ext cx="492919" cy="406400"/>
          </a:xfrm>
        </p:spPr>
        <p:txBody>
          <a:bodyPr/>
          <a:lstStyle/>
          <a:p>
            <a:pPr>
              <a:defRPr/>
            </a:pPr>
            <a:fld id="{994B596B-2F39-44A6-9CA4-480F2EA0F0B3}" type="slidenum">
              <a:rPr lang="en-US"/>
              <a:pPr>
                <a:defRPr/>
              </a:pPr>
              <a:t>22</a:t>
            </a:fld>
            <a:endParaRPr lang="en-US"/>
          </a:p>
        </p:txBody>
      </p:sp>
      <p:pic>
        <p:nvPicPr>
          <p:cNvPr id="6" name="Picture 4" descr="Cognitive Medical System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543" y="4359944"/>
            <a:ext cx="2284205" cy="770021"/>
          </a:xfrm>
          <a:prstGeom prst="rect">
            <a:avLst/>
          </a:prstGeom>
          <a:solidFill>
            <a:schemeClr val="bg1"/>
          </a:solidFill>
        </p:spPr>
      </p:pic>
    </p:spTree>
    <p:extLst>
      <p:ext uri="{BB962C8B-B14F-4D97-AF65-F5344CB8AC3E}">
        <p14:creationId xmlns:p14="http://schemas.microsoft.com/office/powerpoint/2010/main" val="32981785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Potential Authoring Tools</a:t>
            </a:r>
            <a:endParaRPr lang="en-US" dirty="0"/>
          </a:p>
        </p:txBody>
      </p:sp>
      <p:sp>
        <p:nvSpPr>
          <p:cNvPr id="3" name="Text Placeholder 2"/>
          <p:cNvSpPr>
            <a:spLocks noGrp="1"/>
          </p:cNvSpPr>
          <p:nvPr>
            <p:ph type="body" sz="quarter" idx="14"/>
          </p:nvPr>
        </p:nvSpPr>
        <p:spPr>
          <a:xfrm>
            <a:off x="389659" y="1742965"/>
            <a:ext cx="8307533" cy="3970131"/>
          </a:xfrm>
        </p:spPr>
        <p:txBody>
          <a:bodyPr>
            <a:normAutofit fontScale="77500" lnSpcReduction="20000"/>
          </a:bodyPr>
          <a:lstStyle/>
          <a:p>
            <a:pPr marL="457200" indent="-457200">
              <a:buFont typeface="Arial" panose="020B0604020202020204" pitchFamily="34" charset="0"/>
              <a:buChar char="•"/>
            </a:pPr>
            <a:r>
              <a:rPr lang="en-US" dirty="0" smtClean="0"/>
              <a:t>Health Level 7</a:t>
            </a:r>
          </a:p>
          <a:p>
            <a:pPr marL="687388" lvl="1" indent="-457200"/>
            <a:r>
              <a:rPr lang="en-US" dirty="0" smtClean="0"/>
              <a:t>FHIR Specifications</a:t>
            </a:r>
          </a:p>
          <a:p>
            <a:pPr marL="687388" lvl="1" indent="-457200"/>
            <a:r>
              <a:rPr lang="en-US" dirty="0" smtClean="0"/>
              <a:t>Knowledge Artifact Specification</a:t>
            </a:r>
          </a:p>
          <a:p>
            <a:pPr marL="687388" lvl="1" indent="-457200"/>
            <a:r>
              <a:rPr lang="en-US" dirty="0" smtClean="0"/>
              <a:t>Arden Syntax</a:t>
            </a:r>
          </a:p>
          <a:p>
            <a:pPr marL="687388" lvl="1" indent="-457200"/>
            <a:r>
              <a:rPr lang="en-US" dirty="0" smtClean="0"/>
              <a:t>CIMI Activities</a:t>
            </a:r>
          </a:p>
          <a:p>
            <a:pPr marL="457200" indent="-457200">
              <a:buFont typeface="Arial" panose="020B0604020202020204" pitchFamily="34" charset="0"/>
              <a:buChar char="•"/>
            </a:pPr>
            <a:r>
              <a:rPr lang="en-US" dirty="0" smtClean="0"/>
              <a:t>Object Management Group</a:t>
            </a:r>
          </a:p>
          <a:p>
            <a:pPr marL="687388" lvl="1" indent="-457200"/>
            <a:r>
              <a:rPr lang="en-US" dirty="0"/>
              <a:t>Health </a:t>
            </a:r>
            <a:r>
              <a:rPr lang="en-US" dirty="0" smtClean="0"/>
              <a:t>Business Process Management (BPM) </a:t>
            </a:r>
            <a:r>
              <a:rPr lang="en-US" dirty="0"/>
              <a:t>"Field </a:t>
            </a:r>
            <a:r>
              <a:rPr lang="en-US" dirty="0" smtClean="0"/>
              <a:t>Guide“</a:t>
            </a:r>
          </a:p>
          <a:p>
            <a:pPr marL="687388" lvl="1" indent="-457200"/>
            <a:r>
              <a:rPr lang="en-US" dirty="0"/>
              <a:t>Health BPM </a:t>
            </a:r>
            <a:r>
              <a:rPr lang="en-US" dirty="0" smtClean="0"/>
              <a:t>Use Case Development and Evaluation</a:t>
            </a:r>
          </a:p>
          <a:p>
            <a:pPr marL="457200" indent="-457200">
              <a:buFont typeface="Arial" panose="020B0604020202020204" pitchFamily="34" charset="0"/>
              <a:buChar char="•"/>
            </a:pPr>
            <a:r>
              <a:rPr lang="en-US" dirty="0" smtClean="0"/>
              <a:t>HSPC  Tooling</a:t>
            </a:r>
          </a:p>
          <a:p>
            <a:pPr marL="687388" lvl="1" indent="-457200"/>
            <a:r>
              <a:rPr lang="en-US" dirty="0" err="1" smtClean="0"/>
              <a:t>Ontoserver</a:t>
            </a:r>
            <a:endParaRPr lang="en-US" dirty="0" smtClean="0"/>
          </a:p>
          <a:p>
            <a:pPr marL="457200" indent="-457200">
              <a:buFont typeface="Arial" panose="020B0604020202020204" pitchFamily="34" charset="0"/>
              <a:buChar char="•"/>
            </a:pPr>
            <a:r>
              <a:rPr lang="en-US" dirty="0" smtClean="0"/>
              <a:t>Etc.</a:t>
            </a:r>
            <a:endParaRPr lang="en-US" dirty="0"/>
          </a:p>
        </p:txBody>
      </p:sp>
      <p:pic>
        <p:nvPicPr>
          <p:cNvPr id="4" name="Picture 4" descr="Cognitive Medical System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3856" y="6463163"/>
            <a:ext cx="1143000" cy="385313"/>
          </a:xfrm>
          <a:prstGeom prst="rect">
            <a:avLst/>
          </a:prstGeom>
          <a:solidFill>
            <a:schemeClr val="bg1"/>
          </a:solidFill>
        </p:spPr>
      </p:pic>
      <p:grpSp>
        <p:nvGrpSpPr>
          <p:cNvPr id="11" name="Group 10"/>
          <p:cNvGrpSpPr/>
          <p:nvPr/>
        </p:nvGrpSpPr>
        <p:grpSpPr>
          <a:xfrm>
            <a:off x="3790084" y="2257426"/>
            <a:ext cx="3546547" cy="1238139"/>
            <a:chOff x="5053445" y="2257425"/>
            <a:chExt cx="4728729" cy="1238139"/>
          </a:xfrm>
        </p:grpSpPr>
        <p:sp>
          <p:nvSpPr>
            <p:cNvPr id="5" name="Line Callout 1 4"/>
            <p:cNvSpPr/>
            <p:nvPr/>
          </p:nvSpPr>
          <p:spPr>
            <a:xfrm>
              <a:off x="6953249" y="2257425"/>
              <a:ext cx="2828925" cy="1238139"/>
            </a:xfrm>
            <a:prstGeom prst="borderCallout1">
              <a:avLst>
                <a:gd name="adj1" fmla="val 18750"/>
                <a:gd name="adj2" fmla="val -8333"/>
                <a:gd name="adj3" fmla="val 108244"/>
                <a:gd name="adj4" fmla="val -918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is the relationship between the HL7 and OMG Standards?</a:t>
              </a:r>
              <a:endParaRPr lang="en-US" dirty="0"/>
            </a:p>
          </p:txBody>
        </p:sp>
        <p:cxnSp>
          <p:nvCxnSpPr>
            <p:cNvPr id="7" name="Straight Connector 6"/>
            <p:cNvCxnSpPr/>
            <p:nvPr/>
          </p:nvCxnSpPr>
          <p:spPr>
            <a:xfrm flipV="1">
              <a:off x="5053445" y="2495550"/>
              <a:ext cx="1661680" cy="104664"/>
            </a:xfrm>
            <a:prstGeom prst="line">
              <a:avLst/>
            </a:prstGeom>
            <a:ln w="127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595751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9659" y="420394"/>
            <a:ext cx="8307533" cy="1042658"/>
          </a:xfrm>
        </p:spPr>
        <p:txBody>
          <a:bodyPr>
            <a:noAutofit/>
          </a:bodyPr>
          <a:lstStyle/>
          <a:p>
            <a:r>
              <a:rPr lang="en-US" sz="3200" dirty="0" smtClean="0"/>
              <a:t>Authoring a </a:t>
            </a:r>
            <a:r>
              <a:rPr lang="en-US" sz="3200" dirty="0"/>
              <a:t>CDSS for Complex Electronic Protocols</a:t>
            </a:r>
          </a:p>
        </p:txBody>
      </p:sp>
      <p:sp>
        <p:nvSpPr>
          <p:cNvPr id="10" name="Text Placeholder 9"/>
          <p:cNvSpPr>
            <a:spLocks noGrp="1"/>
          </p:cNvSpPr>
          <p:nvPr>
            <p:ph type="body" sz="quarter" idx="14"/>
          </p:nvPr>
        </p:nvSpPr>
        <p:spPr>
          <a:xfrm>
            <a:off x="668265" y="1542940"/>
            <a:ext cx="8307533" cy="4438761"/>
          </a:xfrm>
        </p:spPr>
        <p:txBody>
          <a:bodyPr>
            <a:normAutofit fontScale="85000" lnSpcReduction="20000"/>
          </a:bodyPr>
          <a:lstStyle/>
          <a:p>
            <a:pPr marL="342900" indent="-342900">
              <a:buFont typeface="Arial" panose="020B0604020202020204" pitchFamily="34" charset="0"/>
              <a:buChar char="•"/>
            </a:pPr>
            <a:r>
              <a:rPr lang="en-US" dirty="0" smtClean="0"/>
              <a:t>Business</a:t>
            </a:r>
            <a:r>
              <a:rPr lang="en-US" baseline="0" dirty="0" smtClean="0"/>
              <a:t> Process (Knowledge) Management </a:t>
            </a:r>
            <a:r>
              <a:rPr lang="en-US" dirty="0" smtClean="0"/>
              <a:t>Tools</a:t>
            </a:r>
          </a:p>
          <a:p>
            <a:pPr marL="573088" lvl="1" indent="-342900"/>
            <a:r>
              <a:rPr lang="en-US" baseline="0" dirty="0" smtClean="0"/>
              <a:t>Business Process Modeling</a:t>
            </a:r>
            <a:r>
              <a:rPr lang="en-US" dirty="0" smtClean="0"/>
              <a:t> and Notation 2.0</a:t>
            </a:r>
          </a:p>
          <a:p>
            <a:pPr marL="573088" lvl="1" indent="-342900"/>
            <a:r>
              <a:rPr lang="en-US" baseline="0" dirty="0" smtClean="0"/>
              <a:t>Decision</a:t>
            </a:r>
            <a:r>
              <a:rPr lang="en-US" dirty="0" smtClean="0"/>
              <a:t> Modeling Notation 1.1</a:t>
            </a:r>
          </a:p>
          <a:p>
            <a:pPr marL="573088" lvl="1" indent="-342900"/>
            <a:r>
              <a:rPr lang="en-US" baseline="0" dirty="0" smtClean="0"/>
              <a:t>Case</a:t>
            </a:r>
            <a:r>
              <a:rPr lang="en-US" dirty="0" smtClean="0"/>
              <a:t> Management and Notation 1.1</a:t>
            </a:r>
            <a:endParaRPr lang="en-US" baseline="0" dirty="0" smtClean="0"/>
          </a:p>
          <a:p>
            <a:pPr marL="342900" indent="-342900">
              <a:buFont typeface="Arial" panose="020B0604020202020204" pitchFamily="34" charset="0"/>
              <a:buChar char="•"/>
            </a:pPr>
            <a:r>
              <a:rPr lang="en-US" dirty="0" smtClean="0"/>
              <a:t>Configuration Tools for Services from EHR (FHIR)</a:t>
            </a:r>
          </a:p>
          <a:p>
            <a:pPr marL="342900" indent="-342900">
              <a:buFont typeface="Arial" panose="020B0604020202020204" pitchFamily="34" charset="0"/>
              <a:buChar char="•"/>
            </a:pPr>
            <a:r>
              <a:rPr lang="en-US" baseline="0" dirty="0" smtClean="0"/>
              <a:t>Configuration </a:t>
            </a:r>
            <a:r>
              <a:rPr lang="en-US" dirty="0" smtClean="0"/>
              <a:t>Tools for </a:t>
            </a:r>
            <a:r>
              <a:rPr lang="en-US" baseline="0" dirty="0" smtClean="0"/>
              <a:t>Sp</a:t>
            </a:r>
            <a:r>
              <a:rPr lang="en-US" dirty="0" smtClean="0"/>
              <a:t>ecial Services</a:t>
            </a:r>
          </a:p>
          <a:p>
            <a:pPr lvl="2"/>
            <a:r>
              <a:rPr lang="en-US" dirty="0" smtClean="0"/>
              <a:t>To Manage Data Models</a:t>
            </a:r>
          </a:p>
          <a:p>
            <a:pPr lvl="2"/>
            <a:r>
              <a:rPr lang="en-US" baseline="0" dirty="0" smtClean="0"/>
              <a:t>To</a:t>
            </a:r>
            <a:r>
              <a:rPr lang="en-US" dirty="0" smtClean="0"/>
              <a:t> Provide Added </a:t>
            </a:r>
            <a:r>
              <a:rPr lang="en-US" dirty="0" err="1" smtClean="0"/>
              <a:t>Inferencing</a:t>
            </a:r>
            <a:r>
              <a:rPr lang="en-US" dirty="0" smtClean="0"/>
              <a:t> Capability</a:t>
            </a:r>
          </a:p>
          <a:p>
            <a:pPr lvl="3"/>
            <a:r>
              <a:rPr lang="en-US" dirty="0"/>
              <a:t>Physiologic Models</a:t>
            </a:r>
          </a:p>
          <a:p>
            <a:pPr lvl="3"/>
            <a:r>
              <a:rPr lang="en-US" dirty="0" smtClean="0"/>
              <a:t>Predictive Models (Bayesian Networks)</a:t>
            </a:r>
            <a:endParaRPr lang="en-US" dirty="0"/>
          </a:p>
          <a:p>
            <a:pPr lvl="3"/>
            <a:r>
              <a:rPr lang="en-US" dirty="0"/>
              <a:t>NLP Services</a:t>
            </a:r>
          </a:p>
          <a:p>
            <a:pPr lvl="3"/>
            <a:r>
              <a:rPr lang="en-US" dirty="0"/>
              <a:t>Custom Java-Based Tools</a:t>
            </a:r>
          </a:p>
          <a:p>
            <a:pPr marL="342900" indent="-342900">
              <a:buFont typeface="Arial" panose="020B0604020202020204" pitchFamily="34" charset="0"/>
              <a:buChar char="•"/>
            </a:pPr>
            <a:r>
              <a:rPr lang="en-US" dirty="0" smtClean="0"/>
              <a:t>Configuration for a Client (UI)</a:t>
            </a:r>
            <a:r>
              <a:rPr lang="en-US" baseline="0" dirty="0" smtClean="0"/>
              <a:t> </a:t>
            </a:r>
            <a:r>
              <a:rPr lang="en-US" dirty="0" smtClean="0"/>
              <a:t>Integrated with Hosting EHR</a:t>
            </a:r>
            <a:endParaRPr lang="en-US" dirty="0"/>
          </a:p>
        </p:txBody>
      </p:sp>
      <p:pic>
        <p:nvPicPr>
          <p:cNvPr id="4" name="Picture 4" descr="Cognitive Medical System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9569" y="6465462"/>
            <a:ext cx="1164431" cy="392538"/>
          </a:xfrm>
          <a:prstGeom prst="rect">
            <a:avLst/>
          </a:prstGeom>
          <a:solidFill>
            <a:schemeClr val="bg1"/>
          </a:solidFill>
        </p:spPr>
      </p:pic>
    </p:spTree>
    <p:extLst>
      <p:ext uri="{BB962C8B-B14F-4D97-AF65-F5344CB8AC3E}">
        <p14:creationId xmlns:p14="http://schemas.microsoft.com/office/powerpoint/2010/main" val="154809168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a:xfrm>
            <a:off x="1428750" y="929464"/>
            <a:ext cx="640080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itle 8"/>
          <p:cNvSpPr>
            <a:spLocks noGrp="1"/>
          </p:cNvSpPr>
          <p:nvPr>
            <p:ph type="title"/>
          </p:nvPr>
        </p:nvSpPr>
        <p:spPr>
          <a:xfrm>
            <a:off x="1702730" y="243667"/>
            <a:ext cx="6229350" cy="685799"/>
          </a:xfrm>
        </p:spPr>
        <p:txBody>
          <a:bodyPr>
            <a:noAutofit/>
          </a:bodyPr>
          <a:lstStyle/>
          <a:p>
            <a:r>
              <a:rPr lang="en-US" sz="2800" dirty="0"/>
              <a:t>Designing a CDSS for Complex Electronic Protocols</a:t>
            </a:r>
          </a:p>
        </p:txBody>
      </p:sp>
      <p:sp>
        <p:nvSpPr>
          <p:cNvPr id="10" name="Text Placeholder 9"/>
          <p:cNvSpPr>
            <a:spLocks noGrp="1"/>
          </p:cNvSpPr>
          <p:nvPr>
            <p:ph type="body" sz="quarter" idx="14"/>
          </p:nvPr>
        </p:nvSpPr>
        <p:spPr>
          <a:xfrm>
            <a:off x="2228850" y="1310464"/>
            <a:ext cx="5029200" cy="4953000"/>
          </a:xfrm>
        </p:spPr>
        <p:txBody>
          <a:bodyPr>
            <a:normAutofit fontScale="77500" lnSpcReduction="20000"/>
          </a:bodyPr>
          <a:lstStyle/>
          <a:p>
            <a:r>
              <a:rPr lang="en-US" dirty="0" smtClean="0"/>
              <a:t>Business</a:t>
            </a:r>
            <a:r>
              <a:rPr lang="en-US" baseline="0" dirty="0" smtClean="0"/>
              <a:t> Process Management </a:t>
            </a:r>
            <a:r>
              <a:rPr lang="en-US" dirty="0" smtClean="0"/>
              <a:t>Tools</a:t>
            </a:r>
            <a:endParaRPr lang="en-US" baseline="0" dirty="0" smtClean="0"/>
          </a:p>
          <a:p>
            <a:r>
              <a:rPr lang="en-US" baseline="0" dirty="0" smtClean="0"/>
              <a:t>Standard User Communication Model(WS-Human Task)</a:t>
            </a:r>
          </a:p>
          <a:p>
            <a:r>
              <a:rPr lang="en-US" dirty="0" smtClean="0"/>
              <a:t>Appropriate</a:t>
            </a:r>
            <a:r>
              <a:rPr lang="en-US" baseline="0" dirty="0" smtClean="0"/>
              <a:t> </a:t>
            </a:r>
            <a:r>
              <a:rPr lang="en-US" dirty="0" smtClean="0"/>
              <a:t>Services from EHR (FHIR, HSP?)</a:t>
            </a:r>
          </a:p>
          <a:p>
            <a:r>
              <a:rPr lang="en-US" baseline="0" dirty="0" smtClean="0"/>
              <a:t>Sp</a:t>
            </a:r>
            <a:r>
              <a:rPr lang="en-US" dirty="0" smtClean="0"/>
              <a:t>ecial Services</a:t>
            </a:r>
          </a:p>
          <a:p>
            <a:pPr lvl="1"/>
            <a:r>
              <a:rPr lang="en-US" dirty="0" smtClean="0"/>
              <a:t>To Manage Data Models</a:t>
            </a:r>
          </a:p>
          <a:p>
            <a:pPr lvl="1"/>
            <a:r>
              <a:rPr lang="en-US" baseline="0" dirty="0" smtClean="0"/>
              <a:t>To</a:t>
            </a:r>
            <a:r>
              <a:rPr lang="en-US" dirty="0" smtClean="0"/>
              <a:t> Provide Added </a:t>
            </a:r>
            <a:r>
              <a:rPr lang="en-US" dirty="0" err="1" smtClean="0"/>
              <a:t>Inferencing</a:t>
            </a:r>
            <a:r>
              <a:rPr lang="en-US" dirty="0" smtClean="0"/>
              <a:t> Capability</a:t>
            </a:r>
          </a:p>
          <a:p>
            <a:pPr lvl="2"/>
            <a:r>
              <a:rPr lang="en-US" sz="2000" dirty="0"/>
              <a:t>Physiologic Models</a:t>
            </a:r>
          </a:p>
          <a:p>
            <a:pPr lvl="2"/>
            <a:r>
              <a:rPr lang="en-US" sz="2000" dirty="0" smtClean="0"/>
              <a:t>Predictive Models (Bayesian Networks)</a:t>
            </a:r>
            <a:endParaRPr lang="en-US" sz="2000" dirty="0"/>
          </a:p>
          <a:p>
            <a:pPr lvl="2"/>
            <a:r>
              <a:rPr lang="en-US" sz="2000" dirty="0"/>
              <a:t>NLP Services</a:t>
            </a:r>
          </a:p>
          <a:p>
            <a:pPr lvl="2"/>
            <a:r>
              <a:rPr lang="en-US" sz="2000" dirty="0"/>
              <a:t>Custom Java-Based Tools</a:t>
            </a:r>
          </a:p>
          <a:p>
            <a:r>
              <a:rPr lang="en-US" dirty="0" smtClean="0"/>
              <a:t>Client (UI)</a:t>
            </a:r>
            <a:r>
              <a:rPr lang="en-US" baseline="0" dirty="0" smtClean="0"/>
              <a:t> </a:t>
            </a:r>
            <a:r>
              <a:rPr lang="en-US" dirty="0" smtClean="0"/>
              <a:t>Tightly Integrated with Hosting EHR</a:t>
            </a:r>
            <a:endParaRPr lang="en-US" dirty="0"/>
          </a:p>
        </p:txBody>
      </p:sp>
      <p:sp>
        <p:nvSpPr>
          <p:cNvPr id="156" name="Rectangle 155"/>
          <p:cNvSpPr/>
          <p:nvPr/>
        </p:nvSpPr>
        <p:spPr>
          <a:xfrm>
            <a:off x="0" y="0"/>
            <a:ext cx="9144000" cy="6858000"/>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prstClr val="white"/>
              </a:solidFill>
            </a:endParaRPr>
          </a:p>
        </p:txBody>
      </p:sp>
      <p:sp>
        <p:nvSpPr>
          <p:cNvPr id="157" name="Rounded Rectangle 156"/>
          <p:cNvSpPr/>
          <p:nvPr/>
        </p:nvSpPr>
        <p:spPr>
          <a:xfrm>
            <a:off x="162426" y="58882"/>
            <a:ext cx="8870282" cy="4511520"/>
          </a:xfrm>
          <a:prstGeom prst="roundRect">
            <a:avLst/>
          </a:prstGeom>
          <a:solidFill>
            <a:schemeClr val="tx2">
              <a:lumMod val="40000"/>
              <a:lumOff val="60000"/>
            </a:schemeClr>
          </a:solidFill>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prstClr val="white"/>
              </a:solidFill>
            </a:endParaRPr>
          </a:p>
        </p:txBody>
      </p:sp>
      <p:sp>
        <p:nvSpPr>
          <p:cNvPr id="158" name="Round Single Corner Rectangle 157"/>
          <p:cNvSpPr/>
          <p:nvPr/>
        </p:nvSpPr>
        <p:spPr>
          <a:xfrm>
            <a:off x="3255093" y="357612"/>
            <a:ext cx="5478578" cy="4044671"/>
          </a:xfrm>
          <a:prstGeom prst="round1Rect">
            <a:avLst/>
          </a:prstGeom>
        </p:spPr>
        <p:style>
          <a:lnRef idx="0">
            <a:schemeClr val="accent6"/>
          </a:lnRef>
          <a:fillRef idx="3">
            <a:schemeClr val="accent6"/>
          </a:fillRef>
          <a:effectRef idx="3">
            <a:schemeClr val="accent6"/>
          </a:effectRef>
          <a:fontRef idx="minor">
            <a:schemeClr val="lt1"/>
          </a:fontRef>
        </p:style>
        <p:txBody>
          <a:bodyPr rtlCol="0" anchor="t" anchorCtr="0"/>
          <a:lstStyle/>
          <a:p>
            <a:pPr algn="ctr"/>
            <a:r>
              <a:rPr lang="en-US" b="1" dirty="0">
                <a:solidFill>
                  <a:srgbClr val="000000"/>
                </a:solidFill>
              </a:rPr>
              <a:t>Protocol Execution Environment</a:t>
            </a:r>
          </a:p>
        </p:txBody>
      </p:sp>
      <p:sp>
        <p:nvSpPr>
          <p:cNvPr id="189" name="Round Single Corner Rectangle 188"/>
          <p:cNvSpPr/>
          <p:nvPr/>
        </p:nvSpPr>
        <p:spPr>
          <a:xfrm>
            <a:off x="3395001" y="694022"/>
            <a:ext cx="3551995" cy="1368015"/>
          </a:xfrm>
          <a:prstGeom prst="round1Rect">
            <a:avLst/>
          </a:prstGeom>
          <a:gradFill>
            <a:gsLst>
              <a:gs pos="0">
                <a:srgbClr val="5E9EFF"/>
              </a:gs>
              <a:gs pos="39999">
                <a:srgbClr val="85C2FF"/>
              </a:gs>
              <a:gs pos="70000">
                <a:srgbClr val="C4D6EB"/>
              </a:gs>
              <a:gs pos="100000">
                <a:srgbClr val="FFEBFA"/>
              </a:gs>
            </a:gsLst>
            <a:lin ang="16200000" scaled="0"/>
          </a:gradFill>
        </p:spPr>
        <p:style>
          <a:lnRef idx="0">
            <a:schemeClr val="accent6"/>
          </a:lnRef>
          <a:fillRef idx="3">
            <a:schemeClr val="accent6"/>
          </a:fillRef>
          <a:effectRef idx="3">
            <a:schemeClr val="accent6"/>
          </a:effectRef>
          <a:fontRef idx="minor">
            <a:schemeClr val="lt1"/>
          </a:fontRef>
        </p:style>
        <p:txBody>
          <a:bodyPr rtlCol="0" anchor="t" anchorCtr="0"/>
          <a:lstStyle/>
          <a:p>
            <a:pPr algn="ctr"/>
            <a:r>
              <a:rPr lang="en-US" sz="1400" b="1" dirty="0">
                <a:solidFill>
                  <a:srgbClr val="000000"/>
                </a:solidFill>
              </a:rPr>
              <a:t>BPMN2 Engine</a:t>
            </a:r>
          </a:p>
        </p:txBody>
      </p:sp>
      <p:sp>
        <p:nvSpPr>
          <p:cNvPr id="190" name="Rounded Rectangle 189"/>
          <p:cNvSpPr/>
          <p:nvPr/>
        </p:nvSpPr>
        <p:spPr>
          <a:xfrm>
            <a:off x="3831215" y="1317387"/>
            <a:ext cx="520596" cy="265960"/>
          </a:xfrm>
          <a:prstGeom prst="roundRect">
            <a:avLst/>
          </a:prstGeom>
          <a:solidFill>
            <a:schemeClr val="tx2">
              <a:lumMod val="40000"/>
              <a:lumOff val="6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prstClr val="white"/>
              </a:solidFill>
            </a:endParaRPr>
          </a:p>
        </p:txBody>
      </p:sp>
      <p:sp>
        <p:nvSpPr>
          <p:cNvPr id="191" name="Oval 190"/>
          <p:cNvSpPr/>
          <p:nvPr/>
        </p:nvSpPr>
        <p:spPr>
          <a:xfrm>
            <a:off x="3458930" y="1343983"/>
            <a:ext cx="231376" cy="212768"/>
          </a:xfrm>
          <a:prstGeom prst="ellipse">
            <a:avLst/>
          </a:prstGeom>
          <a:noFill/>
          <a:ln w="38100" cmpd="sng">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prstClr val="white"/>
              </a:solidFill>
            </a:endParaRPr>
          </a:p>
        </p:txBody>
      </p:sp>
      <p:cxnSp>
        <p:nvCxnSpPr>
          <p:cNvPr id="192" name="Straight Arrow Connector 191"/>
          <p:cNvCxnSpPr>
            <a:stCxn id="191" idx="6"/>
            <a:endCxn id="190" idx="1"/>
          </p:cNvCxnSpPr>
          <p:nvPr/>
        </p:nvCxnSpPr>
        <p:spPr>
          <a:xfrm>
            <a:off x="3690305" y="1450367"/>
            <a:ext cx="140911" cy="0"/>
          </a:xfrm>
          <a:prstGeom prst="straightConnector1">
            <a:avLst/>
          </a:prstGeom>
          <a:ln>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93" name="Rounded Rectangle 192"/>
          <p:cNvSpPr/>
          <p:nvPr/>
        </p:nvSpPr>
        <p:spPr>
          <a:xfrm>
            <a:off x="5938050" y="1317387"/>
            <a:ext cx="462752" cy="265960"/>
          </a:xfrm>
          <a:prstGeom prst="roundRect">
            <a:avLst/>
          </a:prstGeom>
          <a:solidFill>
            <a:schemeClr val="tx2">
              <a:lumMod val="40000"/>
              <a:lumOff val="6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prstClr val="white"/>
              </a:solidFill>
            </a:endParaRPr>
          </a:p>
        </p:txBody>
      </p:sp>
      <p:sp>
        <p:nvSpPr>
          <p:cNvPr id="194" name="Rounded Rectangle 193"/>
          <p:cNvSpPr/>
          <p:nvPr/>
        </p:nvSpPr>
        <p:spPr>
          <a:xfrm>
            <a:off x="5115854" y="1636538"/>
            <a:ext cx="503085" cy="277773"/>
          </a:xfrm>
          <a:prstGeom prst="roundRect">
            <a:avLst/>
          </a:prstGeom>
          <a:solidFill>
            <a:schemeClr val="tx2">
              <a:lumMod val="40000"/>
              <a:lumOff val="6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prstClr val="white"/>
              </a:solidFill>
            </a:endParaRPr>
          </a:p>
        </p:txBody>
      </p:sp>
      <p:sp>
        <p:nvSpPr>
          <p:cNvPr id="195" name="Rounded Rectangle 194"/>
          <p:cNvSpPr/>
          <p:nvPr/>
        </p:nvSpPr>
        <p:spPr>
          <a:xfrm>
            <a:off x="5097899" y="1009248"/>
            <a:ext cx="521040" cy="276255"/>
          </a:xfrm>
          <a:prstGeom prst="roundRect">
            <a:avLst/>
          </a:prstGeom>
          <a:solidFill>
            <a:schemeClr val="tx2">
              <a:lumMod val="40000"/>
              <a:lumOff val="6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prstClr val="white"/>
              </a:solidFill>
            </a:endParaRPr>
          </a:p>
        </p:txBody>
      </p:sp>
      <p:cxnSp>
        <p:nvCxnSpPr>
          <p:cNvPr id="196" name="Straight Arrow Connector 195"/>
          <p:cNvCxnSpPr>
            <a:stCxn id="193" idx="3"/>
            <a:endCxn id="204" idx="2"/>
          </p:cNvCxnSpPr>
          <p:nvPr/>
        </p:nvCxnSpPr>
        <p:spPr>
          <a:xfrm>
            <a:off x="6400802" y="1450368"/>
            <a:ext cx="172832" cy="12601"/>
          </a:xfrm>
          <a:prstGeom prst="straightConnector1">
            <a:avLst/>
          </a:prstGeom>
          <a:ln>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97" name="Straight Arrow Connector 196"/>
          <p:cNvCxnSpPr>
            <a:stCxn id="190" idx="3"/>
          </p:cNvCxnSpPr>
          <p:nvPr/>
        </p:nvCxnSpPr>
        <p:spPr>
          <a:xfrm>
            <a:off x="4351812" y="1450366"/>
            <a:ext cx="173532" cy="0"/>
          </a:xfrm>
          <a:prstGeom prst="straightConnector1">
            <a:avLst/>
          </a:prstGeom>
          <a:ln>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206" name="Multiply 205"/>
          <p:cNvSpPr/>
          <p:nvPr/>
        </p:nvSpPr>
        <p:spPr>
          <a:xfrm>
            <a:off x="4525342" y="1356584"/>
            <a:ext cx="231376" cy="212768"/>
          </a:xfrm>
          <a:prstGeom prst="mathMultiply">
            <a:avLst/>
          </a:prstGeom>
          <a:solidFill>
            <a:schemeClr val="tx1"/>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prstClr val="white"/>
              </a:solidFill>
            </a:endParaRPr>
          </a:p>
        </p:txBody>
      </p:sp>
      <p:sp>
        <p:nvSpPr>
          <p:cNvPr id="207" name="Oval 206"/>
          <p:cNvSpPr/>
          <p:nvPr/>
        </p:nvSpPr>
        <p:spPr>
          <a:xfrm>
            <a:off x="4525344" y="1358624"/>
            <a:ext cx="231376" cy="212768"/>
          </a:xfrm>
          <a:prstGeom prst="ellipse">
            <a:avLst/>
          </a:prstGeom>
          <a:noFill/>
          <a:ln w="38100" cmpd="sng">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prstClr val="white"/>
              </a:solidFill>
            </a:endParaRPr>
          </a:p>
        </p:txBody>
      </p:sp>
      <p:cxnSp>
        <p:nvCxnSpPr>
          <p:cNvPr id="199" name="Elbow Connector 198"/>
          <p:cNvCxnSpPr/>
          <p:nvPr/>
        </p:nvCxnSpPr>
        <p:spPr>
          <a:xfrm>
            <a:off x="4756719" y="1476962"/>
            <a:ext cx="347064" cy="319152"/>
          </a:xfrm>
          <a:prstGeom prst="bentConnector3">
            <a:avLst/>
          </a:prstGeom>
          <a:ln>
            <a:solidFill>
              <a:srgbClr val="17375E"/>
            </a:solidFill>
            <a:tailEnd type="arrow"/>
          </a:ln>
        </p:spPr>
        <p:style>
          <a:lnRef idx="2">
            <a:schemeClr val="accent1"/>
          </a:lnRef>
          <a:fillRef idx="0">
            <a:schemeClr val="accent1"/>
          </a:fillRef>
          <a:effectRef idx="1">
            <a:schemeClr val="accent1"/>
          </a:effectRef>
          <a:fontRef idx="minor">
            <a:schemeClr val="tx1"/>
          </a:fontRef>
        </p:style>
      </p:cxnSp>
      <p:cxnSp>
        <p:nvCxnSpPr>
          <p:cNvPr id="200" name="Elbow Connector 199"/>
          <p:cNvCxnSpPr/>
          <p:nvPr/>
        </p:nvCxnSpPr>
        <p:spPr>
          <a:xfrm flipV="1">
            <a:off x="4756719" y="1157811"/>
            <a:ext cx="347064" cy="319152"/>
          </a:xfrm>
          <a:prstGeom prst="bentConnector3">
            <a:avLst>
              <a:gd name="adj1" fmla="val 50000"/>
            </a:avLst>
          </a:prstGeom>
          <a:ln>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01" name="Elbow Connector 200"/>
          <p:cNvCxnSpPr>
            <a:stCxn id="194" idx="3"/>
            <a:endCxn id="193" idx="1"/>
          </p:cNvCxnSpPr>
          <p:nvPr/>
        </p:nvCxnSpPr>
        <p:spPr>
          <a:xfrm flipV="1">
            <a:off x="5618939" y="1450368"/>
            <a:ext cx="319110" cy="325057"/>
          </a:xfrm>
          <a:prstGeom prst="bentConnector3">
            <a:avLst>
              <a:gd name="adj1" fmla="val 50000"/>
            </a:avLst>
          </a:prstGeom>
          <a:ln>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02" name="Elbow Connector 201"/>
          <p:cNvCxnSpPr>
            <a:stCxn id="195" idx="3"/>
            <a:endCxn id="193" idx="1"/>
          </p:cNvCxnSpPr>
          <p:nvPr/>
        </p:nvCxnSpPr>
        <p:spPr>
          <a:xfrm>
            <a:off x="5618939" y="1147375"/>
            <a:ext cx="319111" cy="302992"/>
          </a:xfrm>
          <a:prstGeom prst="bentConnector3">
            <a:avLst/>
          </a:prstGeom>
          <a:ln>
            <a:solidFill>
              <a:srgbClr val="17375E"/>
            </a:solidFill>
            <a:tailEnd type="arrow"/>
          </a:ln>
        </p:spPr>
        <p:style>
          <a:lnRef idx="2">
            <a:schemeClr val="accent1"/>
          </a:lnRef>
          <a:fillRef idx="0">
            <a:schemeClr val="accent1"/>
          </a:fillRef>
          <a:effectRef idx="1">
            <a:schemeClr val="accent1"/>
          </a:effectRef>
          <a:fontRef idx="minor">
            <a:schemeClr val="tx1"/>
          </a:fontRef>
        </p:style>
      </p:cxnSp>
      <p:sp>
        <p:nvSpPr>
          <p:cNvPr id="204" name="Oval 203"/>
          <p:cNvSpPr/>
          <p:nvPr/>
        </p:nvSpPr>
        <p:spPr>
          <a:xfrm>
            <a:off x="6573633" y="1356584"/>
            <a:ext cx="219369" cy="212768"/>
          </a:xfrm>
          <a:prstGeom prst="ellipse">
            <a:avLst/>
          </a:prstGeom>
          <a:noFill/>
          <a:ln w="38100" cmpd="sng">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prstClr val="white"/>
              </a:solidFill>
            </a:endParaRPr>
          </a:p>
        </p:txBody>
      </p:sp>
      <p:sp>
        <p:nvSpPr>
          <p:cNvPr id="205" name="Oval 204"/>
          <p:cNvSpPr/>
          <p:nvPr/>
        </p:nvSpPr>
        <p:spPr>
          <a:xfrm>
            <a:off x="6627412" y="1388431"/>
            <a:ext cx="109685" cy="106383"/>
          </a:xfrm>
          <a:prstGeom prst="ellipse">
            <a:avLst/>
          </a:prstGeom>
          <a:solidFill>
            <a:srgbClr val="000000"/>
          </a:solidFill>
          <a:ln>
            <a:solidFill>
              <a:srgbClr val="1737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prstClr val="white"/>
              </a:solidFill>
            </a:endParaRPr>
          </a:p>
        </p:txBody>
      </p:sp>
      <p:sp>
        <p:nvSpPr>
          <p:cNvPr id="160" name="Round Single Corner Rectangle 159"/>
          <p:cNvSpPr/>
          <p:nvPr/>
        </p:nvSpPr>
        <p:spPr>
          <a:xfrm>
            <a:off x="3431511" y="2570571"/>
            <a:ext cx="3606964" cy="1725032"/>
          </a:xfrm>
          <a:prstGeom prst="round1Rect">
            <a:avLst/>
          </a:prstGeom>
          <a:gradFill>
            <a:gsLst>
              <a:gs pos="0">
                <a:srgbClr val="5E9EFF"/>
              </a:gs>
              <a:gs pos="39999">
                <a:srgbClr val="85C2FF"/>
              </a:gs>
              <a:gs pos="70000">
                <a:srgbClr val="C4D6EB"/>
              </a:gs>
              <a:gs pos="100000">
                <a:srgbClr val="FFEBFA"/>
              </a:gs>
            </a:gsLst>
            <a:lin ang="16200000" scaled="0"/>
          </a:gradFill>
        </p:spPr>
        <p:style>
          <a:lnRef idx="0">
            <a:schemeClr val="accent6"/>
          </a:lnRef>
          <a:fillRef idx="3">
            <a:schemeClr val="accent6"/>
          </a:fillRef>
          <a:effectRef idx="3">
            <a:schemeClr val="accent6"/>
          </a:effectRef>
          <a:fontRef idx="minor">
            <a:schemeClr val="lt1"/>
          </a:fontRef>
        </p:style>
        <p:txBody>
          <a:bodyPr rtlCol="0" anchor="t" anchorCtr="0"/>
          <a:lstStyle/>
          <a:p>
            <a:pPr algn="ctr"/>
            <a:r>
              <a:rPr lang="en-US" sz="1400" b="1" dirty="0">
                <a:solidFill>
                  <a:srgbClr val="000000"/>
                </a:solidFill>
              </a:rPr>
              <a:t>Custom </a:t>
            </a:r>
            <a:r>
              <a:rPr lang="en-US" sz="1400" b="1" dirty="0" smtClean="0">
                <a:solidFill>
                  <a:srgbClr val="000000"/>
                </a:solidFill>
              </a:rPr>
              <a:t>Service </a:t>
            </a:r>
            <a:r>
              <a:rPr lang="en-US" sz="1400" b="1" dirty="0">
                <a:solidFill>
                  <a:srgbClr val="000000"/>
                </a:solidFill>
              </a:rPr>
              <a:t>Tasks</a:t>
            </a:r>
          </a:p>
        </p:txBody>
      </p:sp>
      <p:sp>
        <p:nvSpPr>
          <p:cNvPr id="161" name="Rounded Rectangle 160"/>
          <p:cNvSpPr/>
          <p:nvPr/>
        </p:nvSpPr>
        <p:spPr>
          <a:xfrm>
            <a:off x="3519916" y="3648309"/>
            <a:ext cx="3433162" cy="5334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rPr>
              <a:t>Data Services</a:t>
            </a:r>
          </a:p>
        </p:txBody>
      </p:sp>
      <p:sp>
        <p:nvSpPr>
          <p:cNvPr id="162" name="Rounded Rectangle 161"/>
          <p:cNvSpPr/>
          <p:nvPr/>
        </p:nvSpPr>
        <p:spPr>
          <a:xfrm>
            <a:off x="3519916" y="2958702"/>
            <a:ext cx="1086659" cy="5334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rPr>
              <a:t>Data Transformation Services</a:t>
            </a:r>
          </a:p>
        </p:txBody>
      </p:sp>
      <p:sp>
        <p:nvSpPr>
          <p:cNvPr id="163" name="Rounded Rectangle 162"/>
          <p:cNvSpPr/>
          <p:nvPr/>
        </p:nvSpPr>
        <p:spPr>
          <a:xfrm>
            <a:off x="6364467" y="2955036"/>
            <a:ext cx="418331" cy="5334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rPr>
              <a:t>Etc…</a:t>
            </a:r>
          </a:p>
        </p:txBody>
      </p:sp>
      <p:sp>
        <p:nvSpPr>
          <p:cNvPr id="164" name="Round Single Corner Rectangle 163"/>
          <p:cNvSpPr/>
          <p:nvPr/>
        </p:nvSpPr>
        <p:spPr>
          <a:xfrm>
            <a:off x="344928" y="357612"/>
            <a:ext cx="1369861" cy="3427143"/>
          </a:xfrm>
          <a:prstGeom prst="round1Rect">
            <a:avLst/>
          </a:prstGeom>
          <a:solidFill>
            <a:schemeClr val="accent4">
              <a:lumMod val="20000"/>
              <a:lumOff val="80000"/>
            </a:schemeClr>
          </a:solidFill>
        </p:spPr>
        <p:style>
          <a:lnRef idx="0">
            <a:schemeClr val="accent6"/>
          </a:lnRef>
          <a:fillRef idx="3">
            <a:schemeClr val="accent6"/>
          </a:fillRef>
          <a:effectRef idx="3">
            <a:schemeClr val="accent6"/>
          </a:effectRef>
          <a:fontRef idx="minor">
            <a:schemeClr val="lt1"/>
          </a:fontRef>
        </p:style>
        <p:txBody>
          <a:bodyPr rtlCol="0" anchor="t" anchorCtr="0"/>
          <a:lstStyle/>
          <a:p>
            <a:pPr algn="ctr"/>
            <a:r>
              <a:rPr lang="en-US" sz="1600" b="1" dirty="0">
                <a:solidFill>
                  <a:srgbClr val="000000"/>
                </a:solidFill>
              </a:rPr>
              <a:t>Human Task Client Framework</a:t>
            </a:r>
          </a:p>
        </p:txBody>
      </p:sp>
      <p:sp>
        <p:nvSpPr>
          <p:cNvPr id="165" name="Left-Right Arrow 164"/>
          <p:cNvSpPr/>
          <p:nvPr/>
        </p:nvSpPr>
        <p:spPr>
          <a:xfrm>
            <a:off x="1711682" y="3320636"/>
            <a:ext cx="1565642" cy="471546"/>
          </a:xfrm>
          <a:prstGeom prst="lef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prstClr val="black"/>
                </a:solidFill>
              </a:rPr>
              <a:t>Human Tasks</a:t>
            </a:r>
          </a:p>
        </p:txBody>
      </p:sp>
      <p:sp>
        <p:nvSpPr>
          <p:cNvPr id="167" name="Rounded Rectangle 166"/>
          <p:cNvSpPr/>
          <p:nvPr/>
        </p:nvSpPr>
        <p:spPr>
          <a:xfrm>
            <a:off x="527254" y="1236948"/>
            <a:ext cx="990600" cy="5334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prstClr val="black"/>
                </a:solidFill>
              </a:rPr>
              <a:t>HumanTask</a:t>
            </a:r>
            <a:r>
              <a:rPr lang="en-US" sz="1200" b="1" dirty="0">
                <a:solidFill>
                  <a:prstClr val="black"/>
                </a:solidFill>
              </a:rPr>
              <a:t> Processor</a:t>
            </a:r>
          </a:p>
        </p:txBody>
      </p:sp>
      <p:sp>
        <p:nvSpPr>
          <p:cNvPr id="168" name="Rounded Rectangle 167"/>
          <p:cNvSpPr/>
          <p:nvPr/>
        </p:nvSpPr>
        <p:spPr>
          <a:xfrm>
            <a:off x="603454" y="2072516"/>
            <a:ext cx="914400" cy="5334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prstClr val="black"/>
                </a:solidFill>
              </a:rPr>
              <a:t>MetaData</a:t>
            </a:r>
            <a:endParaRPr lang="en-US" sz="1200" b="1" dirty="0">
              <a:solidFill>
                <a:prstClr val="black"/>
              </a:solidFill>
            </a:endParaRPr>
          </a:p>
        </p:txBody>
      </p:sp>
      <p:sp>
        <p:nvSpPr>
          <p:cNvPr id="169" name="Rounded Rectangle 168"/>
          <p:cNvSpPr/>
          <p:nvPr/>
        </p:nvSpPr>
        <p:spPr>
          <a:xfrm>
            <a:off x="603454" y="2883591"/>
            <a:ext cx="914400" cy="673248"/>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rPr>
              <a:t>User Interface Generator</a:t>
            </a:r>
          </a:p>
        </p:txBody>
      </p:sp>
      <p:pic>
        <p:nvPicPr>
          <p:cNvPr id="170" name="Picture 12" descr="pe02032_"/>
          <p:cNvPicPr>
            <a:picLocks noChangeAspect="1" noChangeArrowheads="1"/>
          </p:cNvPicPr>
          <p:nvPr/>
        </p:nvPicPr>
        <p:blipFill>
          <a:blip r:embed="rId3"/>
          <a:srcRect/>
          <a:stretch>
            <a:fillRect/>
          </a:stretch>
        </p:blipFill>
        <p:spPr bwMode="auto">
          <a:xfrm>
            <a:off x="496057" y="5229572"/>
            <a:ext cx="1181201" cy="1070466"/>
          </a:xfrm>
          <a:prstGeom prst="rect">
            <a:avLst/>
          </a:prstGeom>
          <a:noFill/>
          <a:ln w="28575">
            <a:noFill/>
            <a:miter lim="800000"/>
            <a:headEnd/>
            <a:tailEnd/>
          </a:ln>
        </p:spPr>
      </p:pic>
      <p:sp>
        <p:nvSpPr>
          <p:cNvPr id="171" name="Up-Down Arrow 170"/>
          <p:cNvSpPr/>
          <p:nvPr/>
        </p:nvSpPr>
        <p:spPr>
          <a:xfrm>
            <a:off x="908254" y="3784755"/>
            <a:ext cx="263321" cy="1450625"/>
          </a:xfrm>
          <a:prstGeom prst="up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endParaRPr>
          </a:p>
        </p:txBody>
      </p:sp>
      <p:sp>
        <p:nvSpPr>
          <p:cNvPr id="172" name="Up-Down Arrow 171"/>
          <p:cNvSpPr/>
          <p:nvPr/>
        </p:nvSpPr>
        <p:spPr>
          <a:xfrm>
            <a:off x="1034764" y="1808464"/>
            <a:ext cx="45719" cy="20267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endParaRPr>
          </a:p>
        </p:txBody>
      </p:sp>
      <p:sp>
        <p:nvSpPr>
          <p:cNvPr id="173" name="Up-Down Arrow 172"/>
          <p:cNvSpPr/>
          <p:nvPr/>
        </p:nvSpPr>
        <p:spPr>
          <a:xfrm>
            <a:off x="1014936" y="2638176"/>
            <a:ext cx="45719" cy="20267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endParaRPr>
          </a:p>
        </p:txBody>
      </p:sp>
      <p:cxnSp>
        <p:nvCxnSpPr>
          <p:cNvPr id="174" name="Straight Arrow Connector 173"/>
          <p:cNvCxnSpPr/>
          <p:nvPr/>
        </p:nvCxnSpPr>
        <p:spPr>
          <a:xfrm>
            <a:off x="4358116" y="4174236"/>
            <a:ext cx="0" cy="838200"/>
          </a:xfrm>
          <a:prstGeom prst="straightConnector1">
            <a:avLst/>
          </a:prstGeom>
          <a:ln>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75" name="Rounded Rectangle 174"/>
          <p:cNvSpPr/>
          <p:nvPr/>
        </p:nvSpPr>
        <p:spPr>
          <a:xfrm>
            <a:off x="3215999" y="5085927"/>
            <a:ext cx="4876800" cy="1672734"/>
          </a:xfrm>
          <a:prstGeom prst="roundRect">
            <a:avLst/>
          </a:prstGeom>
        </p:spPr>
        <p:style>
          <a:lnRef idx="0">
            <a:schemeClr val="accent1"/>
          </a:lnRef>
          <a:fillRef idx="3">
            <a:schemeClr val="accent1"/>
          </a:fillRef>
          <a:effectRef idx="3">
            <a:schemeClr val="accent1"/>
          </a:effectRef>
          <a:fontRef idx="minor">
            <a:schemeClr val="lt1"/>
          </a:fontRef>
        </p:style>
        <p:txBody>
          <a:bodyPr vert="vert" rtlCol="0" anchor="t" anchorCtr="0"/>
          <a:lstStyle/>
          <a:p>
            <a:pPr algn="ctr"/>
            <a:r>
              <a:rPr lang="en-US" b="1" dirty="0" smtClean="0">
                <a:solidFill>
                  <a:prstClr val="white"/>
                </a:solidFill>
              </a:rPr>
              <a:t>Hosting</a:t>
            </a:r>
          </a:p>
          <a:p>
            <a:pPr algn="ctr"/>
            <a:r>
              <a:rPr lang="en-US" b="1" dirty="0" smtClean="0">
                <a:solidFill>
                  <a:prstClr val="white"/>
                </a:solidFill>
              </a:rPr>
              <a:t>EHR</a:t>
            </a:r>
            <a:endParaRPr lang="en-US" b="1" dirty="0">
              <a:solidFill>
                <a:prstClr val="white"/>
              </a:solidFill>
            </a:endParaRPr>
          </a:p>
        </p:txBody>
      </p:sp>
      <p:sp>
        <p:nvSpPr>
          <p:cNvPr id="176" name="Snip Same Side Corner Rectangle 175"/>
          <p:cNvSpPr/>
          <p:nvPr/>
        </p:nvSpPr>
        <p:spPr>
          <a:xfrm>
            <a:off x="3672316" y="5012436"/>
            <a:ext cx="304800" cy="609600"/>
          </a:xfrm>
          <a:prstGeom prst="snip2SameRect">
            <a:avLst/>
          </a:prstGeom>
          <a:solidFill>
            <a:srgbClr val="FFFF00"/>
          </a:solidFill>
          <a:ln>
            <a:solidFill>
              <a:schemeClr val="tx1"/>
            </a:solidFill>
          </a:ln>
        </p:spPr>
        <p:style>
          <a:lnRef idx="0">
            <a:schemeClr val="accent6"/>
          </a:lnRef>
          <a:fillRef idx="3">
            <a:schemeClr val="accent6"/>
          </a:fillRef>
          <a:effectRef idx="3">
            <a:schemeClr val="accent6"/>
          </a:effectRef>
          <a:fontRef idx="minor">
            <a:schemeClr val="lt1"/>
          </a:fontRef>
        </p:style>
        <p:txBody>
          <a:bodyPr vert="vert" lIns="0" tIns="0" rIns="0" bIns="0" rtlCol="0" anchor="ctr">
            <a:normAutofit lnSpcReduction="10000"/>
          </a:bodyPr>
          <a:lstStyle/>
          <a:p>
            <a:pPr algn="ctr"/>
            <a:r>
              <a:rPr lang="en-US" b="1" dirty="0">
                <a:solidFill>
                  <a:srgbClr val="000000"/>
                </a:solidFill>
              </a:rPr>
              <a:t>Etc.</a:t>
            </a:r>
          </a:p>
        </p:txBody>
      </p:sp>
      <p:sp>
        <p:nvSpPr>
          <p:cNvPr id="177" name="Snip Same Side Corner Rectangle 176"/>
          <p:cNvSpPr/>
          <p:nvPr/>
        </p:nvSpPr>
        <p:spPr>
          <a:xfrm>
            <a:off x="4129516" y="5016102"/>
            <a:ext cx="533400" cy="1066800"/>
          </a:xfrm>
          <a:prstGeom prst="snip2SameRect">
            <a:avLst/>
          </a:prstGeom>
          <a:solidFill>
            <a:srgbClr val="FFFF00"/>
          </a:solidFill>
          <a:ln>
            <a:solidFill>
              <a:schemeClr val="tx1"/>
            </a:solidFill>
          </a:ln>
        </p:spPr>
        <p:style>
          <a:lnRef idx="0">
            <a:schemeClr val="accent6"/>
          </a:lnRef>
          <a:fillRef idx="3">
            <a:schemeClr val="accent6"/>
          </a:fillRef>
          <a:effectRef idx="3">
            <a:schemeClr val="accent6"/>
          </a:effectRef>
          <a:fontRef idx="minor">
            <a:schemeClr val="lt1"/>
          </a:fontRef>
        </p:style>
        <p:txBody>
          <a:bodyPr vert="vert" lIns="0" tIns="0" rIns="0" bIns="0" rtlCol="0" anchor="ctr">
            <a:normAutofit fontScale="62500" lnSpcReduction="20000"/>
          </a:bodyPr>
          <a:lstStyle/>
          <a:p>
            <a:pPr algn="ctr"/>
            <a:r>
              <a:rPr lang="en-US" b="1" dirty="0">
                <a:solidFill>
                  <a:srgbClr val="000000"/>
                </a:solidFill>
              </a:rPr>
              <a:t>Order Communications Services</a:t>
            </a:r>
          </a:p>
        </p:txBody>
      </p:sp>
      <p:sp>
        <p:nvSpPr>
          <p:cNvPr id="178" name="Snip Same Side Corner Rectangle 177"/>
          <p:cNvSpPr/>
          <p:nvPr/>
        </p:nvSpPr>
        <p:spPr>
          <a:xfrm>
            <a:off x="4815316" y="4951402"/>
            <a:ext cx="533400" cy="1127835"/>
          </a:xfrm>
          <a:prstGeom prst="snip2SameRect">
            <a:avLst/>
          </a:prstGeom>
          <a:solidFill>
            <a:srgbClr val="FFFF00"/>
          </a:solidFill>
          <a:ln>
            <a:solidFill>
              <a:schemeClr val="tx1"/>
            </a:solidFill>
          </a:ln>
        </p:spPr>
        <p:style>
          <a:lnRef idx="0">
            <a:schemeClr val="accent6"/>
          </a:lnRef>
          <a:fillRef idx="3">
            <a:schemeClr val="accent6"/>
          </a:fillRef>
          <a:effectRef idx="3">
            <a:schemeClr val="accent6"/>
          </a:effectRef>
          <a:fontRef idx="minor">
            <a:schemeClr val="lt1"/>
          </a:fontRef>
        </p:style>
        <p:txBody>
          <a:bodyPr vert="vert" lIns="0" tIns="0" rIns="0" bIns="0" rtlCol="0" anchor="ctr">
            <a:normAutofit fontScale="62500" lnSpcReduction="20000"/>
          </a:bodyPr>
          <a:lstStyle/>
          <a:p>
            <a:pPr algn="ctr"/>
            <a:r>
              <a:rPr lang="en-US" b="1" dirty="0">
                <a:solidFill>
                  <a:srgbClr val="000000"/>
                </a:solidFill>
              </a:rPr>
              <a:t>Patient Identification Services</a:t>
            </a:r>
          </a:p>
        </p:txBody>
      </p:sp>
      <p:sp>
        <p:nvSpPr>
          <p:cNvPr id="179" name="Snip Same Side Corner Rectangle 178"/>
          <p:cNvSpPr/>
          <p:nvPr/>
        </p:nvSpPr>
        <p:spPr>
          <a:xfrm>
            <a:off x="5501116" y="5012436"/>
            <a:ext cx="381000" cy="1066800"/>
          </a:xfrm>
          <a:prstGeom prst="snip2SameRect">
            <a:avLst/>
          </a:prstGeom>
          <a:solidFill>
            <a:srgbClr val="FFFF00"/>
          </a:solidFill>
          <a:ln>
            <a:solidFill>
              <a:schemeClr val="tx1"/>
            </a:solidFill>
          </a:ln>
        </p:spPr>
        <p:style>
          <a:lnRef idx="0">
            <a:schemeClr val="accent6"/>
          </a:lnRef>
          <a:fillRef idx="3">
            <a:schemeClr val="accent6"/>
          </a:fillRef>
          <a:effectRef idx="3">
            <a:schemeClr val="accent6"/>
          </a:effectRef>
          <a:fontRef idx="minor">
            <a:schemeClr val="lt1"/>
          </a:fontRef>
        </p:style>
        <p:txBody>
          <a:bodyPr vert="vert" lIns="0" tIns="0" rIns="0" bIns="0" rtlCol="0" anchor="ctr">
            <a:normAutofit fontScale="70000" lnSpcReduction="20000"/>
          </a:bodyPr>
          <a:lstStyle/>
          <a:p>
            <a:pPr algn="ctr"/>
            <a:r>
              <a:rPr lang="en-US" b="1" dirty="0">
                <a:solidFill>
                  <a:srgbClr val="000000"/>
                </a:solidFill>
              </a:rPr>
              <a:t>Data Write Services</a:t>
            </a:r>
          </a:p>
        </p:txBody>
      </p:sp>
      <p:sp>
        <p:nvSpPr>
          <p:cNvPr id="180" name="Snip Same Side Corner Rectangle 179"/>
          <p:cNvSpPr/>
          <p:nvPr/>
        </p:nvSpPr>
        <p:spPr>
          <a:xfrm>
            <a:off x="6034516" y="5016102"/>
            <a:ext cx="381000" cy="1066800"/>
          </a:xfrm>
          <a:prstGeom prst="snip2SameRect">
            <a:avLst/>
          </a:prstGeom>
          <a:solidFill>
            <a:srgbClr val="FFFF00"/>
          </a:solidFill>
          <a:ln>
            <a:solidFill>
              <a:schemeClr val="tx1"/>
            </a:solidFill>
          </a:ln>
        </p:spPr>
        <p:style>
          <a:lnRef idx="0">
            <a:schemeClr val="accent6"/>
          </a:lnRef>
          <a:fillRef idx="3">
            <a:schemeClr val="accent6"/>
          </a:fillRef>
          <a:effectRef idx="3">
            <a:schemeClr val="accent6"/>
          </a:effectRef>
          <a:fontRef idx="minor">
            <a:schemeClr val="lt1"/>
          </a:fontRef>
        </p:style>
        <p:txBody>
          <a:bodyPr vert="vert" lIns="0" tIns="0" rIns="0" bIns="0" rtlCol="0" anchor="ctr">
            <a:normAutofit fontScale="70000" lnSpcReduction="20000"/>
          </a:bodyPr>
          <a:lstStyle/>
          <a:p>
            <a:pPr algn="ctr"/>
            <a:r>
              <a:rPr lang="en-US" b="1" dirty="0">
                <a:solidFill>
                  <a:srgbClr val="000000"/>
                </a:solidFill>
              </a:rPr>
              <a:t>Data Read Services</a:t>
            </a:r>
          </a:p>
        </p:txBody>
      </p:sp>
      <p:sp>
        <p:nvSpPr>
          <p:cNvPr id="181" name="Snip Same Side Corner Rectangle 180"/>
          <p:cNvSpPr/>
          <p:nvPr/>
        </p:nvSpPr>
        <p:spPr>
          <a:xfrm>
            <a:off x="6567915" y="5012436"/>
            <a:ext cx="838201" cy="1066800"/>
          </a:xfrm>
          <a:prstGeom prst="snip2SameRect">
            <a:avLst/>
          </a:prstGeom>
          <a:solidFill>
            <a:srgbClr val="FFFF00"/>
          </a:solidFill>
          <a:ln>
            <a:solidFill>
              <a:schemeClr val="tx1"/>
            </a:solidFill>
          </a:ln>
        </p:spPr>
        <p:style>
          <a:lnRef idx="0">
            <a:schemeClr val="accent6"/>
          </a:lnRef>
          <a:fillRef idx="3">
            <a:schemeClr val="accent6"/>
          </a:fillRef>
          <a:effectRef idx="3">
            <a:schemeClr val="accent6"/>
          </a:effectRef>
          <a:fontRef idx="minor">
            <a:schemeClr val="lt1"/>
          </a:fontRef>
        </p:style>
        <p:txBody>
          <a:bodyPr vert="vert" lIns="0" tIns="0" rIns="0" bIns="0" rtlCol="0" anchor="ctr">
            <a:normAutofit fontScale="70000" lnSpcReduction="20000"/>
          </a:bodyPr>
          <a:lstStyle/>
          <a:p>
            <a:pPr algn="ctr"/>
            <a:r>
              <a:rPr lang="en-US" b="1" dirty="0">
                <a:solidFill>
                  <a:srgbClr val="000000"/>
                </a:solidFill>
              </a:rPr>
              <a:t>Publish/</a:t>
            </a:r>
          </a:p>
          <a:p>
            <a:pPr algn="ctr"/>
            <a:r>
              <a:rPr lang="en-US" b="1" dirty="0">
                <a:solidFill>
                  <a:srgbClr val="000000"/>
                </a:solidFill>
              </a:rPr>
              <a:t>Subscribe Services</a:t>
            </a:r>
          </a:p>
          <a:p>
            <a:pPr algn="ctr"/>
            <a:r>
              <a:rPr lang="en-US" b="1" dirty="0">
                <a:solidFill>
                  <a:srgbClr val="000000"/>
                </a:solidFill>
              </a:rPr>
              <a:t>(Data Drive)</a:t>
            </a:r>
          </a:p>
        </p:txBody>
      </p:sp>
      <p:cxnSp>
        <p:nvCxnSpPr>
          <p:cNvPr id="182" name="Straight Arrow Connector 181"/>
          <p:cNvCxnSpPr/>
          <p:nvPr/>
        </p:nvCxnSpPr>
        <p:spPr>
          <a:xfrm>
            <a:off x="3824716" y="4174236"/>
            <a:ext cx="0" cy="838200"/>
          </a:xfrm>
          <a:prstGeom prst="straightConnector1">
            <a:avLst/>
          </a:prstGeom>
          <a:ln>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p:nvPr/>
        </p:nvCxnSpPr>
        <p:spPr>
          <a:xfrm>
            <a:off x="5120116" y="4174236"/>
            <a:ext cx="0" cy="838200"/>
          </a:xfrm>
          <a:prstGeom prst="straightConnector1">
            <a:avLst/>
          </a:prstGeom>
          <a:ln>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p:nvPr/>
        </p:nvCxnSpPr>
        <p:spPr>
          <a:xfrm>
            <a:off x="5729716" y="4174236"/>
            <a:ext cx="0" cy="838200"/>
          </a:xfrm>
          <a:prstGeom prst="straightConnector1">
            <a:avLst/>
          </a:prstGeom>
          <a:ln>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a:off x="6186916" y="4174236"/>
            <a:ext cx="0" cy="838200"/>
          </a:xfrm>
          <a:prstGeom prst="straightConnector1">
            <a:avLst/>
          </a:prstGeom>
          <a:ln>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a:off x="6872716" y="4174236"/>
            <a:ext cx="0" cy="838200"/>
          </a:xfrm>
          <a:prstGeom prst="straightConnector1">
            <a:avLst/>
          </a:prstGeom>
          <a:ln>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87" name="Rounded Rectangle 186"/>
          <p:cNvSpPr/>
          <p:nvPr/>
        </p:nvSpPr>
        <p:spPr>
          <a:xfrm>
            <a:off x="5396349" y="2955036"/>
            <a:ext cx="790567" cy="5334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black"/>
                </a:solidFill>
              </a:rPr>
              <a:t>Extended Inferencing Services</a:t>
            </a:r>
            <a:endParaRPr lang="en-US" sz="1200" b="1" dirty="0">
              <a:solidFill>
                <a:prstClr val="black"/>
              </a:solidFill>
            </a:endParaRPr>
          </a:p>
        </p:txBody>
      </p:sp>
      <p:sp>
        <p:nvSpPr>
          <p:cNvPr id="188" name="Rounded Rectangle 187"/>
          <p:cNvSpPr/>
          <p:nvPr/>
        </p:nvSpPr>
        <p:spPr>
          <a:xfrm>
            <a:off x="3596116" y="6155436"/>
            <a:ext cx="3886200" cy="5334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rPr>
              <a:t>EHR-Based Resources</a:t>
            </a:r>
          </a:p>
        </p:txBody>
      </p:sp>
      <p:sp>
        <p:nvSpPr>
          <p:cNvPr id="74" name="Round Single Corner Rectangle 73"/>
          <p:cNvSpPr/>
          <p:nvPr/>
        </p:nvSpPr>
        <p:spPr>
          <a:xfrm>
            <a:off x="7161274" y="679272"/>
            <a:ext cx="1390331" cy="1368015"/>
          </a:xfrm>
          <a:prstGeom prst="round1Rect">
            <a:avLst/>
          </a:prstGeom>
          <a:gradFill>
            <a:gsLst>
              <a:gs pos="0">
                <a:srgbClr val="5E9EFF"/>
              </a:gs>
              <a:gs pos="39999">
                <a:srgbClr val="85C2FF"/>
              </a:gs>
              <a:gs pos="70000">
                <a:srgbClr val="C4D6EB"/>
              </a:gs>
              <a:gs pos="100000">
                <a:srgbClr val="FFEBFA"/>
              </a:gs>
            </a:gsLst>
            <a:lin ang="16200000" scaled="0"/>
          </a:gradFill>
        </p:spPr>
        <p:style>
          <a:lnRef idx="0">
            <a:schemeClr val="accent6"/>
          </a:lnRef>
          <a:fillRef idx="3">
            <a:schemeClr val="accent6"/>
          </a:fillRef>
          <a:effectRef idx="3">
            <a:schemeClr val="accent6"/>
          </a:effectRef>
          <a:fontRef idx="minor">
            <a:schemeClr val="lt1"/>
          </a:fontRef>
        </p:style>
        <p:txBody>
          <a:bodyPr rtlCol="0" anchor="t" anchorCtr="0"/>
          <a:lstStyle/>
          <a:p>
            <a:pPr algn="ctr"/>
            <a:r>
              <a:rPr lang="en-US" sz="1400" b="1" dirty="0" smtClean="0">
                <a:solidFill>
                  <a:srgbClr val="000000"/>
                </a:solidFill>
              </a:rPr>
              <a:t>DMN Engine</a:t>
            </a:r>
            <a:endParaRPr lang="en-US" sz="1400" b="1" dirty="0">
              <a:solidFill>
                <a:srgbClr val="000000"/>
              </a:solidFill>
            </a:endParaRPr>
          </a:p>
        </p:txBody>
      </p:sp>
      <p:sp>
        <p:nvSpPr>
          <p:cNvPr id="18" name="Quad Arrow 17"/>
          <p:cNvSpPr/>
          <p:nvPr/>
        </p:nvSpPr>
        <p:spPr>
          <a:xfrm rot="2644708">
            <a:off x="6820099" y="2002160"/>
            <a:ext cx="468764" cy="670323"/>
          </a:xfrm>
          <a:prstGeom prst="quadArrow">
            <a:avLst>
              <a:gd name="adj1" fmla="val 14290"/>
              <a:gd name="adj2" fmla="val 22500"/>
              <a:gd name="adj3" fmla="val 22500"/>
            </a:avLst>
          </a:prstGeom>
          <a:solidFill>
            <a:schemeClr val="accent1">
              <a:lumMod val="20000"/>
              <a:lumOff val="80000"/>
            </a:schemeClr>
          </a:solidFill>
          <a:ln w="1905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black"/>
              </a:solidFill>
            </a:endParaRPr>
          </a:p>
        </p:txBody>
      </p:sp>
      <p:sp>
        <p:nvSpPr>
          <p:cNvPr id="76" name="Round Single Corner Rectangle 75"/>
          <p:cNvSpPr/>
          <p:nvPr/>
        </p:nvSpPr>
        <p:spPr>
          <a:xfrm>
            <a:off x="7251346" y="2515434"/>
            <a:ext cx="1390331" cy="1771833"/>
          </a:xfrm>
          <a:prstGeom prst="round1Rect">
            <a:avLst/>
          </a:prstGeom>
          <a:gradFill>
            <a:gsLst>
              <a:gs pos="0">
                <a:srgbClr val="5E9EFF"/>
              </a:gs>
              <a:gs pos="39999">
                <a:srgbClr val="85C2FF"/>
              </a:gs>
              <a:gs pos="70000">
                <a:srgbClr val="C4D6EB"/>
              </a:gs>
              <a:gs pos="100000">
                <a:srgbClr val="FFEBFA"/>
              </a:gs>
            </a:gsLst>
            <a:lin ang="16200000" scaled="0"/>
          </a:gradFill>
        </p:spPr>
        <p:style>
          <a:lnRef idx="0">
            <a:schemeClr val="accent6"/>
          </a:lnRef>
          <a:fillRef idx="3">
            <a:schemeClr val="accent6"/>
          </a:fillRef>
          <a:effectRef idx="3">
            <a:schemeClr val="accent6"/>
          </a:effectRef>
          <a:fontRef idx="minor">
            <a:schemeClr val="lt1"/>
          </a:fontRef>
        </p:style>
        <p:txBody>
          <a:bodyPr rtlCol="0" anchor="t" anchorCtr="0"/>
          <a:lstStyle/>
          <a:p>
            <a:pPr algn="ctr"/>
            <a:r>
              <a:rPr lang="en-US" sz="1400" b="1" dirty="0" smtClean="0">
                <a:solidFill>
                  <a:srgbClr val="000000"/>
                </a:solidFill>
              </a:rPr>
              <a:t>CMMN Engine</a:t>
            </a:r>
            <a:endParaRPr lang="en-US" sz="1400" b="1" dirty="0">
              <a:solidFill>
                <a:srgbClr val="000000"/>
              </a:solidFill>
            </a:endParaRPr>
          </a:p>
        </p:txBody>
      </p:sp>
      <p:sp>
        <p:nvSpPr>
          <p:cNvPr id="23" name="Flowchart: Stored Data 22"/>
          <p:cNvSpPr/>
          <p:nvPr/>
        </p:nvSpPr>
        <p:spPr>
          <a:xfrm rot="5400000">
            <a:off x="7401577" y="3139420"/>
            <a:ext cx="655345" cy="362435"/>
          </a:xfrm>
          <a:prstGeom prst="flowChartOnlineStorag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9" name="Table 18"/>
          <p:cNvGraphicFramePr>
            <a:graphicFrameLocks noGrp="1"/>
          </p:cNvGraphicFramePr>
          <p:nvPr>
            <p:extLst>
              <p:ext uri="{D42A27DB-BD31-4B8C-83A1-F6EECF244321}">
                <p14:modId xmlns:p14="http://schemas.microsoft.com/office/powerpoint/2010/main" val="170106615"/>
              </p:ext>
            </p:extLst>
          </p:nvPr>
        </p:nvGraphicFramePr>
        <p:xfrm>
          <a:off x="7552468" y="1008462"/>
          <a:ext cx="725876" cy="863830"/>
        </p:xfrm>
        <a:graphic>
          <a:graphicData uri="http://schemas.openxmlformats.org/drawingml/2006/table">
            <a:tbl>
              <a:tblPr firstRow="1" bandRow="1">
                <a:tableStyleId>{5C22544A-7EE6-4342-B048-85BDC9FD1C3A}</a:tableStyleId>
              </a:tblPr>
              <a:tblGrid>
                <a:gridCol w="181469"/>
                <a:gridCol w="181469"/>
                <a:gridCol w="181469"/>
                <a:gridCol w="181469"/>
              </a:tblGrid>
              <a:tr h="172766">
                <a:tc>
                  <a:txBody>
                    <a:bodyPr/>
                    <a:lstStyle/>
                    <a:p>
                      <a:endParaRPr lang="en-US" sz="500" dirty="0"/>
                    </a:p>
                  </a:txBody>
                  <a:tcPr marL="68580" marR="68580"/>
                </a:tc>
                <a:tc>
                  <a:txBody>
                    <a:bodyPr/>
                    <a:lstStyle/>
                    <a:p>
                      <a:endParaRPr lang="en-US" sz="500"/>
                    </a:p>
                  </a:txBody>
                  <a:tcPr marL="68580" marR="68580"/>
                </a:tc>
                <a:tc>
                  <a:txBody>
                    <a:bodyPr/>
                    <a:lstStyle/>
                    <a:p>
                      <a:endParaRPr lang="en-US" sz="500"/>
                    </a:p>
                  </a:txBody>
                  <a:tcPr marL="68580" marR="68580"/>
                </a:tc>
                <a:tc>
                  <a:txBody>
                    <a:bodyPr/>
                    <a:lstStyle/>
                    <a:p>
                      <a:endParaRPr lang="en-US" sz="500"/>
                    </a:p>
                  </a:txBody>
                  <a:tcPr marL="68580" marR="68580"/>
                </a:tc>
              </a:tr>
              <a:tr h="172766">
                <a:tc>
                  <a:txBody>
                    <a:bodyPr/>
                    <a:lstStyle/>
                    <a:p>
                      <a:endParaRPr lang="en-US" sz="500"/>
                    </a:p>
                  </a:txBody>
                  <a:tcPr marL="68580" marR="68580"/>
                </a:tc>
                <a:tc>
                  <a:txBody>
                    <a:bodyPr/>
                    <a:lstStyle/>
                    <a:p>
                      <a:endParaRPr lang="en-US" sz="500" dirty="0"/>
                    </a:p>
                  </a:txBody>
                  <a:tcPr marL="68580" marR="68580"/>
                </a:tc>
                <a:tc>
                  <a:txBody>
                    <a:bodyPr/>
                    <a:lstStyle/>
                    <a:p>
                      <a:endParaRPr lang="en-US" sz="500"/>
                    </a:p>
                  </a:txBody>
                  <a:tcPr marL="68580" marR="68580"/>
                </a:tc>
                <a:tc>
                  <a:txBody>
                    <a:bodyPr/>
                    <a:lstStyle/>
                    <a:p>
                      <a:endParaRPr lang="en-US" sz="500"/>
                    </a:p>
                  </a:txBody>
                  <a:tcPr marL="68580" marR="68580"/>
                </a:tc>
              </a:tr>
              <a:tr h="172766">
                <a:tc>
                  <a:txBody>
                    <a:bodyPr/>
                    <a:lstStyle/>
                    <a:p>
                      <a:endParaRPr lang="en-US" sz="500"/>
                    </a:p>
                  </a:txBody>
                  <a:tcPr marL="68580" marR="68580"/>
                </a:tc>
                <a:tc>
                  <a:txBody>
                    <a:bodyPr/>
                    <a:lstStyle/>
                    <a:p>
                      <a:endParaRPr lang="en-US" sz="500"/>
                    </a:p>
                  </a:txBody>
                  <a:tcPr marL="68580" marR="68580"/>
                </a:tc>
                <a:tc>
                  <a:txBody>
                    <a:bodyPr/>
                    <a:lstStyle/>
                    <a:p>
                      <a:endParaRPr lang="en-US" sz="500"/>
                    </a:p>
                  </a:txBody>
                  <a:tcPr marL="68580" marR="68580"/>
                </a:tc>
                <a:tc>
                  <a:txBody>
                    <a:bodyPr/>
                    <a:lstStyle/>
                    <a:p>
                      <a:endParaRPr lang="en-US" sz="500" dirty="0"/>
                    </a:p>
                  </a:txBody>
                  <a:tcPr marL="68580" marR="68580"/>
                </a:tc>
              </a:tr>
              <a:tr h="172766">
                <a:tc>
                  <a:txBody>
                    <a:bodyPr/>
                    <a:lstStyle/>
                    <a:p>
                      <a:endParaRPr lang="en-US" sz="500" dirty="0"/>
                    </a:p>
                  </a:txBody>
                  <a:tcPr marL="68580" marR="68580"/>
                </a:tc>
                <a:tc>
                  <a:txBody>
                    <a:bodyPr/>
                    <a:lstStyle/>
                    <a:p>
                      <a:endParaRPr lang="en-US" sz="500" dirty="0"/>
                    </a:p>
                  </a:txBody>
                  <a:tcPr marL="68580" marR="68580"/>
                </a:tc>
                <a:tc>
                  <a:txBody>
                    <a:bodyPr/>
                    <a:lstStyle/>
                    <a:p>
                      <a:endParaRPr lang="en-US" sz="500" dirty="0"/>
                    </a:p>
                  </a:txBody>
                  <a:tcPr marL="68580" marR="68580"/>
                </a:tc>
                <a:tc>
                  <a:txBody>
                    <a:bodyPr/>
                    <a:lstStyle/>
                    <a:p>
                      <a:endParaRPr lang="en-US" sz="500" dirty="0"/>
                    </a:p>
                  </a:txBody>
                  <a:tcPr marL="68580" marR="68580"/>
                </a:tc>
              </a:tr>
              <a:tr h="172766">
                <a:tc>
                  <a:txBody>
                    <a:bodyPr/>
                    <a:lstStyle/>
                    <a:p>
                      <a:endParaRPr lang="en-US" sz="500" dirty="0"/>
                    </a:p>
                  </a:txBody>
                  <a:tcPr marL="68580" marR="68580"/>
                </a:tc>
                <a:tc>
                  <a:txBody>
                    <a:bodyPr/>
                    <a:lstStyle/>
                    <a:p>
                      <a:endParaRPr lang="en-US" sz="500" dirty="0"/>
                    </a:p>
                  </a:txBody>
                  <a:tcPr marL="68580" marR="68580"/>
                </a:tc>
                <a:tc>
                  <a:txBody>
                    <a:bodyPr/>
                    <a:lstStyle/>
                    <a:p>
                      <a:endParaRPr lang="en-US" sz="500" dirty="0"/>
                    </a:p>
                  </a:txBody>
                  <a:tcPr marL="68580" marR="68580"/>
                </a:tc>
                <a:tc>
                  <a:txBody>
                    <a:bodyPr/>
                    <a:lstStyle/>
                    <a:p>
                      <a:endParaRPr lang="en-US" sz="500" dirty="0"/>
                    </a:p>
                  </a:txBody>
                  <a:tcPr marL="68580" marR="68580"/>
                </a:tc>
              </a:tr>
            </a:tbl>
          </a:graphicData>
        </a:graphic>
      </p:graphicFrame>
      <p:sp>
        <p:nvSpPr>
          <p:cNvPr id="21" name="Rectangle 20"/>
          <p:cNvSpPr/>
          <p:nvPr/>
        </p:nvSpPr>
        <p:spPr>
          <a:xfrm>
            <a:off x="7493186" y="3087287"/>
            <a:ext cx="841974" cy="86010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Case</a:t>
            </a:r>
            <a:endParaRPr lang="en-US" dirty="0">
              <a:solidFill>
                <a:schemeClr val="tx1"/>
              </a:solidFill>
            </a:endParaRPr>
          </a:p>
        </p:txBody>
      </p:sp>
      <p:sp>
        <p:nvSpPr>
          <p:cNvPr id="155" name="Rounded Rectangle 154"/>
          <p:cNvSpPr/>
          <p:nvPr/>
        </p:nvSpPr>
        <p:spPr>
          <a:xfrm>
            <a:off x="4674435" y="2972354"/>
            <a:ext cx="674281" cy="5334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rPr>
              <a:t>NLP Services</a:t>
            </a:r>
          </a:p>
        </p:txBody>
      </p:sp>
      <p:sp>
        <p:nvSpPr>
          <p:cNvPr id="60" name="Round Single Corner Rectangle 59"/>
          <p:cNvSpPr/>
          <p:nvPr/>
        </p:nvSpPr>
        <p:spPr>
          <a:xfrm>
            <a:off x="1884288" y="1108334"/>
            <a:ext cx="1184446" cy="1846702"/>
          </a:xfrm>
          <a:prstGeom prst="round1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r>
              <a:rPr lang="en-US" sz="1400" b="1" dirty="0" smtClean="0">
                <a:solidFill>
                  <a:srgbClr val="000000"/>
                </a:solidFill>
              </a:rPr>
              <a:t>Terminology/ Ontology Services</a:t>
            </a:r>
            <a:endParaRPr lang="en-US" sz="1400" b="1" dirty="0">
              <a:solidFill>
                <a:srgbClr val="000000"/>
              </a:solidFill>
            </a:endParaRPr>
          </a:p>
        </p:txBody>
      </p:sp>
      <p:graphicFrame>
        <p:nvGraphicFramePr>
          <p:cNvPr id="2" name="Diagram 1"/>
          <p:cNvGraphicFramePr/>
          <p:nvPr>
            <p:extLst>
              <p:ext uri="{D42A27DB-BD31-4B8C-83A1-F6EECF244321}">
                <p14:modId xmlns:p14="http://schemas.microsoft.com/office/powerpoint/2010/main" val="3515800054"/>
              </p:ext>
            </p:extLst>
          </p:nvPr>
        </p:nvGraphicFramePr>
        <p:xfrm>
          <a:off x="1954297" y="1633585"/>
          <a:ext cx="1011934" cy="12641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Left-Right-Up Arrow 2"/>
          <p:cNvSpPr/>
          <p:nvPr/>
        </p:nvSpPr>
        <p:spPr>
          <a:xfrm flipV="1">
            <a:off x="1702731" y="530935"/>
            <a:ext cx="1530863" cy="561619"/>
          </a:xfrm>
          <a:prstGeom prst="leftRightUp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a:solidFill>
                <a:prstClr val="black"/>
              </a:solidFill>
            </a:endParaRPr>
          </a:p>
        </p:txBody>
      </p:sp>
    </p:spTree>
    <p:extLst>
      <p:ext uri="{BB962C8B-B14F-4D97-AF65-F5344CB8AC3E}">
        <p14:creationId xmlns:p14="http://schemas.microsoft.com/office/powerpoint/2010/main" val="434319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9659" y="248944"/>
            <a:ext cx="8307533" cy="1042658"/>
          </a:xfrm>
        </p:spPr>
        <p:txBody>
          <a:bodyPr/>
          <a:lstStyle/>
          <a:p>
            <a:r>
              <a:rPr lang="en-US" dirty="0" smtClean="0"/>
              <a:t>High Level BPMN for Mental Health Integration</a:t>
            </a:r>
            <a:endParaRPr lang="en-US" dirty="0"/>
          </a:p>
        </p:txBody>
      </p:sp>
      <p:sp>
        <p:nvSpPr>
          <p:cNvPr id="3" name="Text Placeholder 2"/>
          <p:cNvSpPr>
            <a:spLocks noGrp="1"/>
          </p:cNvSpPr>
          <p:nvPr>
            <p:ph type="body" sz="quarter" idx="14"/>
          </p:nvPr>
        </p:nvSpPr>
        <p:spPr/>
        <p:txBody>
          <a:bodyPr/>
          <a:lstStyle/>
          <a:p>
            <a:endParaRPr lang="en-US" dirty="0"/>
          </a:p>
        </p:txBody>
      </p:sp>
      <p:pic>
        <p:nvPicPr>
          <p:cNvPr id="4" name="Picture 3"/>
          <p:cNvPicPr>
            <a:picLocks noChangeAspect="1"/>
          </p:cNvPicPr>
          <p:nvPr/>
        </p:nvPicPr>
        <p:blipFill>
          <a:blip r:embed="rId2"/>
          <a:stretch>
            <a:fillRect/>
          </a:stretch>
        </p:blipFill>
        <p:spPr>
          <a:xfrm>
            <a:off x="291465" y="1514475"/>
            <a:ext cx="8316934" cy="3880840"/>
          </a:xfrm>
          <a:prstGeom prst="rect">
            <a:avLst/>
          </a:prstGeom>
        </p:spPr>
      </p:pic>
      <p:pic>
        <p:nvPicPr>
          <p:cNvPr id="5" name="Picture 4" descr="Cognitive Medical System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9569" y="6465462"/>
            <a:ext cx="1164431" cy="392538"/>
          </a:xfrm>
          <a:prstGeom prst="rect">
            <a:avLst/>
          </a:prstGeom>
          <a:solidFill>
            <a:schemeClr val="bg1"/>
          </a:solidFill>
        </p:spPr>
      </p:pic>
    </p:spTree>
    <p:extLst>
      <p:ext uri="{BB962C8B-B14F-4D97-AF65-F5344CB8AC3E}">
        <p14:creationId xmlns:p14="http://schemas.microsoft.com/office/powerpoint/2010/main" val="39353460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11530" y="1142406"/>
            <a:ext cx="2184133" cy="1762839"/>
          </a:xfrm>
        </p:spPr>
        <p:txBody>
          <a:bodyPr>
            <a:normAutofit/>
          </a:bodyPr>
          <a:lstStyle/>
          <a:p>
            <a:r>
              <a:rPr lang="en-US" sz="4000" dirty="0" smtClean="0"/>
              <a:t>Configuring Data Access Services</a:t>
            </a:r>
            <a:endParaRPr lang="en-US" sz="4000" dirty="0"/>
          </a:p>
        </p:txBody>
      </p:sp>
      <p:pic>
        <p:nvPicPr>
          <p:cNvPr id="4" name="Picture 3"/>
          <p:cNvPicPr>
            <a:picLocks noChangeAspect="1"/>
          </p:cNvPicPr>
          <p:nvPr/>
        </p:nvPicPr>
        <p:blipFill rotWithShape="1">
          <a:blip r:embed="rId2"/>
          <a:srcRect t="301" b="19284"/>
          <a:stretch/>
        </p:blipFill>
        <p:spPr>
          <a:xfrm>
            <a:off x="2730050" y="262439"/>
            <a:ext cx="6327140" cy="6190119"/>
          </a:xfrm>
          <a:prstGeom prst="rect">
            <a:avLst/>
          </a:prstGeom>
        </p:spPr>
      </p:pic>
      <p:pic>
        <p:nvPicPr>
          <p:cNvPr id="6" name="Picture 4" descr="Cognitive Medical System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3856" y="6463163"/>
            <a:ext cx="1143000" cy="385313"/>
          </a:xfrm>
          <a:prstGeom prst="rect">
            <a:avLst/>
          </a:prstGeom>
          <a:solidFill>
            <a:schemeClr val="bg1"/>
          </a:solidFill>
        </p:spPr>
      </p:pic>
    </p:spTree>
    <p:extLst>
      <p:ext uri="{BB962C8B-B14F-4D97-AF65-F5344CB8AC3E}">
        <p14:creationId xmlns:p14="http://schemas.microsoft.com/office/powerpoint/2010/main" val="18681293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9659" y="119991"/>
            <a:ext cx="8307533" cy="1042658"/>
          </a:xfrm>
        </p:spPr>
        <p:txBody>
          <a:bodyPr/>
          <a:lstStyle/>
          <a:p>
            <a:r>
              <a:rPr lang="en-US" dirty="0" smtClean="0"/>
              <a:t>Systems Components</a:t>
            </a:r>
            <a:endParaRPr lang="en-US" dirty="0"/>
          </a:p>
        </p:txBody>
      </p:sp>
      <p:sp>
        <p:nvSpPr>
          <p:cNvPr id="3" name="Text Placeholder 2"/>
          <p:cNvSpPr>
            <a:spLocks noGrp="1"/>
          </p:cNvSpPr>
          <p:nvPr>
            <p:ph type="body" sz="quarter" idx="14"/>
          </p:nvPr>
        </p:nvSpPr>
        <p:spPr>
          <a:xfrm>
            <a:off x="389659" y="1309942"/>
            <a:ext cx="8307533" cy="4347452"/>
          </a:xfrm>
        </p:spPr>
        <p:txBody>
          <a:bodyPr>
            <a:normAutofit fontScale="92500" lnSpcReduction="10000"/>
          </a:bodyPr>
          <a:lstStyle/>
          <a:p>
            <a:pPr marL="457200" indent="-457200">
              <a:buFont typeface="Arial" panose="020B0604020202020204" pitchFamily="34" charset="0"/>
              <a:buChar char="•"/>
            </a:pPr>
            <a:r>
              <a:rPr lang="en-US" dirty="0" smtClean="0"/>
              <a:t>Two types: EHR supplied and part of Innovation Platform</a:t>
            </a:r>
          </a:p>
          <a:p>
            <a:pPr marL="457200" indent="-457200">
              <a:buFont typeface="Arial" panose="020B0604020202020204" pitchFamily="34" charset="0"/>
              <a:buChar char="•"/>
            </a:pPr>
            <a:r>
              <a:rPr lang="en-US" dirty="0" smtClean="0"/>
              <a:t>EHR Supplied</a:t>
            </a:r>
          </a:p>
          <a:p>
            <a:pPr marL="687388" lvl="1" indent="-457200"/>
            <a:r>
              <a:rPr lang="en-US" dirty="0" smtClean="0"/>
              <a:t>Focus on Standards-Based Services</a:t>
            </a:r>
          </a:p>
          <a:p>
            <a:pPr marL="687388" lvl="1" indent="-457200"/>
            <a:r>
              <a:rPr lang="en-US" dirty="0" smtClean="0"/>
              <a:t>Use HL7 FHIR Definitions</a:t>
            </a:r>
          </a:p>
          <a:p>
            <a:pPr marL="457200" indent="-457200">
              <a:buFont typeface="Arial" panose="020B0604020202020204" pitchFamily="34" charset="0"/>
              <a:buChar char="•"/>
            </a:pPr>
            <a:r>
              <a:rPr lang="en-US" dirty="0" smtClean="0"/>
              <a:t>Platform-based</a:t>
            </a:r>
          </a:p>
          <a:p>
            <a:pPr marL="687388" lvl="1" indent="-457200"/>
            <a:r>
              <a:rPr lang="en-US" dirty="0" smtClean="0"/>
              <a:t>Standards-Based as far as Possible</a:t>
            </a:r>
          </a:p>
          <a:p>
            <a:pPr marL="687388" lvl="1" indent="-457200"/>
            <a:r>
              <a:rPr lang="en-US" dirty="0" smtClean="0"/>
              <a:t>Business Process Management Standards-OMG</a:t>
            </a:r>
          </a:p>
          <a:p>
            <a:pPr marL="687388" lvl="1" indent="-457200"/>
            <a:r>
              <a:rPr lang="en-US" dirty="0" smtClean="0"/>
              <a:t>FHIR Standards-HL7</a:t>
            </a:r>
          </a:p>
          <a:p>
            <a:pPr marL="687388" lvl="1" indent="-457200"/>
            <a:r>
              <a:rPr lang="en-US" dirty="0" smtClean="0"/>
              <a:t>Terminology Standards</a:t>
            </a:r>
          </a:p>
          <a:p>
            <a:pPr marL="687388" lvl="1" indent="-457200"/>
            <a:r>
              <a:rPr lang="en-US" dirty="0" smtClean="0"/>
              <a:t>Etc.</a:t>
            </a:r>
            <a:endParaRPr lang="en-US" dirty="0"/>
          </a:p>
        </p:txBody>
      </p:sp>
      <p:sp>
        <p:nvSpPr>
          <p:cNvPr id="4" name="AutoShape 2" descr="Cognitive Medical Systems">
            <a:hlinkClick r:id="rId2"/>
          </p:cNvPr>
          <p:cNvSpPr>
            <a:spLocks noChangeAspect="1" noChangeArrowheads="1"/>
          </p:cNvSpPr>
          <p:nvPr/>
        </p:nvSpPr>
        <p:spPr bwMode="auto">
          <a:xfrm>
            <a:off x="71438"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Cognitive Medical System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1007" y="6489544"/>
            <a:ext cx="1092994" cy="368456"/>
          </a:xfrm>
          <a:prstGeom prst="rect">
            <a:avLst/>
          </a:prstGeom>
          <a:solidFill>
            <a:schemeClr val="bg1"/>
          </a:solidFill>
        </p:spPr>
      </p:pic>
    </p:spTree>
    <p:extLst>
      <p:ext uri="{BB962C8B-B14F-4D97-AF65-F5344CB8AC3E}">
        <p14:creationId xmlns:p14="http://schemas.microsoft.com/office/powerpoint/2010/main" val="4892140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13470224"/>
              </p:ext>
            </p:extLst>
          </p:nvPr>
        </p:nvGraphicFramePr>
        <p:xfrm>
          <a:off x="2765181" y="303878"/>
          <a:ext cx="6185388" cy="7990332"/>
        </p:xfrm>
        <a:graphic>
          <a:graphicData uri="http://schemas.openxmlformats.org/drawingml/2006/table">
            <a:tbl>
              <a:tblPr firstRow="1" firstCol="1" bandRow="1">
                <a:tableStyleId>{5C22544A-7EE6-4342-B048-85BDC9FD1C3A}</a:tableStyleId>
              </a:tblPr>
              <a:tblGrid>
                <a:gridCol w="2490107"/>
                <a:gridCol w="3695281"/>
              </a:tblGrid>
              <a:tr h="204490">
                <a:tc>
                  <a:txBody>
                    <a:bodyPr/>
                    <a:lstStyle/>
                    <a:p>
                      <a:pPr marL="0" marR="0">
                        <a:lnSpc>
                          <a:spcPct val="107000"/>
                        </a:lnSpc>
                        <a:spcBef>
                          <a:spcPts val="0"/>
                        </a:spcBef>
                        <a:spcAft>
                          <a:spcPts val="600"/>
                        </a:spcAft>
                      </a:pPr>
                      <a:r>
                        <a:rPr lang="en-US" sz="1400" dirty="0">
                          <a:effectLst/>
                        </a:rPr>
                        <a:t>Component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619" marR="37619" marT="0" marB="0"/>
                </a:tc>
                <a:tc>
                  <a:txBody>
                    <a:bodyPr/>
                    <a:lstStyle/>
                    <a:p>
                      <a:pPr marL="0" marR="0">
                        <a:lnSpc>
                          <a:spcPct val="107000"/>
                        </a:lnSpc>
                        <a:spcBef>
                          <a:spcPts val="0"/>
                        </a:spcBef>
                        <a:spcAft>
                          <a:spcPts val="600"/>
                        </a:spcAft>
                      </a:pPr>
                      <a:r>
                        <a:rPr lang="en-US" sz="1400">
                          <a:effectLst/>
                        </a:rPr>
                        <a:t>Description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619" marR="37619" marT="0" marB="0"/>
                </a:tc>
              </a:tr>
              <a:tr h="204490">
                <a:tc>
                  <a:txBody>
                    <a:bodyPr/>
                    <a:lstStyle/>
                    <a:p>
                      <a:pPr marL="0" marR="0">
                        <a:lnSpc>
                          <a:spcPct val="107000"/>
                        </a:lnSpc>
                        <a:spcBef>
                          <a:spcPts val="0"/>
                        </a:spcBef>
                        <a:spcAft>
                          <a:spcPts val="600"/>
                        </a:spcAft>
                      </a:pPr>
                      <a:r>
                        <a:rPr lang="en-US" sz="1400">
                          <a:effectLst/>
                        </a:rPr>
                        <a:t>EHR Supplied Services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619" marR="37619" marT="0" marB="0"/>
                </a:tc>
                <a:tc>
                  <a:txBody>
                    <a:bodyPr/>
                    <a:lstStyle/>
                    <a:p>
                      <a:pPr marL="0" marR="0">
                        <a:lnSpc>
                          <a:spcPct val="107000"/>
                        </a:lnSpc>
                        <a:spcBef>
                          <a:spcPts val="0"/>
                        </a:spcBef>
                        <a:spcAft>
                          <a:spcPts val="60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619" marR="37619" marT="0" marB="0"/>
                </a:tc>
              </a:tr>
              <a:tr h="817956">
                <a:tc>
                  <a:txBody>
                    <a:bodyPr/>
                    <a:lstStyle/>
                    <a:p>
                      <a:pPr marL="342900" marR="0" lvl="0" indent="-342900">
                        <a:lnSpc>
                          <a:spcPct val="107000"/>
                        </a:lnSpc>
                        <a:spcBef>
                          <a:spcPts val="0"/>
                        </a:spcBef>
                        <a:spcAft>
                          <a:spcPts val="600"/>
                        </a:spcAft>
                        <a:buFont typeface="Symbol" panose="05050102010706020507" pitchFamily="18" charset="2"/>
                        <a:buChar char=""/>
                      </a:pPr>
                      <a:r>
                        <a:rPr lang="en-US" sz="1400" dirty="0">
                          <a:effectLst/>
                        </a:rPr>
                        <a:t>Data Read Services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619" marR="37619" marT="0" marB="0"/>
                </a:tc>
                <a:tc>
                  <a:txBody>
                    <a:bodyPr/>
                    <a:lstStyle/>
                    <a:p>
                      <a:pPr marL="0" marR="0">
                        <a:lnSpc>
                          <a:spcPct val="107000"/>
                        </a:lnSpc>
                        <a:spcBef>
                          <a:spcPts val="0"/>
                        </a:spcBef>
                        <a:spcAft>
                          <a:spcPts val="600"/>
                        </a:spcAft>
                      </a:pPr>
                      <a:r>
                        <a:rPr lang="en-US" sz="1400">
                          <a:effectLst/>
                        </a:rPr>
                        <a:t>These allow an external application, running in a web application server, to access data through EHR-based service calls. Preferably, they conform to the HL7 FHIR service definitions.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619" marR="37619" marT="0" marB="0"/>
                </a:tc>
              </a:tr>
              <a:tr h="1226933">
                <a:tc>
                  <a:txBody>
                    <a:bodyPr/>
                    <a:lstStyle/>
                    <a:p>
                      <a:pPr marL="342900" marR="0" lvl="0" indent="-342900">
                        <a:lnSpc>
                          <a:spcPct val="107000"/>
                        </a:lnSpc>
                        <a:spcBef>
                          <a:spcPts val="0"/>
                        </a:spcBef>
                        <a:spcAft>
                          <a:spcPts val="600"/>
                        </a:spcAft>
                        <a:buFont typeface="Symbol" panose="05050102010706020507" pitchFamily="18" charset="2"/>
                        <a:buChar char=""/>
                      </a:pPr>
                      <a:r>
                        <a:rPr lang="en-US" sz="1400">
                          <a:effectLst/>
                        </a:rPr>
                        <a:t>Data Write Services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619" marR="37619" marT="0" marB="0"/>
                </a:tc>
                <a:tc>
                  <a:txBody>
                    <a:bodyPr/>
                    <a:lstStyle/>
                    <a:p>
                      <a:pPr marL="0" marR="0">
                        <a:lnSpc>
                          <a:spcPct val="107000"/>
                        </a:lnSpc>
                        <a:spcBef>
                          <a:spcPts val="0"/>
                        </a:spcBef>
                        <a:spcAft>
                          <a:spcPts val="600"/>
                        </a:spcAft>
                      </a:pPr>
                      <a:r>
                        <a:rPr lang="en-US" sz="1400">
                          <a:effectLst/>
                        </a:rPr>
                        <a:t>Simple data write services allow typical clinical data collected in external applications to be written back into and stored in the hosting EHR.  While simple, these services should still appropriately trigger internal CDS and other data-driven EHR actions.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619" marR="37619" marT="0" marB="0"/>
                </a:tc>
              </a:tr>
              <a:tr h="1226933">
                <a:tc>
                  <a:txBody>
                    <a:bodyPr/>
                    <a:lstStyle/>
                    <a:p>
                      <a:pPr marL="342900" marR="0" lvl="0" indent="-342900">
                        <a:lnSpc>
                          <a:spcPct val="107000"/>
                        </a:lnSpc>
                        <a:spcBef>
                          <a:spcPts val="0"/>
                        </a:spcBef>
                        <a:spcAft>
                          <a:spcPts val="600"/>
                        </a:spcAft>
                        <a:buFont typeface="Symbol" panose="05050102010706020507" pitchFamily="18" charset="2"/>
                        <a:buChar char=""/>
                      </a:pPr>
                      <a:r>
                        <a:rPr lang="en-US" sz="1400">
                          <a:effectLst/>
                        </a:rPr>
                        <a:t>Publish and Subscribe Services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619" marR="37619" marT="0" marB="0"/>
                </a:tc>
                <a:tc>
                  <a:txBody>
                    <a:bodyPr/>
                    <a:lstStyle/>
                    <a:p>
                      <a:pPr marL="0" marR="0">
                        <a:lnSpc>
                          <a:spcPct val="107000"/>
                        </a:lnSpc>
                        <a:spcBef>
                          <a:spcPts val="0"/>
                        </a:spcBef>
                        <a:spcAft>
                          <a:spcPts val="600"/>
                        </a:spcAft>
                      </a:pPr>
                      <a:r>
                        <a:rPr lang="en-US" sz="1400">
                          <a:effectLst/>
                        </a:rPr>
                        <a:t>The EHR should provide publish services to enable publish and subscribe activities in the web application server environment. (Since other applications may also publish there, it should be able to subscribe to events of interest found here.)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619" marR="37619" marT="0" marB="0"/>
                </a:tc>
              </a:tr>
              <a:tr h="1635909">
                <a:tc>
                  <a:txBody>
                    <a:bodyPr/>
                    <a:lstStyle/>
                    <a:p>
                      <a:pPr marL="342900" marR="0" lvl="0" indent="-342900">
                        <a:lnSpc>
                          <a:spcPct val="107000"/>
                        </a:lnSpc>
                        <a:spcBef>
                          <a:spcPts val="0"/>
                        </a:spcBef>
                        <a:spcAft>
                          <a:spcPts val="600"/>
                        </a:spcAft>
                        <a:buFont typeface="Symbol" panose="05050102010706020507" pitchFamily="18" charset="2"/>
                        <a:buChar char=""/>
                      </a:pPr>
                      <a:r>
                        <a:rPr lang="en-US" sz="1400">
                          <a:effectLst/>
                        </a:rPr>
                        <a:t>Ordering Services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619" marR="37619" marT="0" marB="0"/>
                </a:tc>
                <a:tc>
                  <a:txBody>
                    <a:bodyPr/>
                    <a:lstStyle/>
                    <a:p>
                      <a:pPr marL="0" marR="0">
                        <a:lnSpc>
                          <a:spcPct val="107000"/>
                        </a:lnSpc>
                        <a:spcBef>
                          <a:spcPts val="0"/>
                        </a:spcBef>
                        <a:spcAft>
                          <a:spcPts val="600"/>
                        </a:spcAft>
                      </a:pPr>
                      <a:r>
                        <a:rPr lang="en-US" sz="1400">
                          <a:effectLst/>
                        </a:rPr>
                        <a:t>Ordering services are more difficult.  These should allow external applications to order all orderable items.  The services should provide all the functionality needed.  For instance, for medication orders, the service should do allergy and drug interaction checking, routing to pharmacy, adding to medication administration system, etc.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619" marR="37619" marT="0" marB="0"/>
                </a:tc>
              </a:tr>
              <a:tr h="1022445">
                <a:tc>
                  <a:txBody>
                    <a:bodyPr/>
                    <a:lstStyle/>
                    <a:p>
                      <a:pPr marL="342900" marR="0" lvl="0" indent="-342900">
                        <a:lnSpc>
                          <a:spcPct val="107000"/>
                        </a:lnSpc>
                        <a:spcBef>
                          <a:spcPts val="0"/>
                        </a:spcBef>
                        <a:spcAft>
                          <a:spcPts val="600"/>
                        </a:spcAft>
                        <a:buFont typeface="Symbol" panose="05050102010706020507" pitchFamily="18" charset="2"/>
                        <a:buChar char=""/>
                      </a:pPr>
                      <a:r>
                        <a:rPr lang="en-US" sz="1400">
                          <a:effectLst/>
                        </a:rPr>
                        <a:t>User Interface Integration Services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619" marR="37619" marT="0" marB="0"/>
                </a:tc>
                <a:tc>
                  <a:txBody>
                    <a:bodyPr/>
                    <a:lstStyle/>
                    <a:p>
                      <a:pPr marL="0" marR="0">
                        <a:lnSpc>
                          <a:spcPct val="107000"/>
                        </a:lnSpc>
                        <a:spcBef>
                          <a:spcPts val="0"/>
                        </a:spcBef>
                        <a:spcAft>
                          <a:spcPts val="600"/>
                        </a:spcAft>
                      </a:pPr>
                      <a:r>
                        <a:rPr lang="en-US" sz="1400" dirty="0">
                          <a:effectLst/>
                        </a:rPr>
                        <a:t>The EHR will need to provide a mechanism for an externally hosted application to display a user interface in an appropriate place in the workflow.  The SMART on FHIR and CDS-Hooks technologies are examples.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619" marR="37619" marT="0" marB="0"/>
                </a:tc>
              </a:tr>
            </a:tbl>
          </a:graphicData>
        </a:graphic>
      </p:graphicFrame>
      <p:sp>
        <p:nvSpPr>
          <p:cNvPr id="3" name="Title 2"/>
          <p:cNvSpPr>
            <a:spLocks noGrp="1"/>
          </p:cNvSpPr>
          <p:nvPr>
            <p:ph type="title" idx="4294967295"/>
          </p:nvPr>
        </p:nvSpPr>
        <p:spPr>
          <a:xfrm>
            <a:off x="142554" y="2142597"/>
            <a:ext cx="3000696" cy="1809664"/>
          </a:xfrm>
        </p:spPr>
        <p:txBody>
          <a:bodyPr>
            <a:noAutofit/>
          </a:bodyPr>
          <a:lstStyle/>
          <a:p>
            <a:r>
              <a:rPr lang="en-US" sz="4400" dirty="0" smtClean="0"/>
              <a:t>EHR Supplied Services</a:t>
            </a:r>
            <a:endParaRPr lang="en-US" sz="4400" dirty="0"/>
          </a:p>
        </p:txBody>
      </p:sp>
    </p:spTree>
    <p:extLst>
      <p:ext uri="{BB962C8B-B14F-4D97-AF65-F5344CB8AC3E}">
        <p14:creationId xmlns:p14="http://schemas.microsoft.com/office/powerpoint/2010/main" val="3333421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Initiatives</a:t>
            </a:r>
            <a:endParaRPr lang="en-US" dirty="0"/>
          </a:p>
        </p:txBody>
      </p:sp>
      <p:sp>
        <p:nvSpPr>
          <p:cNvPr id="3" name="Content Placeholder 2"/>
          <p:cNvSpPr>
            <a:spLocks noGrp="1"/>
          </p:cNvSpPr>
          <p:nvPr>
            <p:ph idx="1"/>
          </p:nvPr>
        </p:nvSpPr>
        <p:spPr>
          <a:xfrm>
            <a:off x="317512" y="1600201"/>
            <a:ext cx="8517604" cy="4343400"/>
          </a:xfrm>
        </p:spPr>
        <p:txBody>
          <a:bodyPr>
            <a:noAutofit/>
          </a:bodyPr>
          <a:lstStyle/>
          <a:p>
            <a:pPr>
              <a:spcAft>
                <a:spcPts val="1200"/>
              </a:spcAft>
            </a:pPr>
            <a:r>
              <a:rPr lang="en-US" b="1" dirty="0"/>
              <a:t>Support conformance and certification testing - </a:t>
            </a:r>
            <a:r>
              <a:rPr lang="en-US" b="1" dirty="0" smtClean="0"/>
              <a:t>Stan</a:t>
            </a:r>
          </a:p>
          <a:p>
            <a:pPr>
              <a:spcAft>
                <a:spcPts val="1200"/>
              </a:spcAft>
            </a:pPr>
            <a:r>
              <a:rPr lang="en-US" b="1" dirty="0" smtClean="0"/>
              <a:t>Obtain </a:t>
            </a:r>
            <a:r>
              <a:rPr lang="en-US" b="1" dirty="0"/>
              <a:t>implementation and adoption of approved </a:t>
            </a:r>
            <a:r>
              <a:rPr lang="en-US" b="1" dirty="0" smtClean="0"/>
              <a:t>standards </a:t>
            </a:r>
          </a:p>
          <a:p>
            <a:pPr lvl="1">
              <a:spcAft>
                <a:spcPts val="1200"/>
              </a:spcAft>
            </a:pPr>
            <a:r>
              <a:rPr lang="en-US" sz="2400" b="1" dirty="0" smtClean="0"/>
              <a:t>Model Adoption Database – Craig</a:t>
            </a:r>
          </a:p>
          <a:p>
            <a:pPr lvl="1">
              <a:spcAft>
                <a:spcPts val="1200"/>
              </a:spcAft>
            </a:pPr>
            <a:r>
              <a:rPr lang="en-US" sz="2400" b="1" dirty="0" smtClean="0"/>
              <a:t>MOU update – Virginia</a:t>
            </a:r>
            <a:endParaRPr lang="en-US" sz="2400" b="1" dirty="0"/>
          </a:p>
          <a:p>
            <a:pPr>
              <a:spcAft>
                <a:spcPts val="1200"/>
              </a:spcAft>
            </a:pPr>
            <a:r>
              <a:rPr lang="en-US" b="1" dirty="0" smtClean="0"/>
              <a:t>Development Environment and Resources - Scott</a:t>
            </a:r>
            <a:endParaRPr lang="en-US" b="1" dirty="0"/>
          </a:p>
          <a:p>
            <a:pPr>
              <a:spcAft>
                <a:spcPts val="1200"/>
              </a:spcAft>
            </a:pPr>
            <a:r>
              <a:rPr lang="en-US" b="1" dirty="0" smtClean="0"/>
              <a:t>HSPC Engagement in Public Policy - Frank</a:t>
            </a:r>
            <a:endParaRPr lang="en-US" b="1" dirty="0"/>
          </a:p>
          <a:p>
            <a:endParaRPr lang="en-US" sz="2000" dirty="0"/>
          </a:p>
        </p:txBody>
      </p:sp>
    </p:spTree>
    <p:extLst>
      <p:ext uri="{BB962C8B-B14F-4D97-AF65-F5344CB8AC3E}">
        <p14:creationId xmlns:p14="http://schemas.microsoft.com/office/powerpoint/2010/main" val="267727761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22239490"/>
              </p:ext>
            </p:extLst>
          </p:nvPr>
        </p:nvGraphicFramePr>
        <p:xfrm>
          <a:off x="2435469" y="308003"/>
          <a:ext cx="6521852" cy="8827617"/>
        </p:xfrm>
        <a:graphic>
          <a:graphicData uri="http://schemas.openxmlformats.org/drawingml/2006/table">
            <a:tbl>
              <a:tblPr firstRow="1" firstCol="1" bandRow="1">
                <a:tableStyleId>{5C22544A-7EE6-4342-B048-85BDC9FD1C3A}</a:tableStyleId>
              </a:tblPr>
              <a:tblGrid>
                <a:gridCol w="1987061"/>
                <a:gridCol w="4534791"/>
              </a:tblGrid>
              <a:tr h="161976">
                <a:tc>
                  <a:txBody>
                    <a:bodyPr/>
                    <a:lstStyle/>
                    <a:p>
                      <a:pPr marL="0" marR="0">
                        <a:lnSpc>
                          <a:spcPct val="107000"/>
                        </a:lnSpc>
                        <a:spcBef>
                          <a:spcPts val="0"/>
                        </a:spcBef>
                        <a:spcAft>
                          <a:spcPts val="600"/>
                        </a:spcAft>
                      </a:pPr>
                      <a:r>
                        <a:rPr lang="en-US" sz="1400" dirty="0">
                          <a:effectLst/>
                        </a:rPr>
                        <a:t>Component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tc>
                <a:tc>
                  <a:txBody>
                    <a:bodyPr/>
                    <a:lstStyle/>
                    <a:p>
                      <a:pPr marL="0" marR="0">
                        <a:lnSpc>
                          <a:spcPct val="107000"/>
                        </a:lnSpc>
                        <a:spcBef>
                          <a:spcPts val="0"/>
                        </a:spcBef>
                        <a:spcAft>
                          <a:spcPts val="600"/>
                        </a:spcAft>
                      </a:pPr>
                      <a:r>
                        <a:rPr lang="en-US" sz="1400">
                          <a:effectLst/>
                        </a:rPr>
                        <a:t>Description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tc>
              </a:tr>
              <a:tr h="305117">
                <a:tc>
                  <a:txBody>
                    <a:bodyPr/>
                    <a:lstStyle/>
                    <a:p>
                      <a:pPr marL="0" marR="0">
                        <a:lnSpc>
                          <a:spcPct val="107000"/>
                        </a:lnSpc>
                        <a:spcBef>
                          <a:spcPts val="0"/>
                        </a:spcBef>
                        <a:spcAft>
                          <a:spcPts val="600"/>
                        </a:spcAft>
                      </a:pPr>
                      <a:r>
                        <a:rPr lang="en-US" sz="1400" dirty="0" smtClean="0">
                          <a:effectLst/>
                        </a:rPr>
                        <a:t>Hosting </a:t>
                      </a:r>
                      <a:r>
                        <a:rPr lang="en-US" sz="1400" dirty="0">
                          <a:effectLst/>
                        </a:rPr>
                        <a:t>Platform Supplied Services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tc>
                <a:tc>
                  <a:txBody>
                    <a:bodyPr/>
                    <a:lstStyle/>
                    <a:p>
                      <a:pPr marL="0" marR="0">
                        <a:lnSpc>
                          <a:spcPct val="107000"/>
                        </a:lnSpc>
                        <a:spcBef>
                          <a:spcPts val="0"/>
                        </a:spcBef>
                        <a:spcAft>
                          <a:spcPts val="60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tc>
              </a:tr>
              <a:tr h="318411">
                <a:tc>
                  <a:txBody>
                    <a:bodyPr/>
                    <a:lstStyle/>
                    <a:p>
                      <a:pPr marL="342900" marR="0" lvl="0" indent="-342900">
                        <a:lnSpc>
                          <a:spcPct val="107000"/>
                        </a:lnSpc>
                        <a:spcBef>
                          <a:spcPts val="0"/>
                        </a:spcBef>
                        <a:spcAft>
                          <a:spcPts val="600"/>
                        </a:spcAft>
                        <a:buFont typeface="Symbol" panose="05050102010706020507" pitchFamily="18" charset="2"/>
                        <a:buChar char=""/>
                      </a:pPr>
                      <a:r>
                        <a:rPr lang="en-US" sz="1400">
                          <a:effectLst/>
                        </a:rPr>
                        <a:t>Subscribe Services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tc>
                <a:tc>
                  <a:txBody>
                    <a:bodyPr/>
                    <a:lstStyle/>
                    <a:p>
                      <a:pPr marL="0" marR="0">
                        <a:lnSpc>
                          <a:spcPct val="107000"/>
                        </a:lnSpc>
                        <a:spcBef>
                          <a:spcPts val="0"/>
                        </a:spcBef>
                        <a:spcAft>
                          <a:spcPts val="600"/>
                        </a:spcAft>
                      </a:pPr>
                      <a:r>
                        <a:rPr lang="en-US" sz="1400">
                          <a:effectLst/>
                        </a:rPr>
                        <a:t>To support subscription to the events published by the EHR.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tc>
              </a:tr>
              <a:tr h="474937">
                <a:tc>
                  <a:txBody>
                    <a:bodyPr/>
                    <a:lstStyle/>
                    <a:p>
                      <a:pPr marL="342900" marR="0" lvl="0" indent="-342900">
                        <a:lnSpc>
                          <a:spcPct val="107000"/>
                        </a:lnSpc>
                        <a:spcBef>
                          <a:spcPts val="0"/>
                        </a:spcBef>
                        <a:spcAft>
                          <a:spcPts val="600"/>
                        </a:spcAft>
                        <a:buFont typeface="Symbol" panose="05050102010706020507" pitchFamily="18" charset="2"/>
                        <a:buChar char=""/>
                      </a:pPr>
                      <a:r>
                        <a:rPr lang="en-US" sz="1400" dirty="0">
                          <a:effectLst/>
                        </a:rPr>
                        <a:t>Terminology Services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tc>
                <a:tc>
                  <a:txBody>
                    <a:bodyPr/>
                    <a:lstStyle/>
                    <a:p>
                      <a:pPr marL="0" marR="0">
                        <a:lnSpc>
                          <a:spcPct val="107000"/>
                        </a:lnSpc>
                        <a:spcBef>
                          <a:spcPts val="0"/>
                        </a:spcBef>
                        <a:spcAft>
                          <a:spcPts val="600"/>
                        </a:spcAft>
                      </a:pPr>
                      <a:r>
                        <a:rPr lang="en-US" sz="1400" dirty="0">
                          <a:effectLst/>
                        </a:rPr>
                        <a:t>A well designed data dictionary will make identifying and accessing necessary data much easier.  A good deal of medical knowledge is </a:t>
                      </a:r>
                      <a:r>
                        <a:rPr lang="en-US" sz="1400" dirty="0" smtClean="0">
                          <a:effectLst/>
                        </a:rPr>
                        <a:t>also embedded </a:t>
                      </a:r>
                      <a:r>
                        <a:rPr lang="en-US" sz="1400" dirty="0">
                          <a:effectLst/>
                        </a:rPr>
                        <a:t>here.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tc>
              </a:tr>
              <a:tr h="1282086">
                <a:tc>
                  <a:txBody>
                    <a:bodyPr/>
                    <a:lstStyle/>
                    <a:p>
                      <a:pPr marL="342900" marR="0" lvl="0" indent="-342900">
                        <a:lnSpc>
                          <a:spcPct val="107000"/>
                        </a:lnSpc>
                        <a:spcBef>
                          <a:spcPts val="0"/>
                        </a:spcBef>
                        <a:spcAft>
                          <a:spcPts val="600"/>
                        </a:spcAft>
                        <a:buFont typeface="Symbol" panose="05050102010706020507" pitchFamily="18" charset="2"/>
                        <a:buChar char=""/>
                      </a:pPr>
                      <a:r>
                        <a:rPr lang="en-US" sz="1400" dirty="0">
                          <a:effectLst/>
                        </a:rPr>
                        <a:t>Business Process Management (BPM) Services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tc>
                <a:tc>
                  <a:txBody>
                    <a:bodyPr/>
                    <a:lstStyle/>
                    <a:p>
                      <a:pPr marL="0" marR="0">
                        <a:lnSpc>
                          <a:spcPct val="107000"/>
                        </a:lnSpc>
                        <a:spcBef>
                          <a:spcPts val="0"/>
                        </a:spcBef>
                        <a:spcAft>
                          <a:spcPts val="600"/>
                        </a:spcAft>
                      </a:pPr>
                      <a:r>
                        <a:rPr lang="en-US" sz="1400" dirty="0">
                          <a:effectLst/>
                        </a:rPr>
                        <a:t>These are Business Process Modeling and Notation 2.0, Decision Modeling and Notation 1.1, and Case Management Modeling and Notation 1.1.  They provide two important functions:  </a:t>
                      </a:r>
                    </a:p>
                    <a:p>
                      <a:pPr marL="217170" marR="0">
                        <a:lnSpc>
                          <a:spcPct val="107000"/>
                        </a:lnSpc>
                        <a:spcBef>
                          <a:spcPts val="0"/>
                        </a:spcBef>
                        <a:spcAft>
                          <a:spcPts val="600"/>
                        </a:spcAft>
                      </a:pPr>
                      <a:r>
                        <a:rPr lang="en-US" sz="1400" dirty="0">
                          <a:effectLst/>
                        </a:rPr>
                        <a:t>1) Each </a:t>
                      </a:r>
                      <a:r>
                        <a:rPr lang="en-US" sz="1400" dirty="0" smtClean="0">
                          <a:effectLst/>
                        </a:rPr>
                        <a:t>provides a </a:t>
                      </a:r>
                      <a:r>
                        <a:rPr lang="en-US" sz="1400" dirty="0">
                          <a:effectLst/>
                        </a:rPr>
                        <a:t>graphical authoring environment that is used to design and maintain the application.  </a:t>
                      </a:r>
                    </a:p>
                    <a:p>
                      <a:pPr marL="217170" marR="0">
                        <a:lnSpc>
                          <a:spcPct val="107000"/>
                        </a:lnSpc>
                        <a:spcBef>
                          <a:spcPts val="0"/>
                        </a:spcBef>
                        <a:spcAft>
                          <a:spcPts val="600"/>
                        </a:spcAft>
                      </a:pPr>
                      <a:r>
                        <a:rPr lang="en-US" sz="1400" dirty="0">
                          <a:effectLst/>
                        </a:rPr>
                        <a:t>2) Each specifies an executable form of the application that can be executed at runtime in an appropriate execution engine.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tc>
              </a:tr>
              <a:tr h="658706">
                <a:tc>
                  <a:txBody>
                    <a:bodyPr/>
                    <a:lstStyle/>
                    <a:p>
                      <a:pPr marL="342900" marR="0" lvl="0" indent="-342900">
                        <a:lnSpc>
                          <a:spcPct val="107000"/>
                        </a:lnSpc>
                        <a:spcBef>
                          <a:spcPts val="0"/>
                        </a:spcBef>
                        <a:spcAft>
                          <a:spcPts val="600"/>
                        </a:spcAft>
                        <a:buFont typeface="Symbol" panose="05050102010706020507" pitchFamily="18" charset="2"/>
                        <a:buChar char=""/>
                      </a:pPr>
                      <a:r>
                        <a:rPr lang="en-US" sz="1400">
                          <a:effectLst/>
                        </a:rPr>
                        <a:t>Communication Services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tc>
                <a:tc>
                  <a:txBody>
                    <a:bodyPr/>
                    <a:lstStyle/>
                    <a:p>
                      <a:pPr marL="0" marR="0">
                        <a:lnSpc>
                          <a:spcPct val="107000"/>
                        </a:lnSpc>
                        <a:spcBef>
                          <a:spcPts val="0"/>
                        </a:spcBef>
                        <a:spcAft>
                          <a:spcPts val="600"/>
                        </a:spcAft>
                      </a:pPr>
                      <a:r>
                        <a:rPr lang="en-US" sz="1400">
                          <a:effectLst/>
                        </a:rPr>
                        <a:t>Services to support interactions with users.  They can include pager services, faxing services, etc.  The BPMN 2.0 standard suggests the WS-Human Task standard as the specification for managing interactions with users.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tc>
              </a:tr>
              <a:tr h="501249">
                <a:tc>
                  <a:txBody>
                    <a:bodyPr/>
                    <a:lstStyle/>
                    <a:p>
                      <a:pPr marL="342900" marR="0" lvl="0" indent="-342900">
                        <a:lnSpc>
                          <a:spcPct val="107000"/>
                        </a:lnSpc>
                        <a:spcBef>
                          <a:spcPts val="0"/>
                        </a:spcBef>
                        <a:spcAft>
                          <a:spcPts val="600"/>
                        </a:spcAft>
                        <a:buFont typeface="Symbol" panose="05050102010706020507" pitchFamily="18" charset="2"/>
                        <a:buChar char=""/>
                      </a:pPr>
                      <a:r>
                        <a:rPr lang="en-US" sz="1400">
                          <a:effectLst/>
                        </a:rPr>
                        <a:t>Data Storage Services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tc>
                <a:tc>
                  <a:txBody>
                    <a:bodyPr/>
                    <a:lstStyle/>
                    <a:p>
                      <a:pPr marL="0" marR="0">
                        <a:lnSpc>
                          <a:spcPct val="107000"/>
                        </a:lnSpc>
                        <a:spcBef>
                          <a:spcPts val="0"/>
                        </a:spcBef>
                        <a:spcAft>
                          <a:spcPts val="600"/>
                        </a:spcAft>
                      </a:pPr>
                      <a:r>
                        <a:rPr lang="en-US" sz="1400">
                          <a:effectLst/>
                        </a:rPr>
                        <a:t>A service to store relevant information external to the hosting EHR.  This may include log files, process data, and some clinical data for which there is not a good storage model in the EHR.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tc>
              </a:tr>
              <a:tr h="523982">
                <a:tc>
                  <a:txBody>
                    <a:bodyPr/>
                    <a:lstStyle/>
                    <a:p>
                      <a:pPr marL="342900" marR="0" lvl="0" indent="-342900">
                        <a:lnSpc>
                          <a:spcPct val="107000"/>
                        </a:lnSpc>
                        <a:spcBef>
                          <a:spcPts val="0"/>
                        </a:spcBef>
                        <a:spcAft>
                          <a:spcPts val="600"/>
                        </a:spcAft>
                        <a:buFont typeface="Symbol" panose="05050102010706020507" pitchFamily="18" charset="2"/>
                        <a:buChar char=""/>
                      </a:pPr>
                      <a:r>
                        <a:rPr lang="en-US" sz="1400">
                          <a:effectLst/>
                        </a:rPr>
                        <a:t>Role Management Services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tc>
                <a:tc>
                  <a:txBody>
                    <a:bodyPr/>
                    <a:lstStyle/>
                    <a:p>
                      <a:pPr marL="0" marR="0">
                        <a:lnSpc>
                          <a:spcPct val="107000"/>
                        </a:lnSpc>
                        <a:spcBef>
                          <a:spcPts val="0"/>
                        </a:spcBef>
                        <a:spcAft>
                          <a:spcPts val="600"/>
                        </a:spcAft>
                      </a:pPr>
                      <a:r>
                        <a:rPr lang="en-US" sz="1400">
                          <a:effectLst/>
                        </a:rPr>
                        <a:t>Since the BPM services will be management processes involving care teams, it is necessary to manage and provide access to the roles necessary for the care models.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tc>
              </a:tr>
              <a:tr h="585627">
                <a:tc>
                  <a:txBody>
                    <a:bodyPr/>
                    <a:lstStyle/>
                    <a:p>
                      <a:pPr marL="342900" marR="0" lvl="0" indent="-342900">
                        <a:lnSpc>
                          <a:spcPct val="107000"/>
                        </a:lnSpc>
                        <a:spcBef>
                          <a:spcPts val="0"/>
                        </a:spcBef>
                        <a:spcAft>
                          <a:spcPts val="600"/>
                        </a:spcAft>
                        <a:buFont typeface="Symbol" panose="05050102010706020507" pitchFamily="18" charset="2"/>
                        <a:buChar char=""/>
                      </a:pPr>
                      <a:r>
                        <a:rPr lang="en-US" sz="1400">
                          <a:effectLst/>
                        </a:rPr>
                        <a:t>Inferencing Services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tc>
                <a:tc>
                  <a:txBody>
                    <a:bodyPr/>
                    <a:lstStyle/>
                    <a:p>
                      <a:pPr marL="0" marR="0">
                        <a:lnSpc>
                          <a:spcPct val="107000"/>
                        </a:lnSpc>
                        <a:spcBef>
                          <a:spcPts val="0"/>
                        </a:spcBef>
                        <a:spcAft>
                          <a:spcPts val="600"/>
                        </a:spcAft>
                      </a:pPr>
                      <a:r>
                        <a:rPr lang="en-US" sz="1400">
                          <a:effectLst/>
                        </a:rPr>
                        <a:t>The BPM and DMN environments are ideal for deploying a variety of inferencing tools including mathematical models, classification and prediction systems, Physiologic models, etc.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tc>
              </a:tr>
              <a:tr h="509504">
                <a:tc>
                  <a:txBody>
                    <a:bodyPr/>
                    <a:lstStyle/>
                    <a:p>
                      <a:pPr marL="342900" marR="0" lvl="0" indent="-342900">
                        <a:lnSpc>
                          <a:spcPct val="107000"/>
                        </a:lnSpc>
                        <a:spcBef>
                          <a:spcPts val="0"/>
                        </a:spcBef>
                        <a:spcAft>
                          <a:spcPts val="600"/>
                        </a:spcAft>
                        <a:buFont typeface="Symbol" panose="05050102010706020507" pitchFamily="18" charset="2"/>
                        <a:buChar char=""/>
                      </a:pPr>
                      <a:r>
                        <a:rPr lang="en-US" sz="1400" dirty="0">
                          <a:effectLst/>
                        </a:rPr>
                        <a:t>Custom Services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tc>
                <a:tc>
                  <a:txBody>
                    <a:bodyPr/>
                    <a:lstStyle/>
                    <a:p>
                      <a:pPr marL="0" marR="0">
                        <a:lnSpc>
                          <a:spcPct val="107000"/>
                        </a:lnSpc>
                        <a:spcBef>
                          <a:spcPts val="0"/>
                        </a:spcBef>
                        <a:spcAft>
                          <a:spcPts val="600"/>
                        </a:spcAft>
                      </a:pPr>
                      <a:r>
                        <a:rPr lang="en-US" sz="1400" dirty="0">
                          <a:effectLst/>
                        </a:rPr>
                        <a:t>Special purpose services (such as natural language processing tools) can be accessed as a part of the care delivery workflow.</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tc>
              </a:tr>
            </a:tbl>
          </a:graphicData>
        </a:graphic>
      </p:graphicFrame>
      <p:sp>
        <p:nvSpPr>
          <p:cNvPr id="3" name="Title 2"/>
          <p:cNvSpPr>
            <a:spLocks noGrp="1"/>
          </p:cNvSpPr>
          <p:nvPr>
            <p:ph type="title" idx="4294967295"/>
          </p:nvPr>
        </p:nvSpPr>
        <p:spPr>
          <a:xfrm>
            <a:off x="255809" y="1669696"/>
            <a:ext cx="2809618" cy="1771026"/>
          </a:xfrm>
        </p:spPr>
        <p:txBody>
          <a:bodyPr>
            <a:noAutofit/>
          </a:bodyPr>
          <a:lstStyle/>
          <a:p>
            <a:r>
              <a:rPr lang="en-US" sz="4000" dirty="0" smtClean="0"/>
              <a:t>Platform</a:t>
            </a:r>
            <a:r>
              <a:rPr lang="en-US" sz="4000" baseline="0" dirty="0" smtClean="0"/>
              <a:t> Supplied Services</a:t>
            </a:r>
            <a:endParaRPr lang="en-US" sz="4000" dirty="0"/>
          </a:p>
        </p:txBody>
      </p:sp>
    </p:spTree>
    <p:extLst>
      <p:ext uri="{BB962C8B-B14F-4D97-AF65-F5344CB8AC3E}">
        <p14:creationId xmlns:p14="http://schemas.microsoft.com/office/powerpoint/2010/main" val="38471018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BD06663_"/>
          <p:cNvPicPr>
            <a:picLocks noChangeAspect="1" noChangeArrowheads="1"/>
          </p:cNvPicPr>
          <p:nvPr/>
        </p:nvPicPr>
        <p:blipFill>
          <a:blip r:embed="rId2" cstate="print"/>
          <a:srcRect/>
          <a:stretch>
            <a:fillRect/>
          </a:stretch>
        </p:blipFill>
        <p:spPr bwMode="auto">
          <a:xfrm>
            <a:off x="2457450" y="1143000"/>
            <a:ext cx="3657600" cy="4230688"/>
          </a:xfrm>
          <a:prstGeom prst="rect">
            <a:avLst/>
          </a:prstGeom>
          <a:noFill/>
        </p:spPr>
      </p:pic>
      <p:sp>
        <p:nvSpPr>
          <p:cNvPr id="33795" name="Text Box 3"/>
          <p:cNvSpPr txBox="1">
            <a:spLocks noChangeArrowheads="1"/>
          </p:cNvSpPr>
          <p:nvPr/>
        </p:nvSpPr>
        <p:spPr bwMode="auto">
          <a:xfrm>
            <a:off x="3371850" y="5588002"/>
            <a:ext cx="2319582" cy="523220"/>
          </a:xfrm>
          <a:prstGeom prst="rect">
            <a:avLst/>
          </a:prstGeom>
          <a:noFill/>
          <a:ln w="12700" cap="sq">
            <a:noFill/>
            <a:miter lim="800000"/>
            <a:headEnd type="none" w="sm" len="sm"/>
            <a:tailEnd type="none" w="sm" len="sm"/>
          </a:ln>
          <a:effectLst/>
        </p:spPr>
        <p:txBody>
          <a:bodyPr wrap="none">
            <a:spAutoFit/>
          </a:bodyPr>
          <a:lstStyle/>
          <a:p>
            <a:r>
              <a:rPr lang="en-US" sz="2800" b="1" i="1" u="sng">
                <a:effectLst>
                  <a:outerShdw blurRad="38100" dist="38100" dir="2700000" algn="tl">
                    <a:srgbClr val="C0C0C0"/>
                  </a:outerShdw>
                </a:effectLst>
                <a:latin typeface="Times New Roman" pitchFamily="18" charset="0"/>
              </a:rPr>
              <a:t>Questions???</a:t>
            </a:r>
          </a:p>
        </p:txBody>
      </p:sp>
      <p:sp>
        <p:nvSpPr>
          <p:cNvPr id="5" name="Rectangle 2"/>
          <p:cNvSpPr txBox="1">
            <a:spLocks noChangeArrowheads="1"/>
          </p:cNvSpPr>
          <p:nvPr/>
        </p:nvSpPr>
        <p:spPr>
          <a:xfrm>
            <a:off x="692944" y="471487"/>
            <a:ext cx="6858000" cy="914400"/>
          </a:xfrm>
          <a:prstGeom prst="rect">
            <a:avLst/>
          </a:prstGeom>
          <a:noFill/>
        </p:spPr>
        <p:txBody>
          <a:bodyPr/>
          <a:lstStyle>
            <a:lvl1pPr algn="l" rtl="0" eaLnBrk="1" fontAlgn="base" hangingPunct="1">
              <a:spcBef>
                <a:spcPct val="0"/>
              </a:spcBef>
              <a:spcAft>
                <a:spcPct val="0"/>
              </a:spcAft>
              <a:defRPr sz="3400" b="1">
                <a:solidFill>
                  <a:srgbClr val="32689B"/>
                </a:solidFill>
                <a:latin typeface="+mj-lt"/>
                <a:ea typeface="+mj-ea"/>
                <a:cs typeface="+mj-cs"/>
              </a:defRPr>
            </a:lvl1pPr>
            <a:lvl2pPr algn="l" rtl="0" eaLnBrk="1" fontAlgn="base" hangingPunct="1">
              <a:spcBef>
                <a:spcPct val="0"/>
              </a:spcBef>
              <a:spcAft>
                <a:spcPct val="0"/>
              </a:spcAft>
              <a:defRPr sz="3400" b="1">
                <a:solidFill>
                  <a:srgbClr val="32689B"/>
                </a:solidFill>
                <a:latin typeface="Arial" charset="0"/>
              </a:defRPr>
            </a:lvl2pPr>
            <a:lvl3pPr algn="l" rtl="0" eaLnBrk="1" fontAlgn="base" hangingPunct="1">
              <a:spcBef>
                <a:spcPct val="0"/>
              </a:spcBef>
              <a:spcAft>
                <a:spcPct val="0"/>
              </a:spcAft>
              <a:defRPr sz="3400" b="1">
                <a:solidFill>
                  <a:srgbClr val="32689B"/>
                </a:solidFill>
                <a:latin typeface="Arial" charset="0"/>
              </a:defRPr>
            </a:lvl3pPr>
            <a:lvl4pPr algn="l" rtl="0" eaLnBrk="1" fontAlgn="base" hangingPunct="1">
              <a:spcBef>
                <a:spcPct val="0"/>
              </a:spcBef>
              <a:spcAft>
                <a:spcPct val="0"/>
              </a:spcAft>
              <a:defRPr sz="3400" b="1">
                <a:solidFill>
                  <a:srgbClr val="32689B"/>
                </a:solidFill>
                <a:latin typeface="Arial" charset="0"/>
              </a:defRPr>
            </a:lvl4pPr>
            <a:lvl5pPr algn="l" rtl="0" eaLnBrk="1" fontAlgn="base" hangingPunct="1">
              <a:spcBef>
                <a:spcPct val="0"/>
              </a:spcBef>
              <a:spcAft>
                <a:spcPct val="0"/>
              </a:spcAft>
              <a:defRPr sz="3400" b="1">
                <a:solidFill>
                  <a:srgbClr val="32689B"/>
                </a:solidFill>
                <a:latin typeface="Arial" charset="0"/>
              </a:defRPr>
            </a:lvl5pPr>
            <a:lvl6pPr marL="457200" algn="l" rtl="0" eaLnBrk="1" fontAlgn="base" hangingPunct="1">
              <a:spcBef>
                <a:spcPct val="0"/>
              </a:spcBef>
              <a:spcAft>
                <a:spcPct val="0"/>
              </a:spcAft>
              <a:defRPr sz="3400" b="1">
                <a:solidFill>
                  <a:srgbClr val="32689B"/>
                </a:solidFill>
                <a:latin typeface="Arial" charset="0"/>
              </a:defRPr>
            </a:lvl6pPr>
            <a:lvl7pPr marL="914400" algn="l" rtl="0" eaLnBrk="1" fontAlgn="base" hangingPunct="1">
              <a:spcBef>
                <a:spcPct val="0"/>
              </a:spcBef>
              <a:spcAft>
                <a:spcPct val="0"/>
              </a:spcAft>
              <a:defRPr sz="3400" b="1">
                <a:solidFill>
                  <a:srgbClr val="32689B"/>
                </a:solidFill>
                <a:latin typeface="Arial" charset="0"/>
              </a:defRPr>
            </a:lvl7pPr>
            <a:lvl8pPr marL="1371600" algn="l" rtl="0" eaLnBrk="1" fontAlgn="base" hangingPunct="1">
              <a:spcBef>
                <a:spcPct val="0"/>
              </a:spcBef>
              <a:spcAft>
                <a:spcPct val="0"/>
              </a:spcAft>
              <a:defRPr sz="3400" b="1">
                <a:solidFill>
                  <a:srgbClr val="32689B"/>
                </a:solidFill>
                <a:latin typeface="Arial" charset="0"/>
              </a:defRPr>
            </a:lvl8pPr>
            <a:lvl9pPr marL="1828800" algn="l" rtl="0" eaLnBrk="1" fontAlgn="base" hangingPunct="1">
              <a:spcBef>
                <a:spcPct val="0"/>
              </a:spcBef>
              <a:spcAft>
                <a:spcPct val="0"/>
              </a:spcAft>
              <a:defRPr sz="3400" b="1">
                <a:solidFill>
                  <a:srgbClr val="32689B"/>
                </a:solidFill>
                <a:latin typeface="Arial" charset="0"/>
              </a:defRPr>
            </a:lvl9pPr>
          </a:lstStyle>
          <a:p>
            <a:pPr algn="ctr"/>
            <a:r>
              <a:rPr lang="en-US" dirty="0"/>
              <a:t>Comments and Questions</a:t>
            </a:r>
          </a:p>
        </p:txBody>
      </p:sp>
      <p:pic>
        <p:nvPicPr>
          <p:cNvPr id="6" name="Picture 4" descr="Cognitive Medical System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9581" y="6492061"/>
            <a:ext cx="1057275" cy="356415"/>
          </a:xfrm>
          <a:prstGeom prst="rect">
            <a:avLst/>
          </a:prstGeom>
          <a:solidFill>
            <a:schemeClr val="bg1"/>
          </a:solidFill>
        </p:spPr>
      </p:pic>
    </p:spTree>
    <p:extLst>
      <p:ext uri="{BB962C8B-B14F-4D97-AF65-F5344CB8AC3E}">
        <p14:creationId xmlns:p14="http://schemas.microsoft.com/office/powerpoint/2010/main" val="21367014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Healthcare Community Cloud</a:t>
            </a:r>
            <a:endParaRPr lang="en-US" dirty="0"/>
          </a:p>
        </p:txBody>
      </p:sp>
      <p:sp>
        <p:nvSpPr>
          <p:cNvPr id="3" name="Subtitle 2"/>
          <p:cNvSpPr>
            <a:spLocks noGrp="1"/>
          </p:cNvSpPr>
          <p:nvPr>
            <p:ph type="subTitle" idx="1"/>
          </p:nvPr>
        </p:nvSpPr>
        <p:spPr/>
        <p:txBody>
          <a:bodyPr>
            <a:normAutofit/>
          </a:bodyPr>
          <a:lstStyle/>
          <a:p>
            <a:r>
              <a:rPr lang="en-US" sz="2400" dirty="0" smtClean="0"/>
              <a:t>Keith Toussaint</a:t>
            </a:r>
          </a:p>
          <a:p>
            <a:r>
              <a:rPr lang="en-US" sz="2400" dirty="0" smtClean="0"/>
              <a:t>Oscar Diaz</a:t>
            </a:r>
            <a:endParaRPr lang="en-US" sz="2400" dirty="0"/>
          </a:p>
        </p:txBody>
      </p:sp>
    </p:spTree>
    <p:extLst>
      <p:ext uri="{BB962C8B-B14F-4D97-AF65-F5344CB8AC3E}">
        <p14:creationId xmlns:p14="http://schemas.microsoft.com/office/powerpoint/2010/main" val="27414499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053" y="107576"/>
            <a:ext cx="8042276" cy="1336956"/>
          </a:xfrm>
        </p:spPr>
        <p:txBody>
          <a:bodyPr/>
          <a:lstStyle/>
          <a:p>
            <a:r>
              <a:rPr lang="en-US" dirty="0" smtClean="0"/>
              <a:t>HSPC Services Evolution</a:t>
            </a:r>
            <a:endParaRPr lang="en-US" dirty="0"/>
          </a:p>
        </p:txBody>
      </p:sp>
      <p:sp>
        <p:nvSpPr>
          <p:cNvPr id="3" name="Rounded Rectangle 2"/>
          <p:cNvSpPr/>
          <p:nvPr/>
        </p:nvSpPr>
        <p:spPr>
          <a:xfrm>
            <a:off x="1058335" y="1673581"/>
            <a:ext cx="1862668" cy="100753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595959"/>
                </a:solidFill>
              </a:rPr>
              <a:t>Healthcare Community</a:t>
            </a:r>
          </a:p>
          <a:p>
            <a:pPr algn="ctr"/>
            <a:r>
              <a:rPr lang="en-US" b="1" dirty="0" smtClean="0">
                <a:solidFill>
                  <a:srgbClr val="595959"/>
                </a:solidFill>
              </a:rPr>
              <a:t>Cloud</a:t>
            </a:r>
            <a:endParaRPr lang="en-US" b="1" dirty="0">
              <a:solidFill>
                <a:srgbClr val="595959"/>
              </a:solidFill>
            </a:endParaRPr>
          </a:p>
          <a:p>
            <a:pPr algn="ctr"/>
            <a:endParaRPr lang="en-US" b="1" dirty="0">
              <a:solidFill>
                <a:schemeClr val="tx1">
                  <a:lumMod val="65000"/>
                  <a:lumOff val="35000"/>
                </a:schemeClr>
              </a:solidFill>
            </a:endParaRPr>
          </a:p>
        </p:txBody>
      </p:sp>
      <p:sp>
        <p:nvSpPr>
          <p:cNvPr id="5" name="Rounded Rectangle 4"/>
          <p:cNvSpPr/>
          <p:nvPr/>
        </p:nvSpPr>
        <p:spPr>
          <a:xfrm>
            <a:off x="3637846" y="1673581"/>
            <a:ext cx="1862668" cy="100753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lumMod val="65000"/>
                    <a:lumOff val="35000"/>
                  </a:schemeClr>
                </a:solidFill>
              </a:rPr>
              <a:t>Certification Platform</a:t>
            </a:r>
            <a:endParaRPr lang="en-US" b="1" dirty="0">
              <a:solidFill>
                <a:srgbClr val="595959"/>
              </a:solidFill>
            </a:endParaRPr>
          </a:p>
          <a:p>
            <a:pPr algn="ctr"/>
            <a:endParaRPr lang="en-US" b="1" dirty="0"/>
          </a:p>
        </p:txBody>
      </p:sp>
      <p:sp>
        <p:nvSpPr>
          <p:cNvPr id="6" name="Rounded Rectangle 5"/>
          <p:cNvSpPr/>
          <p:nvPr/>
        </p:nvSpPr>
        <p:spPr>
          <a:xfrm>
            <a:off x="6217356" y="1673581"/>
            <a:ext cx="1862668" cy="100753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595959"/>
                </a:solidFill>
              </a:rPr>
              <a:t>Marketplace</a:t>
            </a:r>
            <a:endParaRPr lang="en-US" b="1" dirty="0">
              <a:solidFill>
                <a:srgbClr val="595959"/>
              </a:solidFill>
            </a:endParaRPr>
          </a:p>
        </p:txBody>
      </p:sp>
      <p:sp>
        <p:nvSpPr>
          <p:cNvPr id="7" name="Rounded Rectangle 6"/>
          <p:cNvSpPr/>
          <p:nvPr/>
        </p:nvSpPr>
        <p:spPr>
          <a:xfrm>
            <a:off x="773294" y="2997210"/>
            <a:ext cx="2407355" cy="3155234"/>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b="1" dirty="0" smtClean="0">
                <a:solidFill>
                  <a:srgbClr val="595959"/>
                </a:solidFill>
              </a:rPr>
              <a:t>Business Model</a:t>
            </a:r>
          </a:p>
          <a:p>
            <a:pPr marL="282575" indent="-282575" algn="ctr"/>
            <a:endParaRPr lang="en-US" sz="1200" b="1" dirty="0" smtClean="0">
              <a:solidFill>
                <a:srgbClr val="595959"/>
              </a:solidFill>
            </a:endParaRPr>
          </a:p>
          <a:p>
            <a:pPr marL="282575" indent="-282575">
              <a:buFont typeface="Wingdings" charset="2"/>
              <a:buChar char="ü"/>
            </a:pPr>
            <a:r>
              <a:rPr lang="en-US" sz="1200" b="1" dirty="0">
                <a:solidFill>
                  <a:srgbClr val="595959"/>
                </a:solidFill>
              </a:rPr>
              <a:t>Seed with First </a:t>
            </a:r>
            <a:r>
              <a:rPr lang="en-US" sz="1200" b="1" dirty="0" smtClean="0">
                <a:solidFill>
                  <a:srgbClr val="595959"/>
                </a:solidFill>
              </a:rPr>
              <a:t>Ecosystem</a:t>
            </a:r>
          </a:p>
          <a:p>
            <a:pPr marL="285750" indent="-285750">
              <a:buFont typeface="Wingdings" charset="2"/>
              <a:buChar char="ü"/>
            </a:pPr>
            <a:r>
              <a:rPr lang="en-US" sz="1200" b="1" dirty="0" smtClean="0">
                <a:solidFill>
                  <a:srgbClr val="595959"/>
                </a:solidFill>
              </a:rPr>
              <a:t>Run as a non-profit service</a:t>
            </a:r>
          </a:p>
          <a:p>
            <a:pPr marL="285750" indent="-285750">
              <a:buFont typeface="Wingdings" charset="2"/>
              <a:buChar char="ü"/>
            </a:pPr>
            <a:r>
              <a:rPr lang="en-US" sz="1200" b="1" dirty="0" smtClean="0">
                <a:solidFill>
                  <a:srgbClr val="595959"/>
                </a:solidFill>
              </a:rPr>
              <a:t>Commoditize Cost</a:t>
            </a:r>
          </a:p>
          <a:p>
            <a:pPr marL="285750" indent="-285750">
              <a:buFont typeface="Wingdings" charset="2"/>
              <a:buChar char="ü"/>
            </a:pPr>
            <a:r>
              <a:rPr lang="en-US" sz="1200" b="1" dirty="0" smtClean="0">
                <a:solidFill>
                  <a:srgbClr val="595959"/>
                </a:solidFill>
              </a:rPr>
              <a:t>Vendor Neutral</a:t>
            </a:r>
          </a:p>
          <a:p>
            <a:pPr marL="285750" indent="-285750">
              <a:buFont typeface="Wingdings" charset="2"/>
              <a:buChar char="ü"/>
            </a:pPr>
            <a:r>
              <a:rPr lang="en-US" sz="1200" b="1" dirty="0" smtClean="0">
                <a:solidFill>
                  <a:srgbClr val="595959"/>
                </a:solidFill>
              </a:rPr>
              <a:t>Shared Resources</a:t>
            </a:r>
          </a:p>
          <a:p>
            <a:pPr marL="285750" indent="-285750">
              <a:buFont typeface="Wingdings" charset="2"/>
              <a:buChar char="ü"/>
            </a:pPr>
            <a:r>
              <a:rPr lang="en-US" sz="1200" b="1" dirty="0" smtClean="0">
                <a:solidFill>
                  <a:srgbClr val="595959"/>
                </a:solidFill>
              </a:rPr>
              <a:t>Inform with help from AWS, C4MI and other industry architects</a:t>
            </a:r>
          </a:p>
          <a:p>
            <a:pPr marL="285750" indent="-285750">
              <a:buFont typeface="Wingdings" charset="2"/>
              <a:buChar char="ü"/>
            </a:pPr>
            <a:r>
              <a:rPr lang="en-US" sz="1200" b="1" dirty="0" smtClean="0">
                <a:solidFill>
                  <a:srgbClr val="595959"/>
                </a:solidFill>
              </a:rPr>
              <a:t>In longer term, develop HSPC partner led delivery</a:t>
            </a:r>
            <a:endParaRPr lang="en-US" sz="1200" b="1" dirty="0">
              <a:solidFill>
                <a:srgbClr val="595959"/>
              </a:solidFill>
            </a:endParaRPr>
          </a:p>
        </p:txBody>
      </p:sp>
      <p:sp>
        <p:nvSpPr>
          <p:cNvPr id="8" name="Rounded Rectangle 7"/>
          <p:cNvSpPr/>
          <p:nvPr/>
        </p:nvSpPr>
        <p:spPr>
          <a:xfrm>
            <a:off x="3352805" y="2997210"/>
            <a:ext cx="2407355" cy="3155234"/>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b="1" dirty="0" smtClean="0">
                <a:solidFill>
                  <a:srgbClr val="595959"/>
                </a:solidFill>
              </a:rPr>
              <a:t>Business Model</a:t>
            </a:r>
          </a:p>
          <a:p>
            <a:pPr algn="ctr"/>
            <a:endParaRPr lang="en-US" sz="1600" b="1" dirty="0" smtClean="0">
              <a:solidFill>
                <a:srgbClr val="595959"/>
              </a:solidFill>
            </a:endParaRPr>
          </a:p>
          <a:p>
            <a:pPr marL="285750" indent="-285750">
              <a:buFont typeface="Wingdings" charset="2"/>
              <a:buChar char="ü"/>
            </a:pPr>
            <a:r>
              <a:rPr lang="en-US" sz="1200" b="1" dirty="0" smtClean="0">
                <a:solidFill>
                  <a:srgbClr val="595959"/>
                </a:solidFill>
              </a:rPr>
              <a:t>Share resources and models with OSHERA, C4MI, AEGIS and others</a:t>
            </a:r>
          </a:p>
          <a:p>
            <a:pPr marL="285750" indent="-285750">
              <a:buFont typeface="Wingdings" charset="2"/>
              <a:buChar char="ü"/>
            </a:pPr>
            <a:r>
              <a:rPr lang="en-US" sz="1200" b="1" dirty="0" smtClean="0">
                <a:solidFill>
                  <a:srgbClr val="595959"/>
                </a:solidFill>
              </a:rPr>
              <a:t>Create common services models that allow content and knowledge sharing</a:t>
            </a:r>
          </a:p>
          <a:p>
            <a:pPr marL="285750" indent="-285750">
              <a:buFont typeface="Wingdings" charset="2"/>
              <a:buChar char="ü"/>
            </a:pPr>
            <a:r>
              <a:rPr lang="en-US" sz="1200" b="1" dirty="0" smtClean="0">
                <a:solidFill>
                  <a:srgbClr val="595959"/>
                </a:solidFill>
              </a:rPr>
              <a:t>Deliver Gold Standard</a:t>
            </a:r>
          </a:p>
          <a:p>
            <a:pPr marL="285750" indent="-285750">
              <a:buFont typeface="Wingdings" charset="2"/>
              <a:buChar char="ü"/>
            </a:pPr>
            <a:r>
              <a:rPr lang="en-US" sz="1200" b="1" dirty="0" smtClean="0">
                <a:solidFill>
                  <a:srgbClr val="595959"/>
                </a:solidFill>
              </a:rPr>
              <a:t>Maintain Gold Standard and Certification Sandbox</a:t>
            </a:r>
            <a:endParaRPr lang="en-US" sz="1200" b="1" dirty="0">
              <a:solidFill>
                <a:srgbClr val="595959"/>
              </a:solidFill>
            </a:endParaRPr>
          </a:p>
          <a:p>
            <a:pPr marL="285750" indent="-285750">
              <a:buFont typeface="Wingdings" charset="2"/>
              <a:buChar char="ü"/>
            </a:pPr>
            <a:endParaRPr lang="en-US" sz="1600" b="1" dirty="0">
              <a:solidFill>
                <a:srgbClr val="595959"/>
              </a:solidFill>
            </a:endParaRPr>
          </a:p>
        </p:txBody>
      </p:sp>
      <p:sp>
        <p:nvSpPr>
          <p:cNvPr id="9" name="Rounded Rectangle 8"/>
          <p:cNvSpPr/>
          <p:nvPr/>
        </p:nvSpPr>
        <p:spPr>
          <a:xfrm>
            <a:off x="5932315" y="2997210"/>
            <a:ext cx="2407355" cy="3155234"/>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b="1" dirty="0">
                <a:solidFill>
                  <a:srgbClr val="595959"/>
                </a:solidFill>
              </a:rPr>
              <a:t>Business </a:t>
            </a:r>
            <a:r>
              <a:rPr lang="en-US" b="1" dirty="0" smtClean="0">
                <a:solidFill>
                  <a:srgbClr val="595959"/>
                </a:solidFill>
              </a:rPr>
              <a:t>Model</a:t>
            </a:r>
          </a:p>
          <a:p>
            <a:pPr algn="ctr"/>
            <a:endParaRPr lang="en-US" b="1" dirty="0">
              <a:solidFill>
                <a:srgbClr val="595959"/>
              </a:solidFill>
            </a:endParaRPr>
          </a:p>
          <a:p>
            <a:pPr marL="171450" indent="-171450">
              <a:buFont typeface="Wingdings" charset="2"/>
              <a:buChar char="ü"/>
            </a:pPr>
            <a:r>
              <a:rPr lang="en-US" sz="1200" b="1" dirty="0" smtClean="0">
                <a:solidFill>
                  <a:srgbClr val="595959"/>
                </a:solidFill>
              </a:rPr>
              <a:t>Vendor Neutral</a:t>
            </a:r>
          </a:p>
          <a:p>
            <a:pPr marL="171450" indent="-171450">
              <a:buFont typeface="Wingdings" charset="2"/>
              <a:buChar char="ü"/>
            </a:pPr>
            <a:r>
              <a:rPr lang="en-US" sz="1200" b="1" dirty="0" smtClean="0">
                <a:solidFill>
                  <a:srgbClr val="595959"/>
                </a:solidFill>
              </a:rPr>
              <a:t>Maintain services libraries</a:t>
            </a:r>
          </a:p>
          <a:p>
            <a:pPr marL="171450" indent="-171450">
              <a:buFont typeface="Wingdings" charset="2"/>
              <a:buChar char="ü"/>
            </a:pPr>
            <a:r>
              <a:rPr lang="en-US" sz="1200" b="1" dirty="0" smtClean="0">
                <a:solidFill>
                  <a:srgbClr val="595959"/>
                </a:solidFill>
              </a:rPr>
              <a:t>Provide application Sharing Libraries</a:t>
            </a:r>
          </a:p>
          <a:p>
            <a:pPr marL="171450" indent="-171450">
              <a:buFont typeface="Wingdings" charset="2"/>
              <a:buChar char="ü"/>
            </a:pPr>
            <a:r>
              <a:rPr lang="en-US" sz="1200" b="1" dirty="0" smtClean="0">
                <a:solidFill>
                  <a:srgbClr val="595959"/>
                </a:solidFill>
              </a:rPr>
              <a:t>Deliver legal structure for Collaboration, sharing of assets and general distribution </a:t>
            </a:r>
          </a:p>
          <a:p>
            <a:pPr marL="171450" indent="-171450">
              <a:buFont typeface="Wingdings" charset="2"/>
              <a:buChar char="ü"/>
            </a:pPr>
            <a:r>
              <a:rPr lang="en-US" sz="1200" b="1" dirty="0" smtClean="0">
                <a:solidFill>
                  <a:srgbClr val="595959"/>
                </a:solidFill>
              </a:rPr>
              <a:t>Support Open Source, Public Domain and Proprietary models</a:t>
            </a:r>
            <a:endParaRPr lang="en-US" sz="1200" b="1" dirty="0">
              <a:solidFill>
                <a:srgbClr val="595959"/>
              </a:solidFill>
            </a:endParaRPr>
          </a:p>
        </p:txBody>
      </p:sp>
    </p:spTree>
    <p:extLst>
      <p:ext uri="{BB962C8B-B14F-4D97-AF65-F5344CB8AC3E}">
        <p14:creationId xmlns:p14="http://schemas.microsoft.com/office/powerpoint/2010/main" val="221126105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dirty="0"/>
              <a:t>Support </a:t>
            </a:r>
            <a:r>
              <a:rPr lang="en-US" sz="4000" b="1" dirty="0" smtClean="0"/>
              <a:t>Conformance </a:t>
            </a:r>
            <a:r>
              <a:rPr lang="en-US" sz="4000" b="1" dirty="0"/>
              <a:t>and </a:t>
            </a:r>
            <a:r>
              <a:rPr lang="en-US" sz="4000" b="1" dirty="0" smtClean="0"/>
              <a:t>Certification Testing </a:t>
            </a:r>
            <a:endParaRPr lang="en-US" sz="4000" dirty="0"/>
          </a:p>
        </p:txBody>
      </p:sp>
      <p:sp>
        <p:nvSpPr>
          <p:cNvPr id="3" name="Subtitle 2"/>
          <p:cNvSpPr>
            <a:spLocks noGrp="1"/>
          </p:cNvSpPr>
          <p:nvPr>
            <p:ph type="subTitle" idx="1"/>
          </p:nvPr>
        </p:nvSpPr>
        <p:spPr/>
        <p:txBody>
          <a:bodyPr>
            <a:normAutofit/>
          </a:bodyPr>
          <a:lstStyle/>
          <a:p>
            <a:r>
              <a:rPr lang="en-US" sz="2800" dirty="0" smtClean="0"/>
              <a:t>Stan Huff</a:t>
            </a:r>
            <a:endParaRPr lang="en-US" sz="2800" dirty="0"/>
          </a:p>
        </p:txBody>
      </p:sp>
    </p:spTree>
    <p:extLst>
      <p:ext uri="{BB962C8B-B14F-4D97-AF65-F5344CB8AC3E}">
        <p14:creationId xmlns:p14="http://schemas.microsoft.com/office/powerpoint/2010/main" val="18255247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9159" y="4476641"/>
            <a:ext cx="6701897" cy="1754873"/>
          </a:xfrm>
        </p:spPr>
        <p:txBody>
          <a:bodyPr>
            <a:noAutofit/>
          </a:bodyPr>
          <a:lstStyle/>
          <a:p>
            <a:pPr marL="0" indent="0" algn="ctr">
              <a:lnSpc>
                <a:spcPct val="50000"/>
              </a:lnSpc>
              <a:buNone/>
            </a:pPr>
            <a:r>
              <a:rPr lang="en-US" b="1" dirty="0" smtClean="0">
                <a:solidFill>
                  <a:schemeClr val="tx1"/>
                </a:solidFill>
              </a:rPr>
              <a:t>HSPC General Meeting</a:t>
            </a:r>
          </a:p>
          <a:p>
            <a:pPr marL="0" indent="0" algn="ctr">
              <a:lnSpc>
                <a:spcPct val="50000"/>
              </a:lnSpc>
              <a:buNone/>
            </a:pPr>
            <a:r>
              <a:rPr lang="en-US" b="1" dirty="0" smtClean="0">
                <a:solidFill>
                  <a:schemeClr val="tx1"/>
                </a:solidFill>
              </a:rPr>
              <a:t>New Orleans, LA</a:t>
            </a:r>
          </a:p>
          <a:p>
            <a:pPr marL="0" indent="0" algn="ctr">
              <a:lnSpc>
                <a:spcPct val="50000"/>
              </a:lnSpc>
              <a:buNone/>
            </a:pPr>
            <a:r>
              <a:rPr lang="en-US" b="1" dirty="0" smtClean="0">
                <a:solidFill>
                  <a:schemeClr val="tx1"/>
                </a:solidFill>
              </a:rPr>
              <a:t>March 27, 2017</a:t>
            </a:r>
          </a:p>
          <a:p>
            <a:pPr marL="0" indent="0" algn="ctr">
              <a:lnSpc>
                <a:spcPct val="50000"/>
              </a:lnSpc>
              <a:buNone/>
            </a:pPr>
            <a:r>
              <a:rPr lang="en-US" b="1" dirty="0" smtClean="0">
                <a:solidFill>
                  <a:schemeClr val="tx1"/>
                </a:solidFill>
              </a:rPr>
              <a:t>Stanley M. Huff, MD</a:t>
            </a:r>
          </a:p>
        </p:txBody>
      </p:sp>
      <p:sp>
        <p:nvSpPr>
          <p:cNvPr id="6" name="TextBox 5"/>
          <p:cNvSpPr txBox="1"/>
          <p:nvPr/>
        </p:nvSpPr>
        <p:spPr>
          <a:xfrm>
            <a:off x="199293" y="2560838"/>
            <a:ext cx="8862646" cy="830997"/>
          </a:xfrm>
          <a:prstGeom prst="rect">
            <a:avLst/>
          </a:prstGeom>
          <a:noFill/>
        </p:spPr>
        <p:txBody>
          <a:bodyPr wrap="square" rtlCol="0">
            <a:spAutoFit/>
          </a:bodyPr>
          <a:lstStyle/>
          <a:p>
            <a:pPr algn="ctr"/>
            <a:r>
              <a:rPr lang="en-US" sz="4800" b="1" dirty="0" smtClean="0"/>
              <a:t>What is HSPC Compliance?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4546" y="773660"/>
            <a:ext cx="3731923" cy="983296"/>
          </a:xfrm>
          <a:prstGeom prst="rect">
            <a:avLst/>
          </a:prstGeom>
        </p:spPr>
      </p:pic>
      <p:pic>
        <p:nvPicPr>
          <p:cNvPr id="5" name="Picture 36" descr="New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262" y="300727"/>
            <a:ext cx="3276543" cy="178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963211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the Consortium (1/23/2014)</a:t>
            </a:r>
            <a:endParaRPr lang="en-US" dirty="0"/>
          </a:p>
        </p:txBody>
      </p:sp>
      <p:sp>
        <p:nvSpPr>
          <p:cNvPr id="3" name="Content Placeholder 2"/>
          <p:cNvSpPr>
            <a:spLocks noGrp="1"/>
          </p:cNvSpPr>
          <p:nvPr>
            <p:ph sz="quarter" idx="1"/>
          </p:nvPr>
        </p:nvSpPr>
        <p:spPr/>
        <p:txBody>
          <a:bodyPr>
            <a:normAutofit fontScale="77500" lnSpcReduction="20000"/>
          </a:bodyPr>
          <a:lstStyle/>
          <a:p>
            <a:pPr lvl="0"/>
            <a:r>
              <a:rPr lang="en-US" sz="2333" dirty="0"/>
              <a:t>Set the standards for interoperable services</a:t>
            </a:r>
            <a:endParaRPr lang="en-US" sz="2000" dirty="0"/>
          </a:p>
          <a:p>
            <a:pPr lvl="1"/>
            <a:r>
              <a:rPr lang="en-US" sz="2000" dirty="0"/>
              <a:t>Standards for models, terminology, security, transport protocols, etc.</a:t>
            </a:r>
            <a:endParaRPr lang="en-US" sz="1667" dirty="0"/>
          </a:p>
          <a:p>
            <a:pPr lvl="1"/>
            <a:r>
              <a:rPr lang="en-US" sz="2000" dirty="0"/>
              <a:t>Publish the models, and development instructions</a:t>
            </a:r>
            <a:endParaRPr lang="en-US" sz="1667" dirty="0"/>
          </a:p>
          <a:p>
            <a:pPr lvl="0"/>
            <a:r>
              <a:rPr lang="en-US" sz="2333" dirty="0"/>
              <a:t>Provide testing, conformance evaluation, and certification of software</a:t>
            </a:r>
            <a:endParaRPr lang="en-US" sz="2000" dirty="0"/>
          </a:p>
          <a:p>
            <a:pPr lvl="1"/>
            <a:r>
              <a:rPr lang="en-US" sz="2083" dirty="0"/>
              <a:t>Gold Standard Reference Architecture and its Implementation</a:t>
            </a:r>
          </a:p>
          <a:p>
            <a:pPr lvl="0"/>
            <a:r>
              <a:rPr lang="en-US" sz="2333" dirty="0"/>
              <a:t>Enable development “sandboxes”</a:t>
            </a:r>
            <a:endParaRPr lang="en-US" sz="2000" dirty="0"/>
          </a:p>
          <a:p>
            <a:r>
              <a:rPr lang="en-US" sz="2333" dirty="0"/>
              <a:t>Set up an actual “App Store”</a:t>
            </a:r>
          </a:p>
          <a:p>
            <a:pPr lvl="0"/>
            <a:r>
              <a:rPr lang="en-US" sz="2333" dirty="0"/>
              <a:t>Create a business framework to support collaborative development</a:t>
            </a:r>
          </a:p>
          <a:p>
            <a:pPr lvl="1"/>
            <a:r>
              <a:rPr lang="en-US" sz="1917" dirty="0"/>
              <a:t>Pre-agree on IP, ownership, co-investment, allocation of revenue</a:t>
            </a:r>
          </a:p>
          <a:p>
            <a:pPr lvl="1"/>
            <a:r>
              <a:rPr lang="en-US" sz="1917" dirty="0"/>
              <a:t>Try to avoid unique contracts for each development project</a:t>
            </a:r>
          </a:p>
          <a:p>
            <a:pPr lvl="0"/>
            <a:r>
              <a:rPr lang="en-US" sz="2333" dirty="0"/>
              <a:t>Provide a way for people to invest (Venture capital)</a:t>
            </a:r>
            <a:endParaRPr lang="en-US" sz="2000" dirty="0"/>
          </a:p>
          <a:p>
            <a:endParaRPr lang="en-US" dirty="0"/>
          </a:p>
        </p:txBody>
      </p:sp>
    </p:spTree>
    <p:extLst>
      <p:ext uri="{BB962C8B-B14F-4D97-AF65-F5344CB8AC3E}">
        <p14:creationId xmlns:p14="http://schemas.microsoft.com/office/powerpoint/2010/main" val="98917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Compliance Pyramid</a:t>
            </a:r>
            <a:endParaRPr lang="en-US" dirty="0"/>
          </a:p>
        </p:txBody>
      </p:sp>
      <p:sp>
        <p:nvSpPr>
          <p:cNvPr id="5" name="Cube 4"/>
          <p:cNvSpPr/>
          <p:nvPr/>
        </p:nvSpPr>
        <p:spPr>
          <a:xfrm>
            <a:off x="913545" y="4867420"/>
            <a:ext cx="7313736" cy="1392701"/>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HL7 Version 2 Compliance</a:t>
            </a:r>
            <a:endParaRPr lang="en-US" sz="2800" dirty="0"/>
          </a:p>
        </p:txBody>
      </p:sp>
      <p:sp>
        <p:nvSpPr>
          <p:cNvPr id="6" name="Cube 5"/>
          <p:cNvSpPr/>
          <p:nvPr/>
        </p:nvSpPr>
        <p:spPr>
          <a:xfrm>
            <a:off x="1793631" y="3770140"/>
            <a:ext cx="5357446" cy="1392701"/>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HL7 FHIR Compliance</a:t>
            </a:r>
            <a:endParaRPr lang="en-US" sz="2800" dirty="0"/>
          </a:p>
        </p:txBody>
      </p:sp>
      <p:sp>
        <p:nvSpPr>
          <p:cNvPr id="8" name="Cube 7"/>
          <p:cNvSpPr/>
          <p:nvPr/>
        </p:nvSpPr>
        <p:spPr>
          <a:xfrm>
            <a:off x="2590800" y="2672860"/>
            <a:ext cx="4044463" cy="1392701"/>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Argonaut Compliance</a:t>
            </a:r>
            <a:endParaRPr lang="en-US" sz="2800" dirty="0"/>
          </a:p>
        </p:txBody>
      </p:sp>
      <p:sp>
        <p:nvSpPr>
          <p:cNvPr id="9" name="Cube 8"/>
          <p:cNvSpPr/>
          <p:nvPr/>
        </p:nvSpPr>
        <p:spPr>
          <a:xfrm>
            <a:off x="3165232" y="1575580"/>
            <a:ext cx="2860431" cy="1392701"/>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HSPC Compliance</a:t>
            </a:r>
            <a:endParaRPr lang="en-US" sz="2800" dirty="0"/>
          </a:p>
        </p:txBody>
      </p:sp>
    </p:spTree>
    <p:extLst>
      <p:ext uri="{BB962C8B-B14F-4D97-AF65-F5344CB8AC3E}">
        <p14:creationId xmlns:p14="http://schemas.microsoft.com/office/powerpoint/2010/main" val="5842024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Arrow Connector 25"/>
          <p:cNvCxnSpPr>
            <a:stCxn id="55" idx="6"/>
            <a:endCxn id="61" idx="2"/>
          </p:cNvCxnSpPr>
          <p:nvPr/>
        </p:nvCxnSpPr>
        <p:spPr>
          <a:xfrm>
            <a:off x="4550833" y="2395688"/>
            <a:ext cx="471422" cy="0"/>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useBgFill="1">
        <p:nvSpPr>
          <p:cNvPr id="2" name="Title 1"/>
          <p:cNvSpPr>
            <a:spLocks noGrp="1"/>
          </p:cNvSpPr>
          <p:nvPr>
            <p:ph type="title"/>
          </p:nvPr>
        </p:nvSpPr>
        <p:spPr>
          <a:xfrm>
            <a:off x="988920" y="-56200"/>
            <a:ext cx="7202581" cy="1336956"/>
          </a:xfrm>
        </p:spPr>
        <p:txBody>
          <a:bodyPr vert="horz" lIns="76200" tIns="38100" rIns="76200" bIns="38100" rtlCol="0" anchor="b" anchorCtr="0">
            <a:normAutofit/>
          </a:bodyPr>
          <a:lstStyle/>
          <a:p>
            <a:r>
              <a:rPr lang="en-US" sz="3000" dirty="0"/>
              <a:t>The Interoperable App Development Process</a:t>
            </a:r>
          </a:p>
        </p:txBody>
      </p:sp>
      <p:sp>
        <p:nvSpPr>
          <p:cNvPr id="3" name="TextBox 2"/>
          <p:cNvSpPr txBox="1"/>
          <p:nvPr/>
        </p:nvSpPr>
        <p:spPr>
          <a:xfrm>
            <a:off x="899584" y="3603433"/>
            <a:ext cx="2187104" cy="1908368"/>
          </a:xfrm>
          <a:prstGeom prst="rect">
            <a:avLst/>
          </a:prstGeom>
          <a:noFill/>
          <a:ln>
            <a:solidFill>
              <a:schemeClr val="bg2">
                <a:lumMod val="75000"/>
              </a:schemeClr>
            </a:solidFill>
          </a:ln>
        </p:spPr>
        <p:txBody>
          <a:bodyPr wrap="square" rtlCol="0">
            <a:noAutofit/>
          </a:bodyPr>
          <a:lstStyle/>
          <a:p>
            <a:pPr algn="ctr">
              <a:spcAft>
                <a:spcPts val="333"/>
              </a:spcAft>
            </a:pPr>
            <a:r>
              <a:rPr lang="en-US" sz="1500" b="1" u="sng" dirty="0"/>
              <a:t>Project Needs</a:t>
            </a:r>
          </a:p>
          <a:p>
            <a:pPr marL="152394" indent="-152394">
              <a:buFont typeface="Arial"/>
              <a:buChar char="•"/>
            </a:pPr>
            <a:r>
              <a:rPr lang="en-US" sz="1333" dirty="0"/>
              <a:t>Pediatric Growth Chart</a:t>
            </a:r>
          </a:p>
          <a:p>
            <a:pPr marL="152394" indent="-152394">
              <a:buFont typeface="Arial"/>
              <a:buChar char="•"/>
            </a:pPr>
            <a:r>
              <a:rPr lang="en-US" sz="1333" dirty="0"/>
              <a:t>Neonatal Bilirubin</a:t>
            </a:r>
          </a:p>
          <a:p>
            <a:pPr marL="152394" indent="-152394">
              <a:buFont typeface="Arial"/>
              <a:buChar char="•"/>
            </a:pPr>
            <a:r>
              <a:rPr lang="en-US" sz="1333" dirty="0" err="1"/>
              <a:t>Comm</a:t>
            </a:r>
            <a:r>
              <a:rPr lang="en-US" sz="1333" dirty="0"/>
              <a:t> </a:t>
            </a:r>
            <a:r>
              <a:rPr lang="en-US" sz="1333" dirty="0" err="1"/>
              <a:t>Acq</a:t>
            </a:r>
            <a:r>
              <a:rPr lang="en-US" sz="1333" dirty="0"/>
              <a:t> Pneumonia</a:t>
            </a:r>
          </a:p>
          <a:p>
            <a:pPr marL="152394" indent="-152394">
              <a:buFont typeface="Arial"/>
              <a:buChar char="•"/>
            </a:pPr>
            <a:r>
              <a:rPr lang="en-US" sz="1333" dirty="0"/>
              <a:t>OPA Data Collection</a:t>
            </a:r>
          </a:p>
          <a:p>
            <a:pPr marL="152394" indent="-152394">
              <a:buFont typeface="Arial"/>
              <a:buChar char="•"/>
            </a:pPr>
            <a:r>
              <a:rPr lang="en-US" sz="1333" dirty="0"/>
              <a:t>MQIP</a:t>
            </a:r>
          </a:p>
          <a:p>
            <a:pPr marL="152394" indent="-152394">
              <a:buFont typeface="Arial"/>
              <a:buChar char="•"/>
            </a:pPr>
            <a:r>
              <a:rPr lang="en-US" sz="1333" dirty="0"/>
              <a:t>ACC registries</a:t>
            </a:r>
          </a:p>
          <a:p>
            <a:endParaRPr lang="en-US" sz="1500" dirty="0"/>
          </a:p>
        </p:txBody>
      </p:sp>
      <p:cxnSp>
        <p:nvCxnSpPr>
          <p:cNvPr id="7" name="Straight Arrow Connector 6"/>
          <p:cNvCxnSpPr>
            <a:stCxn id="46" idx="6"/>
            <a:endCxn id="55" idx="2"/>
          </p:cNvCxnSpPr>
          <p:nvPr/>
        </p:nvCxnSpPr>
        <p:spPr>
          <a:xfrm flipV="1">
            <a:off x="2743196" y="2395689"/>
            <a:ext cx="456614" cy="1"/>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61" idx="6"/>
            <a:endCxn id="36" idx="2"/>
          </p:cNvCxnSpPr>
          <p:nvPr/>
        </p:nvCxnSpPr>
        <p:spPr>
          <a:xfrm>
            <a:off x="6373280" y="2395688"/>
            <a:ext cx="419414" cy="0"/>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36" idx="3"/>
            <a:endCxn id="67" idx="0"/>
          </p:cNvCxnSpPr>
          <p:nvPr/>
        </p:nvCxnSpPr>
        <p:spPr>
          <a:xfrm flipH="1">
            <a:off x="7414563" y="2973539"/>
            <a:ext cx="4174" cy="373444"/>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67" idx="4"/>
            <a:endCxn id="80" idx="1"/>
          </p:cNvCxnSpPr>
          <p:nvPr/>
        </p:nvCxnSpPr>
        <p:spPr>
          <a:xfrm>
            <a:off x="7414563" y="4944771"/>
            <a:ext cx="0" cy="362752"/>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80" idx="2"/>
            <a:endCxn id="83" idx="6"/>
          </p:cNvCxnSpPr>
          <p:nvPr/>
        </p:nvCxnSpPr>
        <p:spPr>
          <a:xfrm flipH="1" flipV="1">
            <a:off x="6240513" y="5885149"/>
            <a:ext cx="548007" cy="223"/>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4437713" y="3607137"/>
            <a:ext cx="1578678" cy="861928"/>
          </a:xfrm>
          <a:prstGeom prst="rect">
            <a:avLst/>
          </a:prstGeom>
          <a:noFill/>
          <a:ln w="22225">
            <a:solidFill>
              <a:schemeClr val="tx1"/>
            </a:solidFill>
          </a:ln>
        </p:spPr>
        <p:txBody>
          <a:bodyPr wrap="square" rtlCol="0">
            <a:spAutoFit/>
          </a:bodyPr>
          <a:lstStyle/>
          <a:p>
            <a:pPr algn="ctr"/>
            <a:r>
              <a:rPr lang="en-US" sz="1667" b="1" dirty="0"/>
              <a:t>Terminology</a:t>
            </a:r>
          </a:p>
          <a:p>
            <a:pPr algn="ctr"/>
            <a:r>
              <a:rPr lang="en-US" sz="1667" b="1" dirty="0"/>
              <a:t>Server</a:t>
            </a:r>
          </a:p>
          <a:p>
            <a:pPr algn="ctr"/>
            <a:r>
              <a:rPr lang="en-US" sz="1667" b="1" dirty="0"/>
              <a:t>(SOLOR)</a:t>
            </a:r>
          </a:p>
        </p:txBody>
      </p:sp>
      <p:cxnSp>
        <p:nvCxnSpPr>
          <p:cNvPr id="56" name="Straight Arrow Connector 55"/>
          <p:cNvCxnSpPr/>
          <p:nvPr/>
        </p:nvCxnSpPr>
        <p:spPr>
          <a:xfrm>
            <a:off x="4169835" y="3194583"/>
            <a:ext cx="267879" cy="408764"/>
          </a:xfrm>
          <a:prstGeom prst="straightConnector1">
            <a:avLst/>
          </a:prstGeom>
          <a:ln w="47625">
            <a:solidFill>
              <a:schemeClr val="bg1">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H="1">
            <a:off x="6016392" y="2960591"/>
            <a:ext cx="776302" cy="646546"/>
          </a:xfrm>
          <a:prstGeom prst="straightConnector1">
            <a:avLst/>
          </a:prstGeom>
          <a:ln w="47625">
            <a:solidFill>
              <a:schemeClr val="bg1">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67" idx="2"/>
            <a:endCxn id="52" idx="3"/>
          </p:cNvCxnSpPr>
          <p:nvPr/>
        </p:nvCxnSpPr>
        <p:spPr>
          <a:xfrm flipH="1" flipV="1">
            <a:off x="6016391" y="4038101"/>
            <a:ext cx="722660" cy="107775"/>
          </a:xfrm>
          <a:prstGeom prst="straightConnector1">
            <a:avLst/>
          </a:prstGeom>
          <a:ln w="47625">
            <a:solidFill>
              <a:schemeClr val="bg1">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H="1">
            <a:off x="4094329" y="4622800"/>
            <a:ext cx="343385" cy="633256"/>
          </a:xfrm>
          <a:prstGeom prst="straightConnector1">
            <a:avLst/>
          </a:prstGeom>
          <a:ln w="47625">
            <a:solidFill>
              <a:schemeClr val="bg1">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stCxn id="91" idx="2"/>
            <a:endCxn id="3" idx="2"/>
          </p:cNvCxnSpPr>
          <p:nvPr/>
        </p:nvCxnSpPr>
        <p:spPr>
          <a:xfrm rot="10800000">
            <a:off x="1993138" y="5511802"/>
            <a:ext cx="1093553" cy="373349"/>
          </a:xfrm>
          <a:prstGeom prst="bentConnector2">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6" name="Oval 45"/>
          <p:cNvSpPr/>
          <p:nvPr/>
        </p:nvSpPr>
        <p:spPr>
          <a:xfrm>
            <a:off x="1365251" y="1596796"/>
            <a:ext cx="1377945" cy="1597788"/>
          </a:xfrm>
          <a:prstGeom prst="ellipse">
            <a:avLst/>
          </a:prstGeom>
          <a:solidFill>
            <a:srgbClr val="D44CC1"/>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67" b="1" dirty="0">
                <a:solidFill>
                  <a:schemeClr val="tx1"/>
                </a:solidFill>
              </a:rPr>
              <a:t>Domain Analysis</a:t>
            </a:r>
          </a:p>
        </p:txBody>
      </p:sp>
      <p:cxnSp>
        <p:nvCxnSpPr>
          <p:cNvPr id="51" name="Straight Arrow Connector 50"/>
          <p:cNvCxnSpPr>
            <a:endCxn id="83" idx="0"/>
          </p:cNvCxnSpPr>
          <p:nvPr/>
        </p:nvCxnSpPr>
        <p:spPr>
          <a:xfrm>
            <a:off x="5565001" y="4622800"/>
            <a:ext cx="0" cy="463456"/>
          </a:xfrm>
          <a:prstGeom prst="straightConnector1">
            <a:avLst/>
          </a:prstGeom>
          <a:ln w="47625">
            <a:solidFill>
              <a:schemeClr val="bg1">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83" idx="2"/>
            <a:endCxn id="91" idx="6"/>
          </p:cNvCxnSpPr>
          <p:nvPr/>
        </p:nvCxnSpPr>
        <p:spPr>
          <a:xfrm flipH="1">
            <a:off x="4437713" y="5885149"/>
            <a:ext cx="451776" cy="0"/>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endCxn id="46" idx="4"/>
          </p:cNvCxnSpPr>
          <p:nvPr/>
        </p:nvCxnSpPr>
        <p:spPr>
          <a:xfrm flipV="1">
            <a:off x="2054223" y="3194584"/>
            <a:ext cx="0" cy="412553"/>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H="1" flipV="1">
            <a:off x="6016392" y="4599160"/>
            <a:ext cx="776303" cy="771527"/>
          </a:xfrm>
          <a:prstGeom prst="straightConnector1">
            <a:avLst/>
          </a:prstGeom>
          <a:ln w="47625">
            <a:solidFill>
              <a:schemeClr val="bg1">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5" name="Oval 54"/>
          <p:cNvSpPr/>
          <p:nvPr/>
        </p:nvSpPr>
        <p:spPr>
          <a:xfrm>
            <a:off x="3199810" y="1596794"/>
            <a:ext cx="1351024" cy="1597788"/>
          </a:xfrm>
          <a:prstGeom prst="ellipse">
            <a:avLst/>
          </a:prstGeom>
          <a:solidFill>
            <a:schemeClr val="tx2">
              <a:lumMod val="25000"/>
              <a:lumOff val="75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67" b="1" dirty="0">
                <a:solidFill>
                  <a:schemeClr val="tx1"/>
                </a:solidFill>
              </a:rPr>
              <a:t>Create Logical Models (CIMI)</a:t>
            </a:r>
          </a:p>
        </p:txBody>
      </p:sp>
      <p:sp>
        <p:nvSpPr>
          <p:cNvPr id="61" name="Oval 60"/>
          <p:cNvSpPr/>
          <p:nvPr/>
        </p:nvSpPr>
        <p:spPr>
          <a:xfrm>
            <a:off x="5022256" y="1596794"/>
            <a:ext cx="1351024" cy="1597788"/>
          </a:xfrm>
          <a:prstGeom prst="ellipse">
            <a:avLst/>
          </a:prstGeom>
          <a:solidFill>
            <a:schemeClr val="accent5"/>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67" b="1" dirty="0">
                <a:solidFill>
                  <a:schemeClr val="tx1"/>
                </a:solidFill>
              </a:rPr>
              <a:t>Approve Models</a:t>
            </a:r>
          </a:p>
        </p:txBody>
      </p:sp>
      <p:sp>
        <p:nvSpPr>
          <p:cNvPr id="36" name="Can 35"/>
          <p:cNvSpPr/>
          <p:nvPr/>
        </p:nvSpPr>
        <p:spPr>
          <a:xfrm>
            <a:off x="6792694" y="1817838"/>
            <a:ext cx="1252087" cy="1155700"/>
          </a:xfrm>
          <a:prstGeom prst="can">
            <a:avLst>
              <a:gd name="adj" fmla="val 16051"/>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67" b="1" dirty="0">
                <a:solidFill>
                  <a:schemeClr val="tx1"/>
                </a:solidFill>
              </a:rPr>
              <a:t>Model Repository</a:t>
            </a:r>
          </a:p>
        </p:txBody>
      </p:sp>
      <p:sp>
        <p:nvSpPr>
          <p:cNvPr id="67" name="Oval 66"/>
          <p:cNvSpPr/>
          <p:nvPr/>
        </p:nvSpPr>
        <p:spPr>
          <a:xfrm>
            <a:off x="6739051" y="3346982"/>
            <a:ext cx="1351024" cy="1597788"/>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333" b="1" dirty="0">
                <a:solidFill>
                  <a:schemeClr val="tx1"/>
                </a:solidFill>
              </a:rPr>
              <a:t>Create Physical Artifacts </a:t>
            </a:r>
            <a:r>
              <a:rPr lang="en-US" sz="1000" b="1" dirty="0">
                <a:solidFill>
                  <a:schemeClr val="tx1"/>
                </a:solidFill>
              </a:rPr>
              <a:t>(FHIR Profiles)</a:t>
            </a:r>
          </a:p>
        </p:txBody>
      </p:sp>
      <p:sp>
        <p:nvSpPr>
          <p:cNvPr id="80" name="Can 79"/>
          <p:cNvSpPr/>
          <p:nvPr/>
        </p:nvSpPr>
        <p:spPr>
          <a:xfrm>
            <a:off x="6788520" y="5307522"/>
            <a:ext cx="1252087" cy="1155700"/>
          </a:xfrm>
          <a:prstGeom prst="can">
            <a:avLst>
              <a:gd name="adj" fmla="val 16051"/>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67" b="1" dirty="0">
                <a:solidFill>
                  <a:schemeClr val="tx1"/>
                </a:solidFill>
              </a:rPr>
              <a:t>Artifact Repository </a:t>
            </a:r>
            <a:r>
              <a:rPr lang="en-US" sz="1000" b="1" dirty="0">
                <a:solidFill>
                  <a:schemeClr val="tx1"/>
                </a:solidFill>
              </a:rPr>
              <a:t>(FHIR Profiles)</a:t>
            </a:r>
            <a:endParaRPr lang="en-US" sz="1667" b="1" dirty="0">
              <a:solidFill>
                <a:schemeClr val="tx1"/>
              </a:solidFill>
            </a:endParaRPr>
          </a:p>
        </p:txBody>
      </p:sp>
      <p:sp>
        <p:nvSpPr>
          <p:cNvPr id="83" name="Oval 82"/>
          <p:cNvSpPr/>
          <p:nvPr/>
        </p:nvSpPr>
        <p:spPr>
          <a:xfrm>
            <a:off x="4889489" y="5086255"/>
            <a:ext cx="1351024" cy="1597788"/>
          </a:xfrm>
          <a:prstGeom prst="ellipse">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67" b="1" dirty="0">
                <a:solidFill>
                  <a:schemeClr val="tx1"/>
                </a:solidFill>
              </a:rPr>
              <a:t>Create Software </a:t>
            </a:r>
            <a:r>
              <a:rPr lang="en-US" sz="1167" b="1" dirty="0">
                <a:solidFill>
                  <a:schemeClr val="tx1"/>
                </a:solidFill>
              </a:rPr>
              <a:t>(Apps, Services, CDS)</a:t>
            </a:r>
          </a:p>
        </p:txBody>
      </p:sp>
      <p:sp>
        <p:nvSpPr>
          <p:cNvPr id="91" name="Oval 90"/>
          <p:cNvSpPr/>
          <p:nvPr/>
        </p:nvSpPr>
        <p:spPr>
          <a:xfrm>
            <a:off x="3086689" y="5086255"/>
            <a:ext cx="1351024" cy="1597788"/>
          </a:xfrm>
          <a:prstGeom prst="ellipse">
            <a:avLst/>
          </a:prstGeom>
          <a:solidFill>
            <a:srgbClr val="CCFFCC"/>
          </a:solidFill>
        </p:spPr>
        <p:style>
          <a:lnRef idx="1">
            <a:schemeClr val="accent1"/>
          </a:lnRef>
          <a:fillRef idx="3">
            <a:schemeClr val="accent1"/>
          </a:fillRef>
          <a:effectRef idx="2">
            <a:schemeClr val="accent1"/>
          </a:effectRef>
          <a:fontRef idx="minor">
            <a:schemeClr val="lt1"/>
          </a:fontRef>
        </p:style>
        <p:txBody>
          <a:bodyPr lIns="0" tIns="0" rIns="0" bIns="0" rtlCol="0" anchor="ctr" anchorCtr="0">
            <a:noAutofit/>
          </a:bodyPr>
          <a:lstStyle/>
          <a:p>
            <a:pPr algn="ctr"/>
            <a:r>
              <a:rPr lang="en-US" sz="1167" b="1" dirty="0">
                <a:solidFill>
                  <a:schemeClr val="tx1"/>
                </a:solidFill>
              </a:rPr>
              <a:t>Conformance Testing</a:t>
            </a:r>
          </a:p>
        </p:txBody>
      </p:sp>
      <p:sp>
        <p:nvSpPr>
          <p:cNvPr id="8" name="Freeform 7"/>
          <p:cNvSpPr/>
          <p:nvPr/>
        </p:nvSpPr>
        <p:spPr>
          <a:xfrm>
            <a:off x="1260479" y="1361939"/>
            <a:ext cx="6902001" cy="5226895"/>
          </a:xfrm>
          <a:custGeom>
            <a:avLst/>
            <a:gdLst>
              <a:gd name="connsiteX0" fmla="*/ 82824 w 8282401"/>
              <a:gd name="connsiteY0" fmla="*/ 0 h 5226895"/>
              <a:gd name="connsiteX1" fmla="*/ 8254793 w 8282401"/>
              <a:gd name="connsiteY1" fmla="*/ 27606 h 5226895"/>
              <a:gd name="connsiteX2" fmla="*/ 8282401 w 8282401"/>
              <a:gd name="connsiteY2" fmla="*/ 5217693 h 5226895"/>
              <a:gd name="connsiteX3" fmla="*/ 6386651 w 8282401"/>
              <a:gd name="connsiteY3" fmla="*/ 5226895 h 5226895"/>
              <a:gd name="connsiteX4" fmla="*/ 6405057 w 8282401"/>
              <a:gd name="connsiteY4" fmla="*/ 1978490 h 5226895"/>
              <a:gd name="connsiteX5" fmla="*/ 0 w 8282401"/>
              <a:gd name="connsiteY5" fmla="*/ 1923276 h 5226895"/>
              <a:gd name="connsiteX6" fmla="*/ 82824 w 8282401"/>
              <a:gd name="connsiteY6" fmla="*/ 0 h 522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2401" h="5226895">
                <a:moveTo>
                  <a:pt x="82824" y="0"/>
                </a:moveTo>
                <a:lnTo>
                  <a:pt x="8254793" y="27606"/>
                </a:lnTo>
                <a:lnTo>
                  <a:pt x="8282401" y="5217693"/>
                </a:lnTo>
                <a:lnTo>
                  <a:pt x="6386651" y="5226895"/>
                </a:lnTo>
                <a:lnTo>
                  <a:pt x="6405057" y="1978490"/>
                </a:lnTo>
                <a:lnTo>
                  <a:pt x="0" y="1923276"/>
                </a:lnTo>
                <a:lnTo>
                  <a:pt x="82824" y="0"/>
                </a:lnTo>
                <a:close/>
              </a:path>
            </a:pathLst>
          </a:cu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useBgFill="1">
        <p:nvSpPr>
          <p:cNvPr id="9" name="Line Callout 1 8"/>
          <p:cNvSpPr/>
          <p:nvPr/>
        </p:nvSpPr>
        <p:spPr>
          <a:xfrm>
            <a:off x="6320517" y="681379"/>
            <a:ext cx="1206978" cy="541584"/>
          </a:xfrm>
          <a:prstGeom prst="borderCallout1">
            <a:avLst>
              <a:gd name="adj1" fmla="val 46542"/>
              <a:gd name="adj2" fmla="val 1055"/>
              <a:gd name="adj3" fmla="val 126396"/>
              <a:gd name="adj4" fmla="val -4042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CIMI</a:t>
            </a:r>
          </a:p>
        </p:txBody>
      </p:sp>
      <p:sp>
        <p:nvSpPr>
          <p:cNvPr id="10" name="Freeform 9"/>
          <p:cNvSpPr/>
          <p:nvPr/>
        </p:nvSpPr>
        <p:spPr>
          <a:xfrm>
            <a:off x="2988420" y="5014150"/>
            <a:ext cx="5307346" cy="1712148"/>
          </a:xfrm>
          <a:custGeom>
            <a:avLst/>
            <a:gdLst>
              <a:gd name="connsiteX0" fmla="*/ 0 w 6368815"/>
              <a:gd name="connsiteY0" fmla="*/ 1599259 h 1599259"/>
              <a:gd name="connsiteX1" fmla="*/ 6368815 w 6368815"/>
              <a:gd name="connsiteY1" fmla="*/ 1589852 h 1599259"/>
              <a:gd name="connsiteX2" fmla="*/ 6331185 w 6368815"/>
              <a:gd name="connsiteY2" fmla="*/ 18815 h 1599259"/>
              <a:gd name="connsiteX3" fmla="*/ 0 w 6368815"/>
              <a:gd name="connsiteY3" fmla="*/ 0 h 1599259"/>
              <a:gd name="connsiteX4" fmla="*/ 0 w 6368815"/>
              <a:gd name="connsiteY4" fmla="*/ 1599259 h 1599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8815" h="1599259">
                <a:moveTo>
                  <a:pt x="0" y="1599259"/>
                </a:moveTo>
                <a:lnTo>
                  <a:pt x="6368815" y="1589852"/>
                </a:lnTo>
                <a:lnTo>
                  <a:pt x="6331185" y="18815"/>
                </a:lnTo>
                <a:lnTo>
                  <a:pt x="0" y="0"/>
                </a:lnTo>
                <a:lnTo>
                  <a:pt x="0" y="1599259"/>
                </a:lnTo>
                <a:close/>
              </a:path>
            </a:pathLst>
          </a:custGeom>
          <a:noFill/>
          <a:ln w="25400">
            <a:solidFill>
              <a:schemeClr val="tx2">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5" name="Line Callout 1 34"/>
          <p:cNvSpPr/>
          <p:nvPr/>
        </p:nvSpPr>
        <p:spPr>
          <a:xfrm>
            <a:off x="1312104" y="6056656"/>
            <a:ext cx="1206978" cy="541584"/>
          </a:xfrm>
          <a:prstGeom prst="borderCallout1">
            <a:avLst>
              <a:gd name="adj1" fmla="val 51753"/>
              <a:gd name="adj2" fmla="val 102379"/>
              <a:gd name="adj3" fmla="val 13490"/>
              <a:gd name="adj4" fmla="val 139496"/>
            </a:avLst>
          </a:prstGeom>
          <a:solidFill>
            <a:schemeClr val="bg1"/>
          </a:solidFill>
          <a:ln>
            <a:solidFill>
              <a:schemeClr val="tx2">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HSPC</a:t>
            </a:r>
          </a:p>
        </p:txBody>
      </p:sp>
      <p:sp>
        <p:nvSpPr>
          <p:cNvPr id="11" name="Rectangle 10"/>
          <p:cNvSpPr/>
          <p:nvPr/>
        </p:nvSpPr>
        <p:spPr>
          <a:xfrm>
            <a:off x="4889489" y="1486371"/>
            <a:ext cx="1634548" cy="1928519"/>
          </a:xfrm>
          <a:prstGeom prst="rect">
            <a:avLst/>
          </a:prstGeom>
          <a:noFill/>
          <a:ln w="25400">
            <a:solidFill>
              <a:schemeClr val="tx2">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8" name="Rectangle 37"/>
          <p:cNvSpPr/>
          <p:nvPr/>
        </p:nvSpPr>
        <p:spPr>
          <a:xfrm>
            <a:off x="4344654" y="3526841"/>
            <a:ext cx="1748210" cy="1223902"/>
          </a:xfrm>
          <a:prstGeom prst="rect">
            <a:avLst/>
          </a:prstGeom>
          <a:noFill/>
          <a:ln w="25400">
            <a:solidFill>
              <a:schemeClr val="tx2">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useBgFill="1">
        <p:nvSpPr>
          <p:cNvPr id="37" name="Line Callout 1 36"/>
          <p:cNvSpPr/>
          <p:nvPr/>
        </p:nvSpPr>
        <p:spPr>
          <a:xfrm>
            <a:off x="3343855" y="3875084"/>
            <a:ext cx="1206978" cy="541584"/>
          </a:xfrm>
          <a:prstGeom prst="borderCallout1">
            <a:avLst>
              <a:gd name="adj1" fmla="val 46542"/>
              <a:gd name="adj2" fmla="val 1055"/>
              <a:gd name="adj3" fmla="val 91656"/>
              <a:gd name="adj4" fmla="val -22234"/>
            </a:avLst>
          </a:prstGeom>
          <a:ln>
            <a:solidFill>
              <a:schemeClr val="tx2">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HSPC+</a:t>
            </a:r>
          </a:p>
        </p:txBody>
      </p:sp>
    </p:spTree>
    <p:extLst>
      <p:ext uri="{BB962C8B-B14F-4D97-AF65-F5344CB8AC3E}">
        <p14:creationId xmlns:p14="http://schemas.microsoft.com/office/powerpoint/2010/main" val="24330778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35" grpId="0" animBg="1"/>
      <p:bldP spid="11" grpId="0" animBg="1"/>
      <p:bldP spid="38" grpId="0" animBg="1"/>
      <p:bldP spid="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We Need to Define What It Means to Be HSPC Compliant</a:t>
            </a:r>
            <a:endParaRPr lang="en-US" sz="4000" dirty="0"/>
          </a:p>
        </p:txBody>
      </p:sp>
      <p:sp>
        <p:nvSpPr>
          <p:cNvPr id="3" name="Content Placeholder 2"/>
          <p:cNvSpPr>
            <a:spLocks noGrp="1"/>
          </p:cNvSpPr>
          <p:nvPr>
            <p:ph idx="1"/>
          </p:nvPr>
        </p:nvSpPr>
        <p:spPr/>
        <p:txBody>
          <a:bodyPr>
            <a:normAutofit fontScale="70000" lnSpcReduction="20000"/>
          </a:bodyPr>
          <a:lstStyle/>
          <a:p>
            <a:r>
              <a:rPr lang="en-US" dirty="0" smtClean="0"/>
              <a:t>Modeling and Terminology</a:t>
            </a:r>
          </a:p>
          <a:p>
            <a:pPr lvl="1"/>
            <a:r>
              <a:rPr lang="en-US" dirty="0" smtClean="0"/>
              <a:t>Use an implementation that is compliant with CIMI logical model content</a:t>
            </a:r>
          </a:p>
          <a:p>
            <a:pPr lvl="2"/>
            <a:r>
              <a:rPr lang="en-US" dirty="0" smtClean="0"/>
              <a:t>CIMI Core Reference Model and data types</a:t>
            </a:r>
          </a:p>
          <a:p>
            <a:pPr lvl="2"/>
            <a:r>
              <a:rPr lang="en-US" dirty="0" smtClean="0"/>
              <a:t>Expressed in ADL or AML</a:t>
            </a:r>
          </a:p>
          <a:p>
            <a:pPr lvl="2"/>
            <a:r>
              <a:rPr lang="en-US" dirty="0" smtClean="0"/>
              <a:t>Terminology Bindings to LOINC, SNOMED CT, and </a:t>
            </a:r>
            <a:r>
              <a:rPr lang="en-US" dirty="0" err="1" smtClean="0"/>
              <a:t>RxNorm</a:t>
            </a:r>
            <a:r>
              <a:rPr lang="en-US" dirty="0" smtClean="0"/>
              <a:t> (SOLOR)</a:t>
            </a:r>
          </a:p>
          <a:p>
            <a:pPr lvl="2"/>
            <a:r>
              <a:rPr lang="en-US" dirty="0" smtClean="0"/>
              <a:t>HSPC approved model(s) – from the CIMI collection</a:t>
            </a:r>
          </a:p>
          <a:p>
            <a:r>
              <a:rPr lang="en-US" dirty="0" smtClean="0"/>
              <a:t>Service API</a:t>
            </a:r>
          </a:p>
          <a:p>
            <a:pPr lvl="1"/>
            <a:r>
              <a:rPr lang="en-US" dirty="0" smtClean="0"/>
              <a:t>Use an HSPC approved API</a:t>
            </a:r>
          </a:p>
          <a:p>
            <a:pPr lvl="2"/>
            <a:r>
              <a:rPr lang="en-US" dirty="0" smtClean="0"/>
              <a:t>Initial offering is HL7 FHIR, others to follow?</a:t>
            </a:r>
          </a:p>
          <a:p>
            <a:r>
              <a:rPr lang="en-US" dirty="0" smtClean="0"/>
              <a:t>EHR integration</a:t>
            </a:r>
          </a:p>
          <a:p>
            <a:pPr lvl="1"/>
            <a:r>
              <a:rPr lang="en-US" dirty="0" smtClean="0"/>
              <a:t>Initial offering is SMART, others to follow?</a:t>
            </a:r>
          </a:p>
          <a:p>
            <a:r>
              <a:rPr lang="en-US" dirty="0" smtClean="0"/>
              <a:t>SOA Architecture</a:t>
            </a:r>
          </a:p>
          <a:p>
            <a:r>
              <a:rPr lang="en-US" dirty="0" smtClean="0"/>
              <a:t>Knowledge Sharing</a:t>
            </a:r>
            <a:endParaRPr lang="en-US" dirty="0"/>
          </a:p>
        </p:txBody>
      </p:sp>
    </p:spTree>
    <p:extLst>
      <p:ext uri="{BB962C8B-B14F-4D97-AF65-F5344CB8AC3E}">
        <p14:creationId xmlns:p14="http://schemas.microsoft.com/office/powerpoint/2010/main" val="4155516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Engagement</a:t>
            </a:r>
            <a:endParaRPr lang="en-US" dirty="0"/>
          </a:p>
        </p:txBody>
      </p:sp>
      <p:sp>
        <p:nvSpPr>
          <p:cNvPr id="3" name="Content Placeholder 2"/>
          <p:cNvSpPr>
            <a:spLocks noGrp="1"/>
          </p:cNvSpPr>
          <p:nvPr>
            <p:ph idx="1"/>
          </p:nvPr>
        </p:nvSpPr>
        <p:spPr/>
        <p:txBody>
          <a:bodyPr>
            <a:normAutofit/>
          </a:bodyPr>
          <a:lstStyle/>
          <a:p>
            <a:r>
              <a:rPr lang="en-US" sz="2800" dirty="0" smtClean="0"/>
              <a:t>Membership</a:t>
            </a:r>
          </a:p>
          <a:p>
            <a:r>
              <a:rPr lang="en-US" sz="2800" dirty="0" smtClean="0"/>
              <a:t>Marketing</a:t>
            </a:r>
          </a:p>
          <a:p>
            <a:r>
              <a:rPr lang="en-US" sz="2800" dirty="0" smtClean="0"/>
              <a:t>Meetings</a:t>
            </a:r>
          </a:p>
          <a:p>
            <a:r>
              <a:rPr lang="en-US" sz="2800" dirty="0" smtClean="0"/>
              <a:t>Website/Wiki/Communication tools</a:t>
            </a:r>
          </a:p>
          <a:p>
            <a:r>
              <a:rPr lang="en-US" sz="2800" dirty="0" smtClean="0"/>
              <a:t>Finances</a:t>
            </a:r>
          </a:p>
          <a:p>
            <a:endParaRPr lang="en-US" sz="2800" dirty="0" smtClean="0"/>
          </a:p>
          <a:p>
            <a:endParaRPr lang="en-US" sz="2800" dirty="0"/>
          </a:p>
        </p:txBody>
      </p:sp>
    </p:spTree>
    <p:extLst>
      <p:ext uri="{BB962C8B-B14F-4D97-AF65-F5344CB8AC3E}">
        <p14:creationId xmlns:p14="http://schemas.microsoft.com/office/powerpoint/2010/main" val="35463309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982" y="231296"/>
            <a:ext cx="8042276" cy="928620"/>
          </a:xfrm>
        </p:spPr>
        <p:txBody>
          <a:bodyPr>
            <a:noAutofit/>
          </a:bodyPr>
          <a:lstStyle/>
          <a:p>
            <a:r>
              <a:rPr lang="en-US" sz="3600" dirty="0"/>
              <a:t>Model Repository and Model Adoption</a:t>
            </a:r>
          </a:p>
        </p:txBody>
      </p:sp>
      <p:graphicFrame>
        <p:nvGraphicFramePr>
          <p:cNvPr id="6" name="Table 5"/>
          <p:cNvGraphicFramePr>
            <a:graphicFrameLocks noGrp="1"/>
          </p:cNvGraphicFramePr>
          <p:nvPr>
            <p:extLst>
              <p:ext uri="{D42A27DB-BD31-4B8C-83A1-F6EECF244321}">
                <p14:modId xmlns:p14="http://schemas.microsoft.com/office/powerpoint/2010/main" val="86058955"/>
              </p:ext>
            </p:extLst>
          </p:nvPr>
        </p:nvGraphicFramePr>
        <p:xfrm>
          <a:off x="769685" y="1526718"/>
          <a:ext cx="7413023" cy="2018993"/>
        </p:xfrm>
        <a:graphic>
          <a:graphicData uri="http://schemas.openxmlformats.org/drawingml/2006/table">
            <a:tbl>
              <a:tblPr firstRow="1" firstCol="1" bandRow="1">
                <a:tableStyleId>{5C22544A-7EE6-4342-B048-85BDC9FD1C3A}</a:tableStyleId>
              </a:tblPr>
              <a:tblGrid>
                <a:gridCol w="1656856"/>
                <a:gridCol w="1084095"/>
                <a:gridCol w="856547"/>
                <a:gridCol w="1401621"/>
                <a:gridCol w="1401621"/>
                <a:gridCol w="1012283"/>
              </a:tblGrid>
              <a:tr h="504749">
                <a:tc>
                  <a:txBody>
                    <a:bodyPr/>
                    <a:lstStyle/>
                    <a:p>
                      <a:pPr marL="0" marR="0">
                        <a:lnSpc>
                          <a:spcPct val="115000"/>
                        </a:lnSpc>
                        <a:spcBef>
                          <a:spcPts val="0"/>
                        </a:spcBef>
                        <a:spcAft>
                          <a:spcPts val="0"/>
                        </a:spcAft>
                      </a:pPr>
                      <a:r>
                        <a:rPr lang="en-US" sz="1400" dirty="0">
                          <a:effectLst/>
                        </a:rPr>
                        <a:t>Model Id</a:t>
                      </a:r>
                      <a:endParaRPr lang="en-US" sz="1400" dirty="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dirty="0">
                          <a:effectLst/>
                        </a:rPr>
                        <a:t>Status</a:t>
                      </a:r>
                      <a:endParaRPr lang="en-US" sz="1400" dirty="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Version</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Isosemantic Family</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Model content</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dirty="0">
                          <a:effectLst/>
                        </a:rPr>
                        <a:t>Meta data</a:t>
                      </a:r>
                      <a:endParaRPr lang="en-US" sz="1400" dirty="0">
                        <a:effectLst/>
                        <a:latin typeface="Calibri"/>
                        <a:ea typeface="Calibri"/>
                        <a:cs typeface="Times New Roman"/>
                      </a:endParaRPr>
                    </a:p>
                  </a:txBody>
                  <a:tcPr marL="42863" marR="42863" marT="0" marB="0"/>
                </a:tc>
              </a:tr>
              <a:tr h="252374">
                <a:tc>
                  <a:txBody>
                    <a:bodyPr/>
                    <a:lstStyle/>
                    <a:p>
                      <a:pPr marL="0" marR="0">
                        <a:lnSpc>
                          <a:spcPct val="115000"/>
                        </a:lnSpc>
                        <a:spcBef>
                          <a:spcPts val="0"/>
                        </a:spcBef>
                        <a:spcAft>
                          <a:spcPts val="0"/>
                        </a:spcAft>
                      </a:pPr>
                      <a:r>
                        <a:rPr lang="en-US" sz="1400" dirty="0">
                          <a:effectLst/>
                        </a:rPr>
                        <a:t>Hematocrit</a:t>
                      </a:r>
                      <a:endParaRPr lang="en-US" sz="1400" dirty="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DSTU</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2</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2123</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XXXX</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YYY</a:t>
                      </a:r>
                      <a:endParaRPr lang="en-US" sz="1400">
                        <a:effectLst/>
                        <a:latin typeface="Calibri"/>
                        <a:ea typeface="Calibri"/>
                        <a:cs typeface="Times New Roman"/>
                      </a:endParaRPr>
                    </a:p>
                  </a:txBody>
                  <a:tcPr marL="42863" marR="42863" marT="0" marB="0"/>
                </a:tc>
              </a:tr>
              <a:tr h="252374">
                <a:tc>
                  <a:txBody>
                    <a:bodyPr/>
                    <a:lstStyle/>
                    <a:p>
                      <a:pPr marL="0" marR="0">
                        <a:lnSpc>
                          <a:spcPct val="115000"/>
                        </a:lnSpc>
                        <a:spcBef>
                          <a:spcPts val="0"/>
                        </a:spcBef>
                        <a:spcAft>
                          <a:spcPts val="0"/>
                        </a:spcAft>
                      </a:pPr>
                      <a:r>
                        <a:rPr lang="en-US" sz="1400" dirty="0">
                          <a:effectLst/>
                        </a:rPr>
                        <a:t>Blood Pressure</a:t>
                      </a:r>
                      <a:endParaRPr lang="en-US" sz="1400" dirty="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Incomplete</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1</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4578</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XXXX</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YYY</a:t>
                      </a:r>
                      <a:endParaRPr lang="en-US" sz="1400">
                        <a:effectLst/>
                        <a:latin typeface="Calibri"/>
                        <a:ea typeface="Calibri"/>
                        <a:cs typeface="Times New Roman"/>
                      </a:endParaRPr>
                    </a:p>
                  </a:txBody>
                  <a:tcPr marL="42863" marR="42863" marT="0" marB="0"/>
                </a:tc>
              </a:tr>
              <a:tr h="252374">
                <a:tc>
                  <a:txBody>
                    <a:bodyPr/>
                    <a:lstStyle/>
                    <a:p>
                      <a:pPr marL="0" marR="0">
                        <a:lnSpc>
                          <a:spcPct val="115000"/>
                        </a:lnSpc>
                        <a:spcBef>
                          <a:spcPts val="0"/>
                        </a:spcBef>
                        <a:spcAft>
                          <a:spcPts val="0"/>
                        </a:spcAft>
                      </a:pPr>
                      <a:r>
                        <a:rPr lang="en-US" sz="1400" dirty="0">
                          <a:effectLst/>
                        </a:rPr>
                        <a:t>Heart Rate</a:t>
                      </a:r>
                      <a:endParaRPr lang="en-US" sz="1400" dirty="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In Use</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3</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4190</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XXXX</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YYY</a:t>
                      </a:r>
                      <a:endParaRPr lang="en-US" sz="1400">
                        <a:effectLst/>
                        <a:latin typeface="Calibri"/>
                        <a:ea typeface="Calibri"/>
                        <a:cs typeface="Times New Roman"/>
                      </a:endParaRPr>
                    </a:p>
                  </a:txBody>
                  <a:tcPr marL="42863" marR="42863" marT="0" marB="0"/>
                </a:tc>
              </a:tr>
              <a:tr h="252374">
                <a:tc>
                  <a:txBody>
                    <a:bodyPr/>
                    <a:lstStyle/>
                    <a:p>
                      <a:pPr marL="0" marR="0">
                        <a:lnSpc>
                          <a:spcPct val="115000"/>
                        </a:lnSpc>
                        <a:spcBef>
                          <a:spcPts val="0"/>
                        </a:spcBef>
                        <a:spcAft>
                          <a:spcPts val="0"/>
                        </a:spcAft>
                      </a:pPr>
                      <a:r>
                        <a:rPr lang="en-US" sz="1400" dirty="0">
                          <a:effectLst/>
                        </a:rPr>
                        <a:t>White Cell Count</a:t>
                      </a:r>
                      <a:endParaRPr lang="en-US" sz="1400" dirty="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In Use</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5</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1789</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XXXX</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YYY</a:t>
                      </a:r>
                      <a:endParaRPr lang="en-US" sz="1400">
                        <a:effectLst/>
                        <a:latin typeface="Calibri"/>
                        <a:ea typeface="Calibri"/>
                        <a:cs typeface="Times New Roman"/>
                      </a:endParaRPr>
                    </a:p>
                  </a:txBody>
                  <a:tcPr marL="42863" marR="42863" marT="0" marB="0"/>
                </a:tc>
              </a:tr>
              <a:tr h="252374">
                <a:tc>
                  <a:txBody>
                    <a:bodyPr/>
                    <a:lstStyle/>
                    <a:p>
                      <a:pPr marL="0" marR="0">
                        <a:lnSpc>
                          <a:spcPct val="115000"/>
                        </a:lnSpc>
                        <a:spcBef>
                          <a:spcPts val="0"/>
                        </a:spcBef>
                        <a:spcAft>
                          <a:spcPts val="0"/>
                        </a:spcAft>
                      </a:pPr>
                      <a:r>
                        <a:rPr lang="en-US" sz="1400" dirty="0">
                          <a:effectLst/>
                        </a:rPr>
                        <a:t>Serum Glucose</a:t>
                      </a:r>
                      <a:endParaRPr lang="en-US" sz="1400" dirty="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DSTU</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2</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3675</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XXXX</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YYY</a:t>
                      </a:r>
                      <a:endParaRPr lang="en-US" sz="1400">
                        <a:effectLst/>
                        <a:latin typeface="Calibri"/>
                        <a:ea typeface="Calibri"/>
                        <a:cs typeface="Times New Roman"/>
                      </a:endParaRPr>
                    </a:p>
                  </a:txBody>
                  <a:tcPr marL="42863" marR="42863" marT="0" marB="0"/>
                </a:tc>
              </a:tr>
              <a:tr h="252374">
                <a:tc>
                  <a:txBody>
                    <a:bodyPr/>
                    <a:lstStyle/>
                    <a:p>
                      <a:pPr marL="0" marR="0">
                        <a:lnSpc>
                          <a:spcPct val="115000"/>
                        </a:lnSpc>
                        <a:spcBef>
                          <a:spcPts val="0"/>
                        </a:spcBef>
                        <a:spcAft>
                          <a:spcPts val="0"/>
                        </a:spcAft>
                      </a:pPr>
                      <a:r>
                        <a:rPr lang="en-US" sz="1400" dirty="0">
                          <a:effectLst/>
                        </a:rPr>
                        <a:t>Serum Bilirubin</a:t>
                      </a:r>
                      <a:endParaRPr lang="en-US" sz="1400" dirty="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In Use</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3</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5367</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dirty="0">
                          <a:effectLst/>
                        </a:rPr>
                        <a:t>XXXX</a:t>
                      </a:r>
                      <a:endParaRPr lang="en-US" sz="1400" dirty="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dirty="0">
                          <a:effectLst/>
                        </a:rPr>
                        <a:t>YYY</a:t>
                      </a:r>
                      <a:endParaRPr lang="en-US" sz="1400" dirty="0">
                        <a:effectLst/>
                        <a:latin typeface="Calibri"/>
                        <a:ea typeface="Calibri"/>
                        <a:cs typeface="Times New Roman"/>
                      </a:endParaRPr>
                    </a:p>
                  </a:txBody>
                  <a:tcPr marL="42863" marR="42863"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037065398"/>
              </p:ext>
            </p:extLst>
          </p:nvPr>
        </p:nvGraphicFramePr>
        <p:xfrm>
          <a:off x="769684" y="3982913"/>
          <a:ext cx="6592408" cy="3140658"/>
        </p:xfrm>
        <a:graphic>
          <a:graphicData uri="http://schemas.openxmlformats.org/drawingml/2006/table">
            <a:tbl>
              <a:tblPr firstRow="1" firstCol="1" bandRow="1">
                <a:tableStyleId>{5C22544A-7EE6-4342-B048-85BDC9FD1C3A}</a:tableStyleId>
              </a:tblPr>
              <a:tblGrid>
                <a:gridCol w="1243335"/>
                <a:gridCol w="1243335"/>
                <a:gridCol w="2001465"/>
                <a:gridCol w="2104273"/>
              </a:tblGrid>
              <a:tr h="420624">
                <a:tc>
                  <a:txBody>
                    <a:bodyPr/>
                    <a:lstStyle/>
                    <a:p>
                      <a:pPr marL="0" marR="0">
                        <a:lnSpc>
                          <a:spcPct val="115000"/>
                        </a:lnSpc>
                        <a:spcBef>
                          <a:spcPts val="0"/>
                        </a:spcBef>
                        <a:spcAft>
                          <a:spcPts val="0"/>
                        </a:spcAft>
                      </a:pPr>
                      <a:r>
                        <a:rPr lang="en-US" sz="1400" dirty="0">
                          <a:effectLst/>
                        </a:rPr>
                        <a:t>Model Id</a:t>
                      </a:r>
                      <a:endParaRPr lang="en-US" sz="1400" dirty="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Realm</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Use Case</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Meta data</a:t>
                      </a:r>
                      <a:endParaRPr lang="en-US" sz="1400">
                        <a:effectLst/>
                        <a:latin typeface="Calibri"/>
                        <a:ea typeface="Calibri"/>
                        <a:cs typeface="Times New Roman"/>
                      </a:endParaRPr>
                    </a:p>
                  </a:txBody>
                  <a:tcPr marL="42863" marR="42863" marT="0" marB="0"/>
                </a:tc>
              </a:tr>
              <a:tr h="252374">
                <a:tc>
                  <a:txBody>
                    <a:bodyPr/>
                    <a:lstStyle/>
                    <a:p>
                      <a:pPr marL="0" marR="0">
                        <a:lnSpc>
                          <a:spcPct val="115000"/>
                        </a:lnSpc>
                        <a:spcBef>
                          <a:spcPts val="0"/>
                        </a:spcBef>
                        <a:spcAft>
                          <a:spcPts val="0"/>
                        </a:spcAft>
                      </a:pPr>
                      <a:r>
                        <a:rPr lang="en-US" sz="1400">
                          <a:effectLst/>
                        </a:rPr>
                        <a:t>Heart Rate</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dirty="0">
                          <a:effectLst/>
                        </a:rPr>
                        <a:t>US</a:t>
                      </a:r>
                      <a:endParaRPr lang="en-US" sz="1400" dirty="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Public Health Reporting</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YYY</a:t>
                      </a:r>
                      <a:endParaRPr lang="en-US" sz="1400">
                        <a:effectLst/>
                        <a:latin typeface="Calibri"/>
                        <a:ea typeface="Calibri"/>
                        <a:cs typeface="Times New Roman"/>
                      </a:endParaRPr>
                    </a:p>
                  </a:txBody>
                  <a:tcPr marL="42863" marR="42863" marT="0" marB="0"/>
                </a:tc>
              </a:tr>
              <a:tr h="252374">
                <a:tc>
                  <a:txBody>
                    <a:bodyPr/>
                    <a:lstStyle/>
                    <a:p>
                      <a:pPr marL="0" marR="0">
                        <a:lnSpc>
                          <a:spcPct val="115000"/>
                        </a:lnSpc>
                        <a:spcBef>
                          <a:spcPts val="0"/>
                        </a:spcBef>
                        <a:spcAft>
                          <a:spcPts val="0"/>
                        </a:spcAft>
                      </a:pPr>
                      <a:r>
                        <a:rPr lang="en-US" sz="1400">
                          <a:effectLst/>
                        </a:rPr>
                        <a:t>Hematocrit</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AUS</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Standard Lab Results</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YYY</a:t>
                      </a:r>
                      <a:endParaRPr lang="en-US" sz="1400">
                        <a:effectLst/>
                        <a:latin typeface="Calibri"/>
                        <a:ea typeface="Calibri"/>
                        <a:cs typeface="Times New Roman"/>
                      </a:endParaRPr>
                    </a:p>
                  </a:txBody>
                  <a:tcPr marL="42863" marR="42863" marT="0" marB="0"/>
                </a:tc>
              </a:tr>
              <a:tr h="420624">
                <a:tc>
                  <a:txBody>
                    <a:bodyPr/>
                    <a:lstStyle/>
                    <a:p>
                      <a:pPr marL="0" marR="0">
                        <a:lnSpc>
                          <a:spcPct val="115000"/>
                        </a:lnSpc>
                        <a:spcBef>
                          <a:spcPts val="0"/>
                        </a:spcBef>
                        <a:spcAft>
                          <a:spcPts val="0"/>
                        </a:spcAft>
                      </a:pPr>
                      <a:r>
                        <a:rPr lang="en-US" sz="1400">
                          <a:effectLst/>
                        </a:rPr>
                        <a:t>Serum Glucose</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US</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MU Quality Measure</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YYY</a:t>
                      </a:r>
                      <a:endParaRPr lang="en-US" sz="1400">
                        <a:effectLst/>
                        <a:latin typeface="Calibri"/>
                        <a:ea typeface="Calibri"/>
                        <a:cs typeface="Times New Roman"/>
                      </a:endParaRPr>
                    </a:p>
                  </a:txBody>
                  <a:tcPr marL="42863" marR="42863" marT="0" marB="0"/>
                </a:tc>
              </a:tr>
              <a:tr h="420624">
                <a:tc>
                  <a:txBody>
                    <a:bodyPr/>
                    <a:lstStyle/>
                    <a:p>
                      <a:pPr marL="0" marR="0">
                        <a:lnSpc>
                          <a:spcPct val="115000"/>
                        </a:lnSpc>
                        <a:spcBef>
                          <a:spcPts val="0"/>
                        </a:spcBef>
                        <a:spcAft>
                          <a:spcPts val="0"/>
                        </a:spcAft>
                      </a:pPr>
                      <a:r>
                        <a:rPr lang="en-US" sz="1400">
                          <a:effectLst/>
                        </a:rPr>
                        <a:t>Serum Glucose</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International</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CIMI</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YYY</a:t>
                      </a:r>
                      <a:endParaRPr lang="en-US" sz="1400">
                        <a:effectLst/>
                        <a:latin typeface="Calibri"/>
                        <a:ea typeface="Calibri"/>
                        <a:cs typeface="Times New Roman"/>
                      </a:endParaRPr>
                    </a:p>
                  </a:txBody>
                  <a:tcPr marL="42863" marR="42863" marT="0" marB="0"/>
                </a:tc>
              </a:tr>
              <a:tr h="420624">
                <a:tc>
                  <a:txBody>
                    <a:bodyPr/>
                    <a:lstStyle/>
                    <a:p>
                      <a:pPr marL="0" marR="0">
                        <a:lnSpc>
                          <a:spcPct val="115000"/>
                        </a:lnSpc>
                        <a:spcBef>
                          <a:spcPts val="0"/>
                        </a:spcBef>
                        <a:spcAft>
                          <a:spcPts val="0"/>
                        </a:spcAft>
                      </a:pPr>
                      <a:r>
                        <a:rPr lang="en-US" sz="1400">
                          <a:effectLst/>
                        </a:rPr>
                        <a:t>Serum Glucose</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International</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dirty="0">
                          <a:effectLst/>
                        </a:rPr>
                        <a:t>openEHR</a:t>
                      </a:r>
                      <a:endParaRPr lang="en-US" sz="1400" dirty="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YYY</a:t>
                      </a:r>
                      <a:endParaRPr lang="en-US" sz="1400">
                        <a:effectLst/>
                        <a:latin typeface="Calibri"/>
                        <a:ea typeface="Calibri"/>
                        <a:cs typeface="Times New Roman"/>
                      </a:endParaRPr>
                    </a:p>
                  </a:txBody>
                  <a:tcPr marL="42863" marR="42863" marT="0" marB="0"/>
                </a:tc>
              </a:tr>
              <a:tr h="504749">
                <a:tc>
                  <a:txBody>
                    <a:bodyPr/>
                    <a:lstStyle/>
                    <a:p>
                      <a:pPr marL="0" marR="0">
                        <a:lnSpc>
                          <a:spcPct val="115000"/>
                        </a:lnSpc>
                        <a:spcBef>
                          <a:spcPts val="0"/>
                        </a:spcBef>
                        <a:spcAft>
                          <a:spcPts val="0"/>
                        </a:spcAft>
                      </a:pPr>
                      <a:r>
                        <a:rPr lang="en-US" sz="1400">
                          <a:effectLst/>
                        </a:rPr>
                        <a:t>Serum Bilirubin</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dirty="0">
                          <a:effectLst/>
                        </a:rPr>
                        <a:t>HSPC</a:t>
                      </a:r>
                      <a:endParaRPr lang="en-US" sz="1400" dirty="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Neonatal Bilirubin App</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dirty="0">
                          <a:effectLst/>
                        </a:rPr>
                        <a:t>YYY</a:t>
                      </a:r>
                      <a:endParaRPr lang="en-US" sz="1400" dirty="0">
                        <a:effectLst/>
                        <a:latin typeface="Calibri"/>
                        <a:ea typeface="Calibri"/>
                        <a:cs typeface="Times New Roman"/>
                      </a:endParaRPr>
                    </a:p>
                  </a:txBody>
                  <a:tcPr marL="42863" marR="42863" marT="0" marB="0"/>
                </a:tc>
              </a:tr>
            </a:tbl>
          </a:graphicData>
        </a:graphic>
      </p:graphicFrame>
      <p:sp>
        <p:nvSpPr>
          <p:cNvPr id="8" name="TextBox 7"/>
          <p:cNvSpPr txBox="1"/>
          <p:nvPr/>
        </p:nvSpPr>
        <p:spPr>
          <a:xfrm>
            <a:off x="661599" y="1216870"/>
            <a:ext cx="1707744" cy="307777"/>
          </a:xfrm>
          <a:prstGeom prst="rect">
            <a:avLst/>
          </a:prstGeom>
          <a:noFill/>
        </p:spPr>
        <p:txBody>
          <a:bodyPr wrap="none" rtlCol="0">
            <a:spAutoFit/>
          </a:bodyPr>
          <a:lstStyle/>
          <a:p>
            <a:r>
              <a:rPr lang="en-US" sz="1400" b="1" u="sng" dirty="0"/>
              <a:t>Model Repository</a:t>
            </a:r>
          </a:p>
        </p:txBody>
      </p:sp>
      <p:sp>
        <p:nvSpPr>
          <p:cNvPr id="9" name="TextBox 8"/>
          <p:cNvSpPr txBox="1"/>
          <p:nvPr/>
        </p:nvSpPr>
        <p:spPr>
          <a:xfrm>
            <a:off x="701406" y="3658156"/>
            <a:ext cx="1554244" cy="307777"/>
          </a:xfrm>
          <a:prstGeom prst="rect">
            <a:avLst/>
          </a:prstGeom>
          <a:noFill/>
        </p:spPr>
        <p:txBody>
          <a:bodyPr wrap="none" rtlCol="0">
            <a:spAutoFit/>
          </a:bodyPr>
          <a:lstStyle/>
          <a:p>
            <a:r>
              <a:rPr lang="en-US" sz="1400" b="1" u="sng" dirty="0"/>
              <a:t>Model Adoption</a:t>
            </a:r>
          </a:p>
        </p:txBody>
      </p:sp>
    </p:spTree>
    <p:extLst>
      <p:ext uri="{BB962C8B-B14F-4D97-AF65-F5344CB8AC3E}">
        <p14:creationId xmlns:p14="http://schemas.microsoft.com/office/powerpoint/2010/main" val="182018394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b="1" dirty="0"/>
              <a:t>Model Adoption Database </a:t>
            </a:r>
            <a:endParaRPr lang="en-US" dirty="0"/>
          </a:p>
        </p:txBody>
      </p:sp>
      <p:sp>
        <p:nvSpPr>
          <p:cNvPr id="3" name="Subtitle 2"/>
          <p:cNvSpPr>
            <a:spLocks noGrp="1"/>
          </p:cNvSpPr>
          <p:nvPr>
            <p:ph type="subTitle" idx="1"/>
          </p:nvPr>
        </p:nvSpPr>
        <p:spPr/>
        <p:txBody>
          <a:bodyPr>
            <a:normAutofit/>
          </a:bodyPr>
          <a:lstStyle/>
          <a:p>
            <a:r>
              <a:rPr lang="en-US" sz="2400" dirty="0" smtClean="0"/>
              <a:t>Craig Parker</a:t>
            </a:r>
            <a:endParaRPr lang="en-US" sz="2400" dirty="0"/>
          </a:p>
        </p:txBody>
      </p:sp>
    </p:spTree>
    <p:extLst>
      <p:ext uri="{BB962C8B-B14F-4D97-AF65-F5344CB8AC3E}">
        <p14:creationId xmlns:p14="http://schemas.microsoft.com/office/powerpoint/2010/main" val="27517735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MOU Update</a:t>
            </a:r>
            <a:endParaRPr lang="en-US" dirty="0"/>
          </a:p>
        </p:txBody>
      </p:sp>
      <p:sp>
        <p:nvSpPr>
          <p:cNvPr id="3" name="Subtitle 2"/>
          <p:cNvSpPr>
            <a:spLocks noGrp="1"/>
          </p:cNvSpPr>
          <p:nvPr>
            <p:ph type="subTitle" idx="1"/>
          </p:nvPr>
        </p:nvSpPr>
        <p:spPr/>
        <p:txBody>
          <a:bodyPr>
            <a:normAutofit/>
          </a:bodyPr>
          <a:lstStyle/>
          <a:p>
            <a:r>
              <a:rPr lang="en-US" sz="2400" dirty="0" smtClean="0"/>
              <a:t>Virginia Riehl</a:t>
            </a:r>
            <a:endParaRPr lang="en-US" sz="2400" dirty="0"/>
          </a:p>
        </p:txBody>
      </p:sp>
    </p:spTree>
    <p:extLst>
      <p:ext uri="{BB962C8B-B14F-4D97-AF65-F5344CB8AC3E}">
        <p14:creationId xmlns:p14="http://schemas.microsoft.com/office/powerpoint/2010/main" val="22948859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286416" y="80638"/>
            <a:ext cx="2380298" cy="979805"/>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890" y="1106075"/>
            <a:ext cx="571942" cy="773566"/>
          </a:xfrm>
          <a:prstGeom prst="rect">
            <a:avLst/>
          </a:prstGeom>
          <a:noFill/>
          <a:ln>
            <a:no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486" y="4927094"/>
            <a:ext cx="1643063" cy="685800"/>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38862" r="37387"/>
          <a:stretch/>
        </p:blipFill>
        <p:spPr>
          <a:xfrm>
            <a:off x="244304" y="2366680"/>
            <a:ext cx="1191218" cy="667396"/>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3059" y="3414712"/>
            <a:ext cx="1828800" cy="590550"/>
          </a:xfrm>
          <a:prstGeom prst="rect">
            <a:avLst/>
          </a:prstGeom>
        </p:spPr>
      </p:pic>
      <p:pic>
        <p:nvPicPr>
          <p:cNvPr id="20" name="Picture 19"/>
          <p:cNvPicPr>
            <a:picLocks noChangeAspect="1"/>
          </p:cNvPicPr>
          <p:nvPr/>
        </p:nvPicPr>
        <p:blipFill>
          <a:blip r:embed="rId7"/>
          <a:stretch>
            <a:fillRect/>
          </a:stretch>
        </p:blipFill>
        <p:spPr>
          <a:xfrm>
            <a:off x="244304" y="5785678"/>
            <a:ext cx="1766934" cy="510349"/>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304" y="4230819"/>
            <a:ext cx="1714500" cy="561976"/>
          </a:xfrm>
          <a:prstGeom prst="rect">
            <a:avLst/>
          </a:prstGeom>
        </p:spPr>
      </p:pic>
      <p:sp>
        <p:nvSpPr>
          <p:cNvPr id="23" name="TextBox 22"/>
          <p:cNvSpPr txBox="1"/>
          <p:nvPr/>
        </p:nvSpPr>
        <p:spPr>
          <a:xfrm>
            <a:off x="264679" y="163852"/>
            <a:ext cx="5615612" cy="769441"/>
          </a:xfrm>
          <a:prstGeom prst="rect">
            <a:avLst/>
          </a:prstGeom>
          <a:solidFill>
            <a:schemeClr val="accent5">
              <a:lumMod val="75000"/>
            </a:schemeClr>
          </a:solidFill>
        </p:spPr>
        <p:txBody>
          <a:bodyPr wrap="square" rtlCol="0">
            <a:spAutoFit/>
          </a:bodyPr>
          <a:lstStyle/>
          <a:p>
            <a:r>
              <a:rPr lang="en-US" sz="4400" b="1" dirty="0">
                <a:solidFill>
                  <a:schemeClr val="bg1"/>
                </a:solidFill>
              </a:rPr>
              <a:t>MOU UPDATE</a:t>
            </a:r>
          </a:p>
        </p:txBody>
      </p:sp>
      <p:sp>
        <p:nvSpPr>
          <p:cNvPr id="24" name="Rectangle 23"/>
          <p:cNvSpPr/>
          <p:nvPr/>
        </p:nvSpPr>
        <p:spPr>
          <a:xfrm>
            <a:off x="2583096" y="1129862"/>
            <a:ext cx="6083618" cy="76809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Status:</a:t>
            </a:r>
            <a:r>
              <a:rPr lang="en-US" sz="2000" dirty="0">
                <a:solidFill>
                  <a:schemeClr val="tx1"/>
                </a:solidFill>
              </a:rPr>
              <a:t>  MOU Signed, </a:t>
            </a:r>
            <a:r>
              <a:rPr lang="en-US" sz="2000">
                <a:solidFill>
                  <a:schemeClr val="tx1"/>
                </a:solidFill>
              </a:rPr>
              <a:t>Press Release</a:t>
            </a:r>
            <a:endParaRPr lang="en-US" sz="2000" dirty="0">
              <a:solidFill>
                <a:schemeClr val="tx1"/>
              </a:solidFill>
            </a:endParaRPr>
          </a:p>
          <a:p>
            <a:r>
              <a:rPr lang="en-US" sz="2000" b="1" dirty="0">
                <a:solidFill>
                  <a:schemeClr val="tx1"/>
                </a:solidFill>
              </a:rPr>
              <a:t>Projects:  </a:t>
            </a:r>
            <a:r>
              <a:rPr lang="en-US" sz="2000" dirty="0">
                <a:solidFill>
                  <a:schemeClr val="tx1"/>
                </a:solidFill>
              </a:rPr>
              <a:t>CIMI, CIIC, Coordination of Care Service with OMG</a:t>
            </a:r>
          </a:p>
        </p:txBody>
      </p:sp>
      <p:sp>
        <p:nvSpPr>
          <p:cNvPr id="25" name="Rectangle 24"/>
          <p:cNvSpPr/>
          <p:nvPr/>
        </p:nvSpPr>
        <p:spPr>
          <a:xfrm>
            <a:off x="2583096" y="2265979"/>
            <a:ext cx="6083618" cy="76809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Status:  </a:t>
            </a:r>
            <a:r>
              <a:rPr lang="en-US" dirty="0">
                <a:solidFill>
                  <a:schemeClr val="tx1"/>
                </a:solidFill>
              </a:rPr>
              <a:t>MOU Approved</a:t>
            </a:r>
          </a:p>
          <a:p>
            <a:r>
              <a:rPr lang="en-US" b="1" dirty="0">
                <a:solidFill>
                  <a:schemeClr val="tx1"/>
                </a:solidFill>
              </a:rPr>
              <a:t>Project:  </a:t>
            </a:r>
            <a:r>
              <a:rPr lang="en-US" dirty="0">
                <a:solidFill>
                  <a:schemeClr val="tx1"/>
                </a:solidFill>
              </a:rPr>
              <a:t>Coordination of Care Service, Healthcare BPM</a:t>
            </a:r>
            <a:endParaRPr lang="en-US" b="1" dirty="0">
              <a:solidFill>
                <a:schemeClr val="tx1"/>
              </a:solidFill>
            </a:endParaRPr>
          </a:p>
        </p:txBody>
      </p:sp>
      <p:sp>
        <p:nvSpPr>
          <p:cNvPr id="26" name="Rectangle 25"/>
          <p:cNvSpPr/>
          <p:nvPr/>
        </p:nvSpPr>
        <p:spPr>
          <a:xfrm>
            <a:off x="2611671" y="3409949"/>
            <a:ext cx="6083618" cy="4572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Status:  </a:t>
            </a:r>
            <a:r>
              <a:rPr lang="en-US" dirty="0">
                <a:solidFill>
                  <a:schemeClr val="tx1"/>
                </a:solidFill>
              </a:rPr>
              <a:t>Mutual Membership Agreement</a:t>
            </a:r>
            <a:endParaRPr lang="en-US" b="1" dirty="0">
              <a:solidFill>
                <a:schemeClr val="tx1"/>
              </a:solidFill>
            </a:endParaRPr>
          </a:p>
        </p:txBody>
      </p:sp>
      <p:sp>
        <p:nvSpPr>
          <p:cNvPr id="27" name="Rectangle 26"/>
          <p:cNvSpPr/>
          <p:nvPr/>
        </p:nvSpPr>
        <p:spPr>
          <a:xfrm>
            <a:off x="2611671" y="4308179"/>
            <a:ext cx="6083618" cy="4572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Status:  </a:t>
            </a:r>
            <a:r>
              <a:rPr lang="en-US" dirty="0">
                <a:solidFill>
                  <a:schemeClr val="tx1"/>
                </a:solidFill>
              </a:rPr>
              <a:t>Exploring Areas for Collaboration</a:t>
            </a:r>
          </a:p>
        </p:txBody>
      </p:sp>
      <p:sp>
        <p:nvSpPr>
          <p:cNvPr id="28" name="Rectangle 27"/>
          <p:cNvSpPr/>
          <p:nvPr/>
        </p:nvSpPr>
        <p:spPr>
          <a:xfrm>
            <a:off x="2611671" y="5124634"/>
            <a:ext cx="6083618" cy="4572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Status:  </a:t>
            </a:r>
            <a:r>
              <a:rPr lang="en-US" dirty="0">
                <a:solidFill>
                  <a:schemeClr val="tx1"/>
                </a:solidFill>
              </a:rPr>
              <a:t>Exploring Areas for Collaboration</a:t>
            </a:r>
            <a:endParaRPr lang="en-US" b="1" dirty="0">
              <a:solidFill>
                <a:schemeClr val="tx1"/>
              </a:solidFill>
            </a:endParaRPr>
          </a:p>
        </p:txBody>
      </p:sp>
      <p:sp>
        <p:nvSpPr>
          <p:cNvPr id="29" name="Rectangle 28"/>
          <p:cNvSpPr/>
          <p:nvPr/>
        </p:nvSpPr>
        <p:spPr>
          <a:xfrm>
            <a:off x="2611671" y="5838826"/>
            <a:ext cx="6083618" cy="4572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Status:  </a:t>
            </a:r>
            <a:r>
              <a:rPr lang="en-US" dirty="0">
                <a:solidFill>
                  <a:schemeClr val="tx1"/>
                </a:solidFill>
              </a:rPr>
              <a:t>Exploring Areas for Collaboration</a:t>
            </a:r>
            <a:endParaRPr lang="en-US" b="1" dirty="0">
              <a:solidFill>
                <a:schemeClr val="tx1"/>
              </a:solidFill>
            </a:endParaRPr>
          </a:p>
        </p:txBody>
      </p:sp>
    </p:spTree>
    <p:extLst>
      <p:ext uri="{BB962C8B-B14F-4D97-AF65-F5344CB8AC3E}">
        <p14:creationId xmlns:p14="http://schemas.microsoft.com/office/powerpoint/2010/main" val="699807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dirty="0"/>
              <a:t>Development Environment and Resources </a:t>
            </a:r>
            <a:endParaRPr lang="en-US" sz="4000" dirty="0"/>
          </a:p>
        </p:txBody>
      </p:sp>
      <p:sp>
        <p:nvSpPr>
          <p:cNvPr id="3" name="Subtitle 2"/>
          <p:cNvSpPr>
            <a:spLocks noGrp="1"/>
          </p:cNvSpPr>
          <p:nvPr>
            <p:ph type="subTitle" idx="1"/>
          </p:nvPr>
        </p:nvSpPr>
        <p:spPr/>
        <p:txBody>
          <a:bodyPr>
            <a:normAutofit/>
          </a:bodyPr>
          <a:lstStyle/>
          <a:p>
            <a:r>
              <a:rPr lang="en-US" sz="2400" dirty="0" smtClean="0"/>
              <a:t>Scott Narus</a:t>
            </a:r>
            <a:endParaRPr lang="en-US" sz="2400" dirty="0"/>
          </a:p>
        </p:txBody>
      </p:sp>
    </p:spTree>
    <p:extLst>
      <p:ext uri="{BB962C8B-B14F-4D97-AF65-F5344CB8AC3E}">
        <p14:creationId xmlns:p14="http://schemas.microsoft.com/office/powerpoint/2010/main" val="444728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HSPC Engagement in Public Policy </a:t>
            </a:r>
            <a:endParaRPr lang="en-US" dirty="0"/>
          </a:p>
        </p:txBody>
      </p:sp>
      <p:sp>
        <p:nvSpPr>
          <p:cNvPr id="3" name="Subtitle 2"/>
          <p:cNvSpPr>
            <a:spLocks noGrp="1"/>
          </p:cNvSpPr>
          <p:nvPr>
            <p:ph type="subTitle" idx="1"/>
          </p:nvPr>
        </p:nvSpPr>
        <p:spPr/>
        <p:txBody>
          <a:bodyPr>
            <a:normAutofit/>
          </a:bodyPr>
          <a:lstStyle/>
          <a:p>
            <a:r>
              <a:rPr lang="en-US" sz="2400" dirty="0" smtClean="0"/>
              <a:t>Frank </a:t>
            </a:r>
            <a:r>
              <a:rPr lang="en-US" sz="2400" dirty="0" err="1" smtClean="0"/>
              <a:t>Opelka</a:t>
            </a:r>
            <a:endParaRPr lang="en-US" sz="2400" dirty="0"/>
          </a:p>
        </p:txBody>
      </p:sp>
    </p:spTree>
    <p:extLst>
      <p:ext uri="{BB962C8B-B14F-4D97-AF65-F5344CB8AC3E}">
        <p14:creationId xmlns:p14="http://schemas.microsoft.com/office/powerpoint/2010/main" val="3203590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43020" y="3141944"/>
            <a:ext cx="7478042" cy="830997"/>
          </a:xfrm>
          <a:prstGeom prst="rect">
            <a:avLst/>
          </a:prstGeom>
          <a:noFill/>
        </p:spPr>
        <p:txBody>
          <a:bodyPr wrap="square" rtlCol="0">
            <a:spAutoFit/>
          </a:bodyPr>
          <a:lstStyle/>
          <a:p>
            <a:pPr algn="ctr"/>
            <a:r>
              <a:rPr lang="en-US" sz="2400" b="1" dirty="0" smtClean="0">
                <a:solidFill>
                  <a:schemeClr val="tx1">
                    <a:lumMod val="65000"/>
                    <a:lumOff val="35000"/>
                  </a:schemeClr>
                </a:solidFill>
              </a:rPr>
              <a:t>HSPC Terminology and Information Model Initiatives</a:t>
            </a:r>
            <a:endParaRPr lang="en-US" sz="2400" b="1" dirty="0">
              <a:solidFill>
                <a:schemeClr val="tx1">
                  <a:lumMod val="65000"/>
                  <a:lumOff val="35000"/>
                </a:schemeClr>
              </a:solidFill>
            </a:endParaRPr>
          </a:p>
        </p:txBody>
      </p:sp>
      <p:sp>
        <p:nvSpPr>
          <p:cNvPr id="7" name="Content Placeholder 2"/>
          <p:cNvSpPr txBox="1">
            <a:spLocks/>
          </p:cNvSpPr>
          <p:nvPr/>
        </p:nvSpPr>
        <p:spPr>
          <a:xfrm>
            <a:off x="691539" y="5406910"/>
            <a:ext cx="8042276" cy="316314"/>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ctr">
              <a:lnSpc>
                <a:spcPct val="50000"/>
              </a:lnSpc>
              <a:buNone/>
            </a:pPr>
            <a:endParaRPr lang="en-US" sz="1600" dirty="0">
              <a:solidFill>
                <a:srgbClr val="595959"/>
              </a:solidFill>
            </a:endParaRPr>
          </a:p>
        </p:txBody>
      </p:sp>
      <p:sp>
        <p:nvSpPr>
          <p:cNvPr id="8" name="Content Placeholder 2"/>
          <p:cNvSpPr txBox="1">
            <a:spLocks/>
          </p:cNvSpPr>
          <p:nvPr/>
        </p:nvSpPr>
        <p:spPr>
          <a:xfrm>
            <a:off x="10041" y="4628046"/>
            <a:ext cx="9144000" cy="945871"/>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ctr">
              <a:lnSpc>
                <a:spcPct val="50000"/>
              </a:lnSpc>
              <a:buNone/>
            </a:pPr>
            <a:r>
              <a:rPr lang="en-US" sz="1600" dirty="0">
                <a:solidFill>
                  <a:srgbClr val="595959"/>
                </a:solidFill>
              </a:rPr>
              <a:t>Susan Matney, PhD, RNC-OB, FAAN (Initiative Lead</a:t>
            </a:r>
            <a:r>
              <a:rPr lang="en-US" sz="1600" dirty="0" smtClean="0">
                <a:solidFill>
                  <a:srgbClr val="595959"/>
                </a:solidFill>
              </a:rPr>
              <a:t>)</a:t>
            </a:r>
          </a:p>
          <a:p>
            <a:pPr marL="0" indent="0" algn="ctr">
              <a:lnSpc>
                <a:spcPct val="50000"/>
              </a:lnSpc>
              <a:buNone/>
            </a:pPr>
            <a:r>
              <a:rPr lang="en-US" sz="1600" dirty="0" smtClean="0">
                <a:solidFill>
                  <a:srgbClr val="595959"/>
                </a:solidFill>
              </a:rPr>
              <a:t>3/27/2017</a:t>
            </a:r>
            <a:endParaRPr lang="en-US" sz="1600" dirty="0">
              <a:solidFill>
                <a:srgbClr val="595959"/>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0006" y="1297236"/>
            <a:ext cx="5433164" cy="1431542"/>
          </a:xfrm>
          <a:prstGeom prst="rect">
            <a:avLst/>
          </a:prstGeom>
        </p:spPr>
      </p:pic>
    </p:spTree>
    <p:extLst>
      <p:ext uri="{BB962C8B-B14F-4D97-AF65-F5344CB8AC3E}">
        <p14:creationId xmlns:p14="http://schemas.microsoft.com/office/powerpoint/2010/main" val="13095058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3600" dirty="0" smtClean="0">
                <a:solidFill>
                  <a:schemeClr val="bg2">
                    <a:lumMod val="50000"/>
                  </a:schemeClr>
                </a:solidFill>
                <a:effectLst/>
                <a:latin typeface="+mj-lt"/>
              </a:rPr>
              <a:t>Terminology and Tooling Initiative:</a:t>
            </a:r>
            <a:endParaRPr lang="en-US" sz="3600" dirty="0">
              <a:solidFill>
                <a:schemeClr val="bg2">
                  <a:lumMod val="50000"/>
                </a:schemeClr>
              </a:solidFill>
              <a:latin typeface="+mj-lt"/>
            </a:endParaRPr>
          </a:p>
        </p:txBody>
      </p:sp>
      <p:sp>
        <p:nvSpPr>
          <p:cNvPr id="3" name="Content Placeholder 2"/>
          <p:cNvSpPr>
            <a:spLocks noGrp="1"/>
          </p:cNvSpPr>
          <p:nvPr>
            <p:ph idx="1"/>
          </p:nvPr>
        </p:nvSpPr>
        <p:spPr>
          <a:xfrm>
            <a:off x="549275" y="2168012"/>
            <a:ext cx="8042276" cy="3775589"/>
          </a:xfrm>
        </p:spPr>
        <p:txBody>
          <a:bodyPr>
            <a:normAutofit/>
          </a:bodyPr>
          <a:lstStyle/>
          <a:p>
            <a:pPr marL="0" lvl="0" indent="0">
              <a:buNone/>
            </a:pPr>
            <a:r>
              <a:rPr lang="en-US" b="1" dirty="0" smtClean="0">
                <a:effectLst/>
              </a:rPr>
              <a:t>Develop terminology and information models as a foundation for true semantic interoperability </a:t>
            </a:r>
          </a:p>
          <a:p>
            <a:pPr lvl="1"/>
            <a:r>
              <a:rPr lang="en-US" sz="2400" dirty="0" smtClean="0">
                <a:effectLst/>
              </a:rPr>
              <a:t>Based on real world, technical, high priority use cases brought to us by the member community. </a:t>
            </a:r>
          </a:p>
        </p:txBody>
      </p:sp>
    </p:spTree>
    <p:extLst>
      <p:ext uri="{BB962C8B-B14F-4D97-AF65-F5344CB8AC3E}">
        <p14:creationId xmlns:p14="http://schemas.microsoft.com/office/powerpoint/2010/main" val="33351034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5237" y="0"/>
            <a:ext cx="7390357" cy="6666898"/>
          </a:xfrm>
        </p:spPr>
      </p:pic>
      <p:sp>
        <p:nvSpPr>
          <p:cNvPr id="4" name="Slide Number Placeholder 3"/>
          <p:cNvSpPr>
            <a:spLocks noGrp="1"/>
          </p:cNvSpPr>
          <p:nvPr>
            <p:ph type="sldNum" sz="quarter" idx="10"/>
          </p:nvPr>
        </p:nvSpPr>
        <p:spPr/>
        <p:txBody>
          <a:bodyPr/>
          <a:lstStyle/>
          <a:p>
            <a:pPr>
              <a:defRPr/>
            </a:pPr>
            <a:r>
              <a:rPr lang="en-US" dirty="0" smtClean="0"/>
              <a:t> Huff </a:t>
            </a:r>
            <a:fld id="{EBE4D7B4-ED56-410C-BB88-9AEEB1A4B6E4}" type="slidenum">
              <a:rPr lang="en-US" smtClean="0"/>
              <a:pPr>
                <a:defRPr/>
              </a:pPr>
              <a:t>7</a:t>
            </a:fld>
            <a:endParaRPr lang="en-US" dirty="0"/>
          </a:p>
        </p:txBody>
      </p:sp>
    </p:spTree>
    <p:extLst>
      <p:ext uri="{BB962C8B-B14F-4D97-AF65-F5344CB8AC3E}">
        <p14:creationId xmlns:p14="http://schemas.microsoft.com/office/powerpoint/2010/main" val="250495417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b="1" dirty="0" smtClean="0">
                <a:effectLst/>
              </a:rPr>
              <a:t>Deliverable 1:  </a:t>
            </a:r>
            <a:r>
              <a:rPr lang="en-US" sz="2400" dirty="0" smtClean="0">
                <a:effectLst/>
              </a:rPr>
              <a:t>Develop the CIMI </a:t>
            </a:r>
            <a:r>
              <a:rPr lang="en-US" sz="2400" dirty="0" smtClean="0"/>
              <a:t>Content </a:t>
            </a:r>
            <a:r>
              <a:rPr lang="en-US" sz="2400" dirty="0" smtClean="0">
                <a:effectLst/>
              </a:rPr>
              <a:t>Architecture</a:t>
            </a:r>
            <a:r>
              <a:rPr lang="en-US" sz="1100" dirty="0" smtClean="0">
                <a:effectLst/>
              </a:rPr>
              <a:t>  </a:t>
            </a:r>
            <a:br>
              <a:rPr lang="en-US" sz="1100" dirty="0" smtClean="0">
                <a:effectLst/>
              </a:rPr>
            </a:br>
            <a:r>
              <a:rPr lang="en-US" sz="1400" dirty="0" smtClean="0"/>
              <a:t>(overseen by HL7 CIMI WG)</a:t>
            </a:r>
            <a:endParaRPr lang="en-US" sz="5400" dirty="0"/>
          </a:p>
        </p:txBody>
      </p:sp>
      <p:sp>
        <p:nvSpPr>
          <p:cNvPr id="3" name="Content Placeholder 2"/>
          <p:cNvSpPr>
            <a:spLocks noGrp="1"/>
          </p:cNvSpPr>
          <p:nvPr>
            <p:ph idx="1"/>
          </p:nvPr>
        </p:nvSpPr>
        <p:spPr>
          <a:xfrm>
            <a:off x="549275" y="1600200"/>
            <a:ext cx="8042276" cy="4879427"/>
          </a:xfrm>
        </p:spPr>
        <p:txBody>
          <a:bodyPr>
            <a:normAutofit/>
          </a:bodyPr>
          <a:lstStyle/>
          <a:p>
            <a:pPr marL="0" lvl="0" indent="0">
              <a:buNone/>
            </a:pPr>
            <a:r>
              <a:rPr lang="en-US" sz="2000" dirty="0" smtClean="0">
                <a:effectLst/>
              </a:rPr>
              <a:t>Goal </a:t>
            </a:r>
            <a:r>
              <a:rPr lang="en-US" sz="2000" dirty="0"/>
              <a:t>1</a:t>
            </a:r>
            <a:r>
              <a:rPr lang="en-US" sz="2000" dirty="0" smtClean="0">
                <a:effectLst/>
              </a:rPr>
              <a:t>: Develop the high level reference archetypes (patterns) and ballot</a:t>
            </a:r>
          </a:p>
          <a:p>
            <a:pPr marL="962025" lvl="2" indent="-342900"/>
            <a:r>
              <a:rPr lang="en-US" sz="1400" dirty="0" smtClean="0"/>
              <a:t>Assigned </a:t>
            </a:r>
            <a:r>
              <a:rPr lang="en-US" sz="1400" dirty="0"/>
              <a:t>to : </a:t>
            </a:r>
            <a:r>
              <a:rPr lang="en-US" sz="1400" dirty="0" smtClean="0"/>
              <a:t>Susan/Claude</a:t>
            </a:r>
          </a:p>
          <a:p>
            <a:pPr lvl="1"/>
            <a:r>
              <a:rPr lang="en-US" sz="1600" dirty="0" smtClean="0"/>
              <a:t>CIMI Model Style Guide v1 in Jan. HL7 ballot</a:t>
            </a:r>
            <a:endParaRPr lang="en-US" sz="1600" dirty="0" smtClean="0">
              <a:effectLst/>
            </a:endParaRPr>
          </a:p>
          <a:p>
            <a:pPr lvl="1"/>
            <a:r>
              <a:rPr lang="en-US" sz="1600" dirty="0" smtClean="0"/>
              <a:t>Archetypes included: Actor, Organization, </a:t>
            </a:r>
            <a:r>
              <a:rPr lang="en-US" sz="1600" dirty="0" smtClean="0">
                <a:effectLst/>
              </a:rPr>
              <a:t>Encounter, Evaluation Result, </a:t>
            </a:r>
            <a:r>
              <a:rPr lang="en-US" sz="1600" dirty="0" smtClean="0"/>
              <a:t>Procedure, </a:t>
            </a:r>
            <a:r>
              <a:rPr lang="en-US" sz="1600" dirty="0" smtClean="0">
                <a:effectLst/>
              </a:rPr>
              <a:t>Assertion</a:t>
            </a:r>
          </a:p>
          <a:p>
            <a:pPr marL="0" lvl="0" indent="0">
              <a:buNone/>
            </a:pPr>
            <a:r>
              <a:rPr lang="en-US" sz="2000" dirty="0" smtClean="0"/>
              <a:t>Goal 2: Finalize and ballot the CIMI Reference and Foundational Archetypes</a:t>
            </a:r>
          </a:p>
          <a:p>
            <a:pPr lvl="2"/>
            <a:r>
              <a:rPr lang="en-US" sz="1400" dirty="0" smtClean="0"/>
              <a:t>Assigned </a:t>
            </a:r>
            <a:r>
              <a:rPr lang="en-US" sz="1400" dirty="0"/>
              <a:t>to : </a:t>
            </a:r>
            <a:r>
              <a:rPr lang="en-US" sz="1400" dirty="0" smtClean="0"/>
              <a:t>Claude Nanjo – done and in ballot</a:t>
            </a:r>
          </a:p>
          <a:p>
            <a:pPr marL="685800" lvl="2" indent="0">
              <a:buNone/>
            </a:pPr>
            <a:endParaRPr lang="en-US" sz="1200" dirty="0" smtClean="0">
              <a:effectLst/>
            </a:endParaRPr>
          </a:p>
        </p:txBody>
      </p:sp>
    </p:spTree>
    <p:extLst>
      <p:ext uri="{BB962C8B-B14F-4D97-AF65-F5344CB8AC3E}">
        <p14:creationId xmlns:p14="http://schemas.microsoft.com/office/powerpoint/2010/main" val="142252944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9" name="Shape 169"/>
          <p:cNvSpPr txBox="1">
            <a:spLocks noGrp="1"/>
          </p:cNvSpPr>
          <p:nvPr>
            <p:ph type="title"/>
          </p:nvPr>
        </p:nvSpPr>
        <p:spPr>
          <a:xfrm>
            <a:off x="722671" y="148605"/>
            <a:ext cx="7234084" cy="863132"/>
          </a:xfrm>
          <a:prstGeom prst="rect">
            <a:avLst/>
          </a:prstGeom>
        </p:spPr>
        <p:txBody>
          <a:bodyPr vert="horz" lIns="76188" tIns="76188" rIns="76188" bIns="76188" rtlCol="0" anchor="b" anchorCtr="0">
            <a:noAutofit/>
          </a:bodyPr>
          <a:lstStyle/>
          <a:p>
            <a:r>
              <a:rPr lang="en-US" sz="2400" dirty="0"/>
              <a:t>Model Driven Architecture Vision to seamlessly support developers and implementers </a:t>
            </a:r>
            <a:r>
              <a:rPr lang="en-US" sz="2000" dirty="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663" y="949704"/>
            <a:ext cx="6423950" cy="5781554"/>
          </a:xfrm>
          <a:prstGeom prst="rect">
            <a:avLst/>
          </a:prstGeom>
        </p:spPr>
      </p:pic>
    </p:spTree>
    <p:extLst>
      <p:ext uri="{BB962C8B-B14F-4D97-AF65-F5344CB8AC3E}">
        <p14:creationId xmlns:p14="http://schemas.microsoft.com/office/powerpoint/2010/main" val="1969064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2154</TotalTime>
  <Words>2828</Words>
  <Application>Microsoft Macintosh PowerPoint</Application>
  <PresentationFormat>On-screen Show (4:3)</PresentationFormat>
  <Paragraphs>497</Paragraphs>
  <Slides>45</Slides>
  <Notes>16</Notes>
  <HiddenSlides>5</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Breeze</vt:lpstr>
      <vt:lpstr>HSPC Initiatives</vt:lpstr>
      <vt:lpstr>Initiatives</vt:lpstr>
      <vt:lpstr>Initiatives</vt:lpstr>
      <vt:lpstr>Community Engagement</vt:lpstr>
      <vt:lpstr>PowerPoint Presentation</vt:lpstr>
      <vt:lpstr>Terminology and Tooling Initiative:</vt:lpstr>
      <vt:lpstr>PowerPoint Presentation</vt:lpstr>
      <vt:lpstr>Deliverable 1:  Develop the CIMI Content Architecture   (overseen by HL7 CIMI WG)</vt:lpstr>
      <vt:lpstr>Model Driven Architecture Vision to seamlessly support developers and implementers   </vt:lpstr>
      <vt:lpstr>Goal 3: Create detailed clinical models to test the reference archetypes and implement</vt:lpstr>
      <vt:lpstr>Skin Assessment Model</vt:lpstr>
      <vt:lpstr>Deliverable 2: Develop Model Transform Methodologies (overseen by HL7 CIMI WG)  </vt:lpstr>
      <vt:lpstr>Deliverable 3:  Define Model Development Pipeline</vt:lpstr>
      <vt:lpstr>The Interoperable App Development Process</vt:lpstr>
      <vt:lpstr>Deliverable 4:  Provide SOLOR terminology support (overseen by Keith Campbell)   </vt:lpstr>
      <vt:lpstr>Deliverable 5: Define versioning and governance processes for terminology and models</vt:lpstr>
      <vt:lpstr>Deliverable 6: Define terminology and modeling tooling roadmap (Overseen by Keith and Craig)</vt:lpstr>
      <vt:lpstr>Confluence Page Overview</vt:lpstr>
      <vt:lpstr>Questions</vt:lpstr>
      <vt:lpstr>Create a reference Implementation of Common SOA </vt:lpstr>
      <vt:lpstr>Support Authoring and Sharing of Knowledge Content </vt:lpstr>
      <vt:lpstr>Knowledge Authoring Reference Model</vt:lpstr>
      <vt:lpstr>Sources of Potential Authoring Tools</vt:lpstr>
      <vt:lpstr>Authoring a CDSS for Complex Electronic Protocols</vt:lpstr>
      <vt:lpstr>Designing a CDSS for Complex Electronic Protocols</vt:lpstr>
      <vt:lpstr>High Level BPMN for Mental Health Integration</vt:lpstr>
      <vt:lpstr>Configuring Data Access Services</vt:lpstr>
      <vt:lpstr>Systems Components</vt:lpstr>
      <vt:lpstr>EHR Supplied Services</vt:lpstr>
      <vt:lpstr>Platform Supplied Services</vt:lpstr>
      <vt:lpstr>PowerPoint Presentation</vt:lpstr>
      <vt:lpstr>Healthcare Community Cloud</vt:lpstr>
      <vt:lpstr>HSPC Services Evolution</vt:lpstr>
      <vt:lpstr>Support Conformance and Certification Testing </vt:lpstr>
      <vt:lpstr>PowerPoint Presentation</vt:lpstr>
      <vt:lpstr>Functions of the Consortium (1/23/2014)</vt:lpstr>
      <vt:lpstr>The Compliance Pyramid</vt:lpstr>
      <vt:lpstr>The Interoperable App Development Process</vt:lpstr>
      <vt:lpstr>We Need to Define What It Means to Be HSPC Compliant</vt:lpstr>
      <vt:lpstr>Model Repository and Model Adoption</vt:lpstr>
      <vt:lpstr>Model Adoption Database </vt:lpstr>
      <vt:lpstr>MOU Update</vt:lpstr>
      <vt:lpstr>PowerPoint Presentation</vt:lpstr>
      <vt:lpstr>Development Environment and Resources </vt:lpstr>
      <vt:lpstr>HSPC Engagement in Public Policy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Trillium-II: EU/US Cooperation for Global Interoperability in Digital Health </dc:title>
  <dc:creator>LK HL</dc:creator>
  <cp:lastModifiedBy>LK HL</cp:lastModifiedBy>
  <cp:revision>11</cp:revision>
  <dcterms:created xsi:type="dcterms:W3CDTF">2017-03-27T02:30:32Z</dcterms:created>
  <dcterms:modified xsi:type="dcterms:W3CDTF">2017-03-29T14:25:24Z</dcterms:modified>
</cp:coreProperties>
</file>