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6" r:id="rId27"/>
    <p:sldId id="287" r:id="rId28"/>
    <p:sldId id="288" r:id="rId29"/>
    <p:sldId id="289" r:id="rId30"/>
    <p:sldId id="290" r:id="rId31"/>
    <p:sldId id="280" r:id="rId32"/>
    <p:sldId id="281" r:id="rId33"/>
    <p:sldId id="282" r:id="rId34"/>
    <p:sldId id="283"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9573" autoAdjust="0"/>
  </p:normalViewPr>
  <p:slideViewPr>
    <p:cSldViewPr snapToGrid="0" snapToObjects="1">
      <p:cViewPr varScale="1">
        <p:scale>
          <a:sx n="70" d="100"/>
          <a:sy n="70" d="100"/>
        </p:scale>
        <p:origin x="-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7F6EC-07D6-D44A-903C-051D23C171BF}" type="datetimeFigureOut">
              <a:rPr lang="en-US" smtClean="0"/>
              <a:t>3/28/17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B22FA-2EE1-3645-9CDB-FD067A83BA62}" type="slidenum">
              <a:rPr lang="en-US" smtClean="0"/>
              <a:t>‹#›</a:t>
            </a:fld>
            <a:endParaRPr lang="en-US"/>
          </a:p>
        </p:txBody>
      </p:sp>
    </p:spTree>
    <p:extLst>
      <p:ext uri="{BB962C8B-B14F-4D97-AF65-F5344CB8AC3E}">
        <p14:creationId xmlns:p14="http://schemas.microsoft.com/office/powerpoint/2010/main" val="2014244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docs.google.com/drawings/d/1xQF5SZxwi8DiFG1C7uI9eBo6RkgYtA3iIekeuDOC8Es/ed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Terminology and Modeling </a:t>
            </a:r>
          </a:p>
          <a:p>
            <a:pPr lvl="0"/>
            <a:r>
              <a:rPr lang="en-US" sz="1200" kern="1200" dirty="0" smtClean="0">
                <a:solidFill>
                  <a:schemeClr val="tx1"/>
                </a:solidFill>
                <a:effectLst/>
                <a:latin typeface="+mn-lt"/>
                <a:ea typeface="+mn-ea"/>
                <a:cs typeface="+mn-cs"/>
              </a:rPr>
              <a:t>SOA Reference</a:t>
            </a:r>
          </a:p>
          <a:p>
            <a:pPr lvl="0"/>
            <a:r>
              <a:rPr lang="en-US" sz="1200" kern="1200" dirty="0" smtClean="0">
                <a:solidFill>
                  <a:schemeClr val="tx1"/>
                </a:solidFill>
                <a:effectLst/>
                <a:latin typeface="+mn-lt"/>
                <a:ea typeface="+mn-ea"/>
                <a:cs typeface="+mn-cs"/>
              </a:rPr>
              <a:t>Knowledge Authoring Reference Model</a:t>
            </a:r>
          </a:p>
          <a:p>
            <a:pPr lvl="0"/>
            <a:r>
              <a:rPr lang="en-US" sz="1200" kern="1200" dirty="0" smtClean="0">
                <a:solidFill>
                  <a:schemeClr val="tx1"/>
                </a:solidFill>
                <a:effectLst/>
                <a:latin typeface="+mn-lt"/>
                <a:ea typeface="+mn-ea"/>
                <a:cs typeface="+mn-cs"/>
              </a:rPr>
              <a:t>Health Care Community Cloud</a:t>
            </a:r>
          </a:p>
          <a:p>
            <a:pPr lvl="0"/>
            <a:r>
              <a:rPr lang="en-US" sz="1200" kern="1200" dirty="0" smtClean="0">
                <a:solidFill>
                  <a:schemeClr val="tx1"/>
                </a:solidFill>
                <a:effectLst/>
                <a:latin typeface="+mn-lt"/>
                <a:ea typeface="+mn-ea"/>
                <a:cs typeface="+mn-cs"/>
              </a:rPr>
              <a:t>Conformance and Certification - (</a:t>
            </a:r>
            <a:r>
              <a:rPr lang="en-US" sz="1200" i="1" kern="1200" dirty="0" smtClean="0">
                <a:solidFill>
                  <a:schemeClr val="tx1"/>
                </a:solidFill>
                <a:effectLst/>
                <a:latin typeface="+mn-lt"/>
                <a:ea typeface="+mn-ea"/>
                <a:cs typeface="+mn-cs"/>
              </a:rPr>
              <a:t>What does it mean to be HSPC compliant</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Implementation of Standards </a:t>
            </a:r>
            <a:r>
              <a:rPr lang="en-US" sz="1200" i="1" kern="1200" dirty="0" smtClean="0">
                <a:solidFill>
                  <a:schemeClr val="tx1"/>
                </a:solidFill>
                <a:effectLst/>
                <a:latin typeface="+mn-lt"/>
                <a:ea typeface="+mn-ea"/>
                <a:cs typeface="+mn-cs"/>
              </a:rPr>
              <a:t>(Model Adoption Database)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Development Environment and Resources</a:t>
            </a:r>
          </a:p>
          <a:p>
            <a:pPr lvl="0"/>
            <a:r>
              <a:rPr lang="en-US" sz="1200" kern="1200" dirty="0" smtClean="0">
                <a:solidFill>
                  <a:schemeClr val="tx1"/>
                </a:solidFill>
                <a:effectLst/>
                <a:latin typeface="+mn-lt"/>
                <a:ea typeface="+mn-ea"/>
                <a:cs typeface="+mn-cs"/>
              </a:rPr>
              <a:t>Community Engagement</a:t>
            </a:r>
          </a:p>
          <a:p>
            <a:pPr lvl="0"/>
            <a:r>
              <a:rPr lang="en-US" sz="1200" kern="1200" dirty="0" smtClean="0">
                <a:solidFill>
                  <a:schemeClr val="tx1"/>
                </a:solidFill>
                <a:effectLst/>
                <a:latin typeface="+mn-lt"/>
                <a:ea typeface="+mn-ea"/>
                <a:cs typeface="+mn-cs"/>
              </a:rPr>
              <a:t>Standards Implementation</a:t>
            </a:r>
          </a:p>
          <a:p>
            <a:pPr lvl="0"/>
            <a:r>
              <a:rPr lang="en-US" sz="1200" kern="1200" dirty="0" smtClean="0">
                <a:solidFill>
                  <a:schemeClr val="tx1"/>
                </a:solidFill>
                <a:effectLst/>
                <a:latin typeface="+mn-lt"/>
                <a:ea typeface="+mn-ea"/>
                <a:cs typeface="+mn-cs"/>
              </a:rPr>
              <a:t>HSPC Engagement in Public Policy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 done – neutral marketplace</a:t>
            </a:r>
            <a:r>
              <a:rPr lang="is-I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B22FA-2EE1-3645-9CDB-FD067A83BA62}" type="slidenum">
              <a:rPr lang="en-US" smtClean="0"/>
              <a:t>2</a:t>
            </a:fld>
            <a:endParaRPr lang="en-US"/>
          </a:p>
        </p:txBody>
      </p:sp>
    </p:spTree>
    <p:extLst>
      <p:ext uri="{BB962C8B-B14F-4D97-AF65-F5344CB8AC3E}">
        <p14:creationId xmlns:p14="http://schemas.microsoft.com/office/powerpoint/2010/main" val="265211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Move to knowledge content initiative</a:t>
            </a:r>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16</a:t>
            </a:fld>
            <a:endParaRPr lang="en-US" dirty="0"/>
          </a:p>
        </p:txBody>
      </p:sp>
    </p:spTree>
    <p:extLst>
      <p:ext uri="{BB962C8B-B14F-4D97-AF65-F5344CB8AC3E}">
        <p14:creationId xmlns:p14="http://schemas.microsoft.com/office/powerpoint/2010/main" val="32587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17</a:t>
            </a:fld>
            <a:endParaRPr lang="en-US" dirty="0"/>
          </a:p>
        </p:txBody>
      </p:sp>
    </p:spTree>
    <p:extLst>
      <p:ext uri="{BB962C8B-B14F-4D97-AF65-F5344CB8AC3E}">
        <p14:creationId xmlns:p14="http://schemas.microsoft.com/office/powerpoint/2010/main" val="123254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18</a:t>
            </a:fld>
            <a:endParaRPr lang="en-US" dirty="0"/>
          </a:p>
        </p:txBody>
      </p:sp>
    </p:spTree>
    <p:extLst>
      <p:ext uri="{BB962C8B-B14F-4D97-AF65-F5344CB8AC3E}">
        <p14:creationId xmlns:p14="http://schemas.microsoft.com/office/powerpoint/2010/main" val="10968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19</a:t>
            </a:fld>
            <a:endParaRPr lang="en-US" dirty="0"/>
          </a:p>
        </p:txBody>
      </p:sp>
    </p:spTree>
    <p:extLst>
      <p:ext uri="{BB962C8B-B14F-4D97-AF65-F5344CB8AC3E}">
        <p14:creationId xmlns:p14="http://schemas.microsoft.com/office/powerpoint/2010/main" val="394553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Terminology and Modeling </a:t>
            </a:r>
          </a:p>
          <a:p>
            <a:pPr lvl="0"/>
            <a:r>
              <a:rPr lang="en-US" sz="1200" kern="1200" dirty="0" smtClean="0">
                <a:solidFill>
                  <a:schemeClr val="tx1"/>
                </a:solidFill>
                <a:effectLst/>
                <a:latin typeface="+mn-lt"/>
                <a:ea typeface="+mn-ea"/>
                <a:cs typeface="+mn-cs"/>
              </a:rPr>
              <a:t>SOA Reference</a:t>
            </a:r>
          </a:p>
          <a:p>
            <a:pPr lvl="0"/>
            <a:r>
              <a:rPr lang="en-US" sz="1200" kern="1200" dirty="0" smtClean="0">
                <a:solidFill>
                  <a:schemeClr val="tx1"/>
                </a:solidFill>
                <a:effectLst/>
                <a:latin typeface="+mn-lt"/>
                <a:ea typeface="+mn-ea"/>
                <a:cs typeface="+mn-cs"/>
              </a:rPr>
              <a:t>Knowledge Authoring Reference Model</a:t>
            </a:r>
          </a:p>
          <a:p>
            <a:pPr lvl="0"/>
            <a:r>
              <a:rPr lang="en-US" sz="1200" kern="1200" dirty="0" smtClean="0">
                <a:solidFill>
                  <a:schemeClr val="tx1"/>
                </a:solidFill>
                <a:effectLst/>
                <a:latin typeface="+mn-lt"/>
                <a:ea typeface="+mn-ea"/>
                <a:cs typeface="+mn-cs"/>
              </a:rPr>
              <a:t>Health Care Community Cloud</a:t>
            </a:r>
          </a:p>
          <a:p>
            <a:pPr lvl="0"/>
            <a:r>
              <a:rPr lang="en-US" sz="1200" kern="1200" dirty="0" smtClean="0">
                <a:solidFill>
                  <a:schemeClr val="tx1"/>
                </a:solidFill>
                <a:effectLst/>
                <a:latin typeface="+mn-lt"/>
                <a:ea typeface="+mn-ea"/>
                <a:cs typeface="+mn-cs"/>
              </a:rPr>
              <a:t>Conformance and Certification - (</a:t>
            </a:r>
            <a:r>
              <a:rPr lang="en-US" sz="1200" i="1" kern="1200" dirty="0" smtClean="0">
                <a:solidFill>
                  <a:schemeClr val="tx1"/>
                </a:solidFill>
                <a:effectLst/>
                <a:latin typeface="+mn-lt"/>
                <a:ea typeface="+mn-ea"/>
                <a:cs typeface="+mn-cs"/>
              </a:rPr>
              <a:t>What does it mean to be HSPC compliant</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Implementation of Standards </a:t>
            </a:r>
            <a:r>
              <a:rPr lang="en-US" sz="1200" i="1" kern="1200" dirty="0" smtClean="0">
                <a:solidFill>
                  <a:schemeClr val="tx1"/>
                </a:solidFill>
                <a:effectLst/>
                <a:latin typeface="+mn-lt"/>
                <a:ea typeface="+mn-ea"/>
                <a:cs typeface="+mn-cs"/>
              </a:rPr>
              <a:t>(Model Adoption Database)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Development Environment and Resources</a:t>
            </a:r>
          </a:p>
          <a:p>
            <a:pPr lvl="0"/>
            <a:r>
              <a:rPr lang="en-US" sz="1200" kern="1200" dirty="0" smtClean="0">
                <a:solidFill>
                  <a:schemeClr val="tx1"/>
                </a:solidFill>
                <a:effectLst/>
                <a:latin typeface="+mn-lt"/>
                <a:ea typeface="+mn-ea"/>
                <a:cs typeface="+mn-cs"/>
              </a:rPr>
              <a:t>Community Engagement</a:t>
            </a:r>
          </a:p>
          <a:p>
            <a:pPr lvl="0"/>
            <a:r>
              <a:rPr lang="en-US" sz="1200" kern="1200" dirty="0" smtClean="0">
                <a:solidFill>
                  <a:schemeClr val="tx1"/>
                </a:solidFill>
                <a:effectLst/>
                <a:latin typeface="+mn-lt"/>
                <a:ea typeface="+mn-ea"/>
                <a:cs typeface="+mn-cs"/>
              </a:rPr>
              <a:t>Standards Implementation</a:t>
            </a:r>
          </a:p>
          <a:p>
            <a:pPr lvl="0"/>
            <a:r>
              <a:rPr lang="en-US" sz="1200" kern="1200" dirty="0" smtClean="0">
                <a:solidFill>
                  <a:schemeClr val="tx1"/>
                </a:solidFill>
                <a:effectLst/>
                <a:latin typeface="+mn-lt"/>
                <a:ea typeface="+mn-ea"/>
                <a:cs typeface="+mn-cs"/>
              </a:rPr>
              <a:t>HSPC Engagement in Public Policy</a:t>
            </a:r>
          </a:p>
          <a:p>
            <a:endParaRPr lang="en-US" dirty="0"/>
          </a:p>
        </p:txBody>
      </p:sp>
      <p:sp>
        <p:nvSpPr>
          <p:cNvPr id="4" name="Slide Number Placeholder 3"/>
          <p:cNvSpPr>
            <a:spLocks noGrp="1"/>
          </p:cNvSpPr>
          <p:nvPr>
            <p:ph type="sldNum" sz="quarter" idx="10"/>
          </p:nvPr>
        </p:nvSpPr>
        <p:spPr/>
        <p:txBody>
          <a:bodyPr/>
          <a:lstStyle/>
          <a:p>
            <a:fld id="{336B22FA-2EE1-3645-9CDB-FD067A83BA62}" type="slidenum">
              <a:rPr lang="en-US" smtClean="0"/>
              <a:t>3</a:t>
            </a:fld>
            <a:endParaRPr lang="en-US"/>
          </a:p>
        </p:txBody>
      </p:sp>
    </p:spTree>
    <p:extLst>
      <p:ext uri="{BB962C8B-B14F-4D97-AF65-F5344CB8AC3E}">
        <p14:creationId xmlns:p14="http://schemas.microsoft.com/office/powerpoint/2010/main" val="70029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Membership</a:t>
            </a:r>
          </a:p>
          <a:p>
            <a:r>
              <a:rPr lang="en-US" dirty="0" smtClean="0"/>
              <a:t>Marketing – HIMSS</a:t>
            </a:r>
          </a:p>
          <a:p>
            <a:r>
              <a:rPr lang="en-US" sz="1200" kern="1200" dirty="0" smtClean="0">
                <a:solidFill>
                  <a:schemeClr val="tx1"/>
                </a:solidFill>
                <a:effectLst/>
                <a:latin typeface="+mn-lt"/>
                <a:ea typeface="+mn-ea"/>
                <a:cs typeface="+mn-cs"/>
              </a:rPr>
              <a:t>Meetings</a:t>
            </a:r>
          </a:p>
          <a:p>
            <a:r>
              <a:rPr lang="en-US" sz="1200" kern="1200" dirty="0" smtClean="0">
                <a:solidFill>
                  <a:schemeClr val="tx1"/>
                </a:solidFill>
                <a:effectLst/>
                <a:latin typeface="+mn-lt"/>
                <a:ea typeface="+mn-ea"/>
                <a:cs typeface="+mn-cs"/>
              </a:rPr>
              <a:t>Website/Wiki</a:t>
            </a:r>
          </a:p>
          <a:p>
            <a:r>
              <a:rPr lang="en-US" sz="1200" kern="1200" dirty="0" smtClean="0">
                <a:solidFill>
                  <a:schemeClr val="tx1"/>
                </a:solidFill>
                <a:effectLst/>
                <a:latin typeface="+mn-lt"/>
                <a:ea typeface="+mn-ea"/>
                <a:cs typeface="+mn-cs"/>
              </a:rPr>
              <a:t>Finances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36B22FA-2EE1-3645-9CDB-FD067A83BA62}" type="slidenum">
              <a:rPr lang="en-US" smtClean="0"/>
              <a:t>4</a:t>
            </a:fld>
            <a:endParaRPr lang="en-US"/>
          </a:p>
        </p:txBody>
      </p:sp>
    </p:spTree>
    <p:extLst>
      <p:ext uri="{BB962C8B-B14F-4D97-AF65-F5344CB8AC3E}">
        <p14:creationId xmlns:p14="http://schemas.microsoft.com/office/powerpoint/2010/main" val="46040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5</a:t>
            </a:fld>
            <a:endParaRPr lang="en-US" dirty="0"/>
          </a:p>
        </p:txBody>
      </p:sp>
    </p:spTree>
    <p:extLst>
      <p:ext uri="{BB962C8B-B14F-4D97-AF65-F5344CB8AC3E}">
        <p14:creationId xmlns:p14="http://schemas.microsoft.com/office/powerpoint/2010/main" val="320790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7</a:t>
            </a:fld>
            <a:endParaRPr lang="en-US" dirty="0"/>
          </a:p>
        </p:txBody>
      </p:sp>
    </p:spTree>
    <p:extLst>
      <p:ext uri="{BB962C8B-B14F-4D97-AF65-F5344CB8AC3E}">
        <p14:creationId xmlns:p14="http://schemas.microsoft.com/office/powerpoint/2010/main" val="415751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Need</a:t>
            </a:r>
            <a:r>
              <a:rPr lang="en-US" baseline="0" dirty="0" smtClean="0"/>
              <a:t> to discuss order of how patterns are created.  Move 2 to 1</a:t>
            </a:r>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8</a:t>
            </a:fld>
            <a:endParaRPr lang="en-US" dirty="0"/>
          </a:p>
        </p:txBody>
      </p:sp>
    </p:spTree>
    <p:extLst>
      <p:ext uri="{BB962C8B-B14F-4D97-AF65-F5344CB8AC3E}">
        <p14:creationId xmlns:p14="http://schemas.microsoft.com/office/powerpoint/2010/main" val="3328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Narrow" panose="020B0606020202030204" pitchFamily="34" charset="0"/>
                <a:ea typeface="+mn-ea"/>
                <a:cs typeface="+mn-cs"/>
              </a:rPr>
              <a:t>Claude Nanjo, </a:t>
            </a:r>
            <a:r>
              <a:rPr lang="en-US" sz="800" u="sng" kern="1200" dirty="0">
                <a:solidFill>
                  <a:schemeClr val="tx1"/>
                </a:solidFill>
                <a:effectLst/>
                <a:latin typeface="Arial Narrow" panose="020B0606020202030204" pitchFamily="34" charset="0"/>
                <a:ea typeface="+mn-ea"/>
                <a:cs typeface="+mn-cs"/>
                <a:hlinkClick r:id="rId3"/>
              </a:rPr>
              <a:t>https://docs.google.com/drawings/d/1xQF5SZxwi8DiFG1C7uI9eBo6RkgYtA3iIekeuDOC8Es/edit</a:t>
            </a:r>
            <a:endParaRPr lang="en-US" sz="800" kern="1200" dirty="0">
              <a:solidFill>
                <a:schemeClr val="tx1"/>
              </a:solidFill>
              <a:effectLst/>
              <a:latin typeface="Arial Narrow" panose="020B0606020202030204" pitchFamily="34" charset="0"/>
              <a:ea typeface="+mn-ea"/>
              <a:cs typeface="+mn-cs"/>
            </a:endParaRPr>
          </a:p>
          <a:p>
            <a:pPr marL="228600" indent="-228600">
              <a:buAutoNum type="arabicPeriod"/>
            </a:pPr>
            <a:r>
              <a:rPr lang="en-US" sz="1100" kern="1200" dirty="0">
                <a:solidFill>
                  <a:schemeClr val="tx1"/>
                </a:solidFill>
                <a:effectLst/>
                <a:latin typeface="Arial Narrow" panose="020B0606020202030204" pitchFamily="34" charset="0"/>
                <a:ea typeface="+mn-ea"/>
                <a:cs typeface="+mn-cs"/>
              </a:rPr>
              <a:t>The core reference model which define the very foundations of the model. Right now, it is very generic. It can almost be compared to FHIR's Structure Definition with some of its datatypes, etc... At this time, it is really a meta-model layer.</a:t>
            </a:r>
          </a:p>
          <a:p>
            <a:pPr marL="228600" indent="-228600">
              <a:buFont typeface="+mj-lt"/>
              <a:buAutoNum type="arabicPeriod"/>
            </a:pPr>
            <a:r>
              <a:rPr lang="en-US" sz="1100" kern="1200" dirty="0">
                <a:solidFill>
                  <a:schemeClr val="tx1"/>
                </a:solidFill>
                <a:effectLst/>
                <a:latin typeface="Arial Narrow" panose="020B0606020202030204" pitchFamily="34" charset="0"/>
                <a:ea typeface="+mn-ea"/>
                <a:cs typeface="+mn-cs"/>
              </a:rPr>
              <a:t>The foundational archetype layer - these are closely aligned to ISO13606 and the OpenEHR reference model and provide the foundation for a clinical document more generally and a clinical record in the case of CIMI. This is important because KNARTs can use this same foundation as well which is key when we define a logical model for CQF.</a:t>
            </a:r>
          </a:p>
          <a:p>
            <a:pPr marL="228600" indent="-228600">
              <a:buFont typeface="+mj-lt"/>
              <a:buAutoNum type="arabicPeriod"/>
            </a:pPr>
            <a:r>
              <a:rPr lang="en-US" sz="1100" kern="1200" dirty="0">
                <a:solidFill>
                  <a:schemeClr val="tx1"/>
                </a:solidFill>
                <a:effectLst/>
                <a:latin typeface="Arial Narrow" panose="020B0606020202030204" pitchFamily="34" charset="0"/>
                <a:ea typeface="+mn-ea"/>
                <a:cs typeface="+mn-cs"/>
              </a:rPr>
              <a:t>The reference archetype layer - these will consist in the case of CIMI of the 'schematic anchors' so to speak (to borrow Richard Esmond's term) from which detailed clinical models will be derived. Requirements for this layer will come from FHIM, vMR, QDM, QUICK, FHIR DAF, SDC, etc... The goal is to define this layer so that the transformation cost to FHIR profiles is lowest despite some divergence which we know we will have. Note that within the hierarchy of archetypes that will make up this layer, we will derive the DAF and QICore profiles. However, I would not call this layer the FHIM/DAF/QICore layer. It is more than that. Also, as Galen pointed out, not all of the expressivity of FHIM will carry over to CIMI given the models' different requirements.</a:t>
            </a:r>
          </a:p>
          <a:p>
            <a:pPr marL="228600" indent="-228600">
              <a:buFont typeface="+mj-lt"/>
              <a:buAutoNum type="arabicPeriod"/>
            </a:pPr>
            <a:r>
              <a:rPr lang="en-US" sz="1100" kern="1200" dirty="0">
                <a:solidFill>
                  <a:schemeClr val="tx1"/>
                </a:solidFill>
                <a:effectLst/>
                <a:latin typeface="Arial Narrow" panose="020B0606020202030204" pitchFamily="34" charset="0"/>
                <a:ea typeface="+mn-ea"/>
                <a:cs typeface="+mn-cs"/>
              </a:rPr>
              <a:t>The detailed clinical model layer which, ideally, are simply constraining profiles on the layer above to create families of archetypes that only vary in their terminology bindings and cardinality constraints.</a:t>
            </a:r>
          </a:p>
          <a:p>
            <a:r>
              <a:rPr lang="en-US" sz="1100" kern="1200" dirty="0">
                <a:solidFill>
                  <a:schemeClr val="tx1"/>
                </a:solidFill>
                <a:effectLst/>
                <a:latin typeface="Arial Narrow" panose="020B0606020202030204" pitchFamily="34" charset="0"/>
                <a:ea typeface="+mn-ea"/>
                <a:cs typeface="+mn-cs"/>
              </a:rPr>
              <a:t> </a:t>
            </a:r>
          </a:p>
          <a:p>
            <a:r>
              <a:rPr lang="en-US" sz="1100" kern="1200" dirty="0">
                <a:solidFill>
                  <a:schemeClr val="tx1"/>
                </a:solidFill>
                <a:effectLst/>
                <a:latin typeface="Arial Narrow" panose="020B0606020202030204" pitchFamily="34" charset="0"/>
                <a:ea typeface="+mn-ea"/>
                <a:cs typeface="+mn-cs"/>
              </a:rPr>
              <a:t>An additional note on the Reference Archetype Layer: There will ultimately be two general categories of archetypes in this layer - the CIMI archetypes which we are working on now as part of the CIMI/FHIM effort - and the HeD archetypes which will consist of those archetypes that define the CQF logical model. Note that for both of these categories, there might be common archetypes used for both CIMI and HeD (e.g., the procedure topic of a clinical statement in CIMI can also be used as a definitional archetype for a procedure order item - ActivityDefinition - in an order set for instance).</a:t>
            </a:r>
          </a:p>
          <a:p>
            <a:r>
              <a:rPr lang="en-US" sz="1100" kern="1200" dirty="0">
                <a:solidFill>
                  <a:schemeClr val="tx1"/>
                </a:solidFill>
                <a:effectLst/>
                <a:latin typeface="Arial Narrow" panose="020B0606020202030204" pitchFamily="34" charset="0"/>
                <a:ea typeface="+mn-ea"/>
                <a:cs typeface="+mn-cs"/>
              </a:rPr>
              <a:t> </a:t>
            </a:r>
          </a:p>
          <a:p>
            <a:r>
              <a:rPr lang="en-US" sz="1100" kern="1200" dirty="0">
                <a:solidFill>
                  <a:schemeClr val="tx1"/>
                </a:solidFill>
                <a:effectLst/>
                <a:latin typeface="Arial Narrow" panose="020B0606020202030204" pitchFamily="34" charset="0"/>
                <a:ea typeface="+mn-ea"/>
                <a:cs typeface="+mn-cs"/>
              </a:rPr>
              <a:t>Then, from layers 1-4, we would define the set of transformations to generate the corresponding FHIR profiles including DAF and QICore. Note that FHIR profiles can be generated from the various levels of the archetype hierarchy depending on requirements. The lower down the hierarchy, the more prescriptive the profile in terms of constraints.</a:t>
            </a:r>
          </a:p>
          <a:p>
            <a:endParaRPr lang="en" sz="1100" dirty="0">
              <a:latin typeface="Arial Narrow" panose="020B0606020202030204" pitchFamily="34" charset="0"/>
            </a:endParaRPr>
          </a:p>
          <a:p>
            <a:r>
              <a:rPr lang="en-US" sz="1100" kern="1200" dirty="0">
                <a:solidFill>
                  <a:schemeClr val="tx1"/>
                </a:solidFill>
                <a:effectLst/>
                <a:latin typeface="Arial Narrow" panose="020B0606020202030204" pitchFamily="34" charset="0"/>
                <a:ea typeface="+mn-ea"/>
                <a:cs typeface="+mn-cs"/>
              </a:rPr>
              <a:t>It is important to note that some FHIR profiles may be derived from the Reference Archetype Layer (e.g., DAF, some QICore profiles, some CQIF profiles on PlanDefinition, Questionnaire and ActivityDefinition, etc...) and others from the DCM Layer (e.g., bilirubin, HgA1c, etc...). In other words, the arrow for FHIR Profiles stems out of the outer box rather than the last of the inner boxes (the DCM box). </a:t>
            </a:r>
          </a:p>
          <a:p>
            <a:r>
              <a:rPr lang="en-US" sz="1100" kern="1200" dirty="0">
                <a:solidFill>
                  <a:schemeClr val="tx1"/>
                </a:solidFill>
                <a:effectLst/>
                <a:latin typeface="Arial Narrow" panose="020B0606020202030204" pitchFamily="34" charset="0"/>
                <a:ea typeface="+mn-ea"/>
                <a:cs typeface="+mn-cs"/>
              </a:rPr>
              <a:t> </a:t>
            </a:r>
          </a:p>
          <a:p>
            <a:r>
              <a:rPr lang="en-US" sz="1100" kern="1200" dirty="0">
                <a:solidFill>
                  <a:schemeClr val="tx1"/>
                </a:solidFill>
                <a:effectLst/>
                <a:latin typeface="Arial Narrow" panose="020B0606020202030204" pitchFamily="34" charset="0"/>
                <a:ea typeface="+mn-ea"/>
                <a:cs typeface="+mn-cs"/>
              </a:rPr>
              <a:t>CQIF is an implementation guide that stems out of the CQF initiative. I hope this helps.</a:t>
            </a:r>
          </a:p>
          <a:p>
            <a:endParaRPr lang="en" sz="1100" dirty="0">
              <a:latin typeface="Arial Narrow" panose="020B0606020202030204" pitchFamily="34" charset="0"/>
            </a:endParaRPr>
          </a:p>
        </p:txBody>
      </p:sp>
    </p:spTree>
    <p:extLst>
      <p:ext uri="{BB962C8B-B14F-4D97-AF65-F5344CB8AC3E}">
        <p14:creationId xmlns:p14="http://schemas.microsoft.com/office/powerpoint/2010/main" val="160820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12</a:t>
            </a:fld>
            <a:endParaRPr lang="en-US" dirty="0"/>
          </a:p>
        </p:txBody>
      </p:sp>
    </p:spTree>
    <p:extLst>
      <p:ext uri="{BB962C8B-B14F-4D97-AF65-F5344CB8AC3E}">
        <p14:creationId xmlns:p14="http://schemas.microsoft.com/office/powerpoint/2010/main" val="286025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14</a:t>
            </a:fld>
            <a:endParaRPr lang="en-US" dirty="0"/>
          </a:p>
        </p:txBody>
      </p:sp>
    </p:spTree>
    <p:extLst>
      <p:ext uri="{BB962C8B-B14F-4D97-AF65-F5344CB8AC3E}">
        <p14:creationId xmlns:p14="http://schemas.microsoft.com/office/powerpoint/2010/main" val="52743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400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9" y="3299012"/>
            <a:ext cx="6498159" cy="916642"/>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6"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406" y="1787859"/>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7"/>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3"/>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3"/>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6727600"/>
            <a:ext cx="9144000" cy="130400"/>
          </a:xfrm>
          <a:prstGeom prst="rect">
            <a:avLst/>
          </a:prstGeom>
          <a:solidFill>
            <a:schemeClr val="lt2"/>
          </a:solidFill>
          <a:ln>
            <a:noFill/>
          </a:ln>
        </p:spPr>
        <p:txBody>
          <a:bodyPr lIns="76188" tIns="76188" rIns="76188" bIns="76188" anchor="ctr" anchorCtr="0">
            <a:noAutofit/>
          </a:bodyPr>
          <a:lstStyle/>
          <a:p>
            <a:endParaRPr sz="1167" kern="0" dirty="0">
              <a:solidFill>
                <a:srgbClr val="000000"/>
              </a:solidFill>
              <a:cs typeface="Arial"/>
              <a:sym typeface="Arial"/>
            </a:endParaRPr>
          </a:p>
        </p:txBody>
      </p:sp>
      <p:sp>
        <p:nvSpPr>
          <p:cNvPr id="22" name="Shape 22"/>
          <p:cNvSpPr txBox="1">
            <a:spLocks noGrp="1"/>
          </p:cNvSpPr>
          <p:nvPr>
            <p:ph type="title"/>
          </p:nvPr>
        </p:nvSpPr>
        <p:spPr>
          <a:xfrm>
            <a:off x="311700" y="421233"/>
            <a:ext cx="8520600" cy="1108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633634"/>
            <a:ext cx="8520600" cy="447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6217623"/>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09444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46" y="3352806"/>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46" y="4771034"/>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83" y="2403144"/>
            <a:ext cx="8056563" cy="1362076"/>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83" y="3736008"/>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9"/>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20"/>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9"/>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20"/>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3"/>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9"/>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73"/>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3/28/17</a:t>
            </a:fld>
            <a:endParaRPr lang="en-US"/>
          </a:p>
        </p:txBody>
      </p:sp>
      <p:sp>
        <p:nvSpPr>
          <p:cNvPr id="5" name="Footer Placeholder 4"/>
          <p:cNvSpPr>
            <a:spLocks noGrp="1"/>
          </p:cNvSpPr>
          <p:nvPr>
            <p:ph type="ftr" sz="quarter" idx="3"/>
          </p:nvPr>
        </p:nvSpPr>
        <p:spPr>
          <a:xfrm>
            <a:off x="264466" y="6275673"/>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73"/>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gif"/><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4004"/>
            <a:ext cx="6498158" cy="988645"/>
          </a:xfrm>
        </p:spPr>
        <p:txBody>
          <a:bodyPr/>
          <a:lstStyle/>
          <a:p>
            <a:r>
              <a:rPr lang="en-US" sz="5400" b="1" dirty="0" smtClean="0"/>
              <a:t>HSPC Initiatives</a:t>
            </a:r>
            <a:endParaRPr lang="en-US" sz="5400" dirty="0"/>
          </a:p>
        </p:txBody>
      </p:sp>
      <p:sp>
        <p:nvSpPr>
          <p:cNvPr id="4" name="Subtitle 3"/>
          <p:cNvSpPr>
            <a:spLocks noGrp="1"/>
          </p:cNvSpPr>
          <p:nvPr>
            <p:ph type="subTitle" idx="1"/>
          </p:nvPr>
        </p:nvSpPr>
        <p:spPr/>
        <p:txBody>
          <a:bodyPr>
            <a:noAutofit/>
          </a:bodyPr>
          <a:lstStyle/>
          <a:p>
            <a:r>
              <a:rPr lang="en-US" sz="3200" dirty="0" smtClean="0"/>
              <a:t>HSPC Steering Committee</a:t>
            </a:r>
          </a:p>
          <a:p>
            <a:r>
              <a:rPr lang="en-US" sz="3200" dirty="0" smtClean="0"/>
              <a:t>March 27, 2017</a:t>
            </a:r>
            <a:endParaRPr lang="en-US" sz="3200" dirty="0"/>
          </a:p>
        </p:txBody>
      </p:sp>
    </p:spTree>
    <p:extLst>
      <p:ext uri="{BB962C8B-B14F-4D97-AF65-F5344CB8AC3E}">
        <p14:creationId xmlns:p14="http://schemas.microsoft.com/office/powerpoint/2010/main" val="19100740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122134"/>
          </a:xfrm>
        </p:spPr>
        <p:txBody>
          <a:bodyPr/>
          <a:lstStyle/>
          <a:p>
            <a:pPr marL="0" lvl="0" indent="0">
              <a:buNone/>
            </a:pPr>
            <a:r>
              <a:rPr lang="en-US" sz="2000" dirty="0" smtClean="0">
                <a:effectLst/>
              </a:rPr>
              <a:t>Goal 3: Create detailed clinical models to test the reference archetypes and implement</a:t>
            </a:r>
            <a:endParaRPr lang="en-US" dirty="0"/>
          </a:p>
        </p:txBody>
      </p:sp>
      <p:sp>
        <p:nvSpPr>
          <p:cNvPr id="3" name="Content Placeholder 2"/>
          <p:cNvSpPr>
            <a:spLocks noGrp="1"/>
          </p:cNvSpPr>
          <p:nvPr>
            <p:ph idx="1"/>
          </p:nvPr>
        </p:nvSpPr>
        <p:spPr>
          <a:xfrm>
            <a:off x="549275" y="1314846"/>
            <a:ext cx="8042276" cy="5183701"/>
          </a:xfrm>
        </p:spPr>
        <p:txBody>
          <a:bodyPr>
            <a:normAutofit/>
          </a:bodyPr>
          <a:lstStyle/>
          <a:p>
            <a:pPr marL="349250" lvl="1" indent="0">
              <a:buNone/>
            </a:pPr>
            <a:r>
              <a:rPr lang="en-US" sz="2400" dirty="0" smtClean="0">
                <a:effectLst/>
              </a:rPr>
              <a:t>Project Updates</a:t>
            </a:r>
          </a:p>
          <a:p>
            <a:pPr lvl="1"/>
            <a:r>
              <a:rPr lang="en-US" sz="2000" dirty="0" smtClean="0">
                <a:effectLst/>
              </a:rPr>
              <a:t>OPA/ACOG Family Practice Annual Report (FPAR)</a:t>
            </a:r>
          </a:p>
          <a:p>
            <a:pPr lvl="2"/>
            <a:r>
              <a:rPr lang="en-US" sz="1800" dirty="0" smtClean="0"/>
              <a:t>Analysis ~90% complete</a:t>
            </a:r>
            <a:endParaRPr lang="en-US" sz="1800" dirty="0"/>
          </a:p>
          <a:p>
            <a:pPr lvl="2"/>
            <a:r>
              <a:rPr lang="en-US" sz="1800" dirty="0" smtClean="0">
                <a:effectLst/>
              </a:rPr>
              <a:t>Alignment with IHE C-CDA</a:t>
            </a:r>
          </a:p>
          <a:p>
            <a:pPr lvl="1"/>
            <a:r>
              <a:rPr lang="en-US" sz="2000" dirty="0" smtClean="0"/>
              <a:t>Skin/Wound Assessment</a:t>
            </a:r>
          </a:p>
          <a:p>
            <a:pPr lvl="2"/>
            <a:r>
              <a:rPr lang="en-US" sz="1800" dirty="0" smtClean="0">
                <a:effectLst/>
              </a:rPr>
              <a:t>Project with the VA and HL7, using FHIM wound assessment models (also aligning with Tissue Analytics)</a:t>
            </a:r>
          </a:p>
          <a:p>
            <a:pPr lvl="2"/>
            <a:r>
              <a:rPr lang="en-US" sz="1800" dirty="0" smtClean="0"/>
              <a:t>Initial CIMI model in ballot</a:t>
            </a:r>
          </a:p>
          <a:p>
            <a:pPr lvl="2"/>
            <a:r>
              <a:rPr lang="en-US" sz="1800" dirty="0" smtClean="0">
                <a:effectLst/>
              </a:rPr>
              <a:t>Working on encoded content in SOLOR</a:t>
            </a:r>
          </a:p>
        </p:txBody>
      </p:sp>
    </p:spTree>
    <p:extLst>
      <p:ext uri="{BB962C8B-B14F-4D97-AF65-F5344CB8AC3E}">
        <p14:creationId xmlns:p14="http://schemas.microsoft.com/office/powerpoint/2010/main" val="38747017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548" y="157563"/>
            <a:ext cx="7238048" cy="828602"/>
          </a:xfrm>
        </p:spPr>
        <p:txBody>
          <a:bodyPr/>
          <a:lstStyle/>
          <a:p>
            <a:r>
              <a:rPr lang="en-US" sz="3240" dirty="0">
                <a:solidFill>
                  <a:schemeClr val="bg2">
                    <a:lumMod val="50000"/>
                  </a:schemeClr>
                </a:solidFill>
              </a:rPr>
              <a:t>Skin Assessment </a:t>
            </a:r>
            <a:r>
              <a:rPr lang="en-US" sz="3240" dirty="0" smtClean="0">
                <a:solidFill>
                  <a:schemeClr val="bg2">
                    <a:lumMod val="50000"/>
                  </a:schemeClr>
                </a:solidFill>
              </a:rPr>
              <a:t>Model</a:t>
            </a:r>
            <a:endParaRPr lang="en-US" sz="3240" dirty="0"/>
          </a:p>
        </p:txBody>
      </p:sp>
      <p:sp>
        <p:nvSpPr>
          <p:cNvPr id="5" name="Slide Number Placeholder 4"/>
          <p:cNvSpPr>
            <a:spLocks noGrp="1"/>
          </p:cNvSpPr>
          <p:nvPr>
            <p:ph type="sldNum" sz="quarter" idx="12"/>
          </p:nvPr>
        </p:nvSpPr>
        <p:spPr>
          <a:xfrm>
            <a:off x="7591864" y="5955529"/>
            <a:ext cx="891540" cy="328613"/>
          </a:xfrm>
        </p:spPr>
        <p:txBody>
          <a:bodyPr/>
          <a:lstStyle/>
          <a:p>
            <a:r>
              <a:rPr lang="en-US" dirty="0" smtClean="0"/>
              <a:t>12</a:t>
            </a:r>
            <a:endParaRPr lang="en-US" dirty="0"/>
          </a:p>
        </p:txBody>
      </p:sp>
      <p:pic>
        <p:nvPicPr>
          <p:cNvPr id="6" name="image00.png" title="Image"/>
          <p:cNvPicPr preferRelativeResize="0"/>
          <p:nvPr/>
        </p:nvPicPr>
        <p:blipFill>
          <a:blip r:embed="rId2" cstate="print"/>
          <a:stretch>
            <a:fillRect/>
          </a:stretch>
        </p:blipFill>
        <p:spPr>
          <a:xfrm>
            <a:off x="370390" y="986166"/>
            <a:ext cx="8368496" cy="5871835"/>
          </a:xfrm>
          <a:prstGeom prst="rect">
            <a:avLst/>
          </a:prstGeom>
          <a:noFill/>
        </p:spPr>
      </p:pic>
    </p:spTree>
    <p:extLst>
      <p:ext uri="{BB962C8B-B14F-4D97-AF65-F5344CB8AC3E}">
        <p14:creationId xmlns:p14="http://schemas.microsoft.com/office/powerpoint/2010/main" val="20901193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3489"/>
          </a:xfrm>
        </p:spPr>
        <p:txBody>
          <a:bodyPr/>
          <a:lstStyle/>
          <a:p>
            <a:pPr lvl="0"/>
            <a:r>
              <a:rPr lang="en-US" sz="2400" b="1" dirty="0" smtClean="0">
                <a:effectLst/>
              </a:rPr>
              <a:t>Deliverable 2: </a:t>
            </a:r>
            <a:r>
              <a:rPr lang="en-US" sz="2400" dirty="0" smtClean="0">
                <a:effectLst/>
              </a:rPr>
              <a:t>Develop Model </a:t>
            </a:r>
            <a:r>
              <a:rPr lang="en-US" sz="2400" dirty="0" smtClean="0"/>
              <a:t>T</a:t>
            </a:r>
            <a:r>
              <a:rPr lang="en-US" sz="2400" dirty="0" smtClean="0">
                <a:effectLst/>
              </a:rPr>
              <a:t>ransform Methodologies</a:t>
            </a:r>
            <a:br>
              <a:rPr lang="en-US" sz="2400" dirty="0" smtClean="0">
                <a:effectLst/>
              </a:rPr>
            </a:br>
            <a:r>
              <a:rPr lang="en-US" sz="2400" dirty="0" smtClean="0"/>
              <a:t>(overseen by HL7 CIMI WG)</a:t>
            </a:r>
            <a:r>
              <a:rPr lang="en-US" sz="2400" dirty="0" smtClean="0">
                <a:effectLst/>
              </a:rPr>
              <a:t> </a:t>
            </a:r>
            <a:r>
              <a:rPr lang="en-US" sz="1100" dirty="0" smtClean="0">
                <a:effectLst/>
              </a:rPr>
              <a:t> </a:t>
            </a:r>
            <a:endParaRPr lang="en-US" dirty="0"/>
          </a:p>
        </p:txBody>
      </p:sp>
      <p:sp>
        <p:nvSpPr>
          <p:cNvPr id="3" name="Content Placeholder 2"/>
          <p:cNvSpPr>
            <a:spLocks noGrp="1"/>
          </p:cNvSpPr>
          <p:nvPr>
            <p:ph idx="1"/>
          </p:nvPr>
        </p:nvSpPr>
        <p:spPr>
          <a:xfrm>
            <a:off x="549275" y="1477230"/>
            <a:ext cx="8042276" cy="4343400"/>
          </a:xfrm>
        </p:spPr>
        <p:txBody>
          <a:bodyPr>
            <a:normAutofit/>
          </a:bodyPr>
          <a:lstStyle/>
          <a:p>
            <a:pPr lvl="0"/>
            <a:r>
              <a:rPr lang="en-US" sz="2000" dirty="0" smtClean="0">
                <a:effectLst/>
              </a:rPr>
              <a:t>Goal 1:  Develop Transforms to CIMI </a:t>
            </a:r>
          </a:p>
          <a:p>
            <a:pPr lvl="1"/>
            <a:r>
              <a:rPr lang="en-US" sz="1600" dirty="0" smtClean="0">
                <a:effectLst/>
              </a:rPr>
              <a:t>CEM to CIMI transform (Assigned to: </a:t>
            </a:r>
            <a:r>
              <a:rPr lang="en-US" sz="1600" dirty="0" smtClean="0"/>
              <a:t>Joey Coyle</a:t>
            </a:r>
            <a:r>
              <a:rPr lang="en-US" sz="1600" dirty="0" smtClean="0">
                <a:effectLst/>
              </a:rPr>
              <a:t>)</a:t>
            </a:r>
          </a:p>
          <a:p>
            <a:pPr lvl="1"/>
            <a:r>
              <a:rPr lang="en-US" sz="1600" dirty="0" smtClean="0"/>
              <a:t>FHIM UML to CIMI transform (Assigned to: JP Systems/Claude Nanjo)</a:t>
            </a:r>
            <a:endParaRPr lang="en-US" sz="1600" dirty="0" smtClean="0">
              <a:effectLst/>
            </a:endParaRPr>
          </a:p>
          <a:p>
            <a:r>
              <a:rPr lang="en-US" sz="2000" dirty="0" smtClean="0"/>
              <a:t>Goal 2: Transforms out of CIMI</a:t>
            </a:r>
          </a:p>
          <a:p>
            <a:pPr lvl="1"/>
            <a:r>
              <a:rPr lang="en-US" sz="1600" dirty="0" smtClean="0"/>
              <a:t>CIMI to FHIR Profiles (Assigned to: Dave Carlson, Claude Nanjo)</a:t>
            </a:r>
          </a:p>
          <a:p>
            <a:pPr lvl="1"/>
            <a:r>
              <a:rPr lang="en-US" sz="1600" dirty="0" smtClean="0"/>
              <a:t>CIMI to FHIM UML (Assigned to: JP Systems/Richard Esmond)</a:t>
            </a:r>
            <a:endParaRPr lang="en-US" sz="1600" dirty="0" smtClean="0">
              <a:effectLst/>
            </a:endParaRPr>
          </a:p>
          <a:p>
            <a:r>
              <a:rPr lang="en-US" sz="2000" dirty="0" smtClean="0"/>
              <a:t>Goal 3: CEM Transforms to FHIR</a:t>
            </a:r>
          </a:p>
          <a:p>
            <a:pPr lvl="1"/>
            <a:r>
              <a:rPr lang="en-US" sz="1600" dirty="0" smtClean="0"/>
              <a:t>CEM to FHIR Profiles (Assigned to: Joey Coyle)</a:t>
            </a:r>
            <a:endParaRPr lang="en-US" sz="1800" dirty="0" smtClean="0">
              <a:effectLst/>
            </a:endParaRPr>
          </a:p>
          <a:p>
            <a:endParaRPr lang="en-US" sz="1800" dirty="0" smtClean="0">
              <a:effectLst/>
            </a:endParaRPr>
          </a:p>
        </p:txBody>
      </p:sp>
    </p:spTree>
    <p:extLst>
      <p:ext uri="{BB962C8B-B14F-4D97-AF65-F5344CB8AC3E}">
        <p14:creationId xmlns:p14="http://schemas.microsoft.com/office/powerpoint/2010/main" val="1772177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8"/>
            <a:ext cx="8042276" cy="1122439"/>
          </a:xfrm>
        </p:spPr>
        <p:txBody>
          <a:bodyPr/>
          <a:lstStyle/>
          <a:p>
            <a:pPr lvl="0"/>
            <a:r>
              <a:rPr lang="en-US" sz="2400" b="1" dirty="0" smtClean="0">
                <a:effectLst/>
              </a:rPr>
              <a:t>Deliverable 3:  </a:t>
            </a:r>
            <a:r>
              <a:rPr lang="en-US" sz="2400" dirty="0" smtClean="0">
                <a:effectLst/>
              </a:rPr>
              <a:t>Define Model Development Pipeline</a:t>
            </a:r>
            <a:endParaRPr lang="en-US" sz="2400" dirty="0"/>
          </a:p>
        </p:txBody>
      </p:sp>
      <p:sp>
        <p:nvSpPr>
          <p:cNvPr id="3" name="Content Placeholder 2"/>
          <p:cNvSpPr>
            <a:spLocks noGrp="1"/>
          </p:cNvSpPr>
          <p:nvPr>
            <p:ph idx="1"/>
          </p:nvPr>
        </p:nvSpPr>
        <p:spPr/>
        <p:txBody>
          <a:bodyPr>
            <a:normAutofit/>
          </a:bodyPr>
          <a:lstStyle/>
          <a:p>
            <a:pPr marL="0" indent="0">
              <a:buNone/>
            </a:pPr>
            <a:r>
              <a:rPr lang="en-US" sz="2000" dirty="0" smtClean="0"/>
              <a:t>Goal 1: </a:t>
            </a:r>
            <a:r>
              <a:rPr lang="en-US" sz="2000" dirty="0"/>
              <a:t>Model </a:t>
            </a:r>
            <a:r>
              <a:rPr lang="en-US" sz="2000" dirty="0" smtClean="0"/>
              <a:t>Request Process Model Development</a:t>
            </a:r>
          </a:p>
          <a:p>
            <a:pPr lvl="3"/>
            <a:r>
              <a:rPr lang="en-US" sz="1400" dirty="0"/>
              <a:t>Assigned to : </a:t>
            </a:r>
            <a:r>
              <a:rPr lang="en-US" sz="1400" dirty="0" smtClean="0"/>
              <a:t>Susan/Saritha</a:t>
            </a:r>
          </a:p>
          <a:p>
            <a:pPr lvl="1"/>
            <a:r>
              <a:rPr lang="en-US" sz="1600" dirty="0" smtClean="0"/>
              <a:t>Define Scope Templates (Using SBAR)</a:t>
            </a:r>
          </a:p>
          <a:p>
            <a:pPr lvl="1"/>
            <a:r>
              <a:rPr lang="en-US" sz="1600" dirty="0" smtClean="0">
                <a:effectLst/>
              </a:rPr>
              <a:t>Use Case Template Development</a:t>
            </a:r>
          </a:p>
          <a:p>
            <a:pPr lvl="1"/>
            <a:r>
              <a:rPr lang="en-US" sz="1600" dirty="0" smtClean="0"/>
              <a:t>Define Analysis Process</a:t>
            </a:r>
          </a:p>
          <a:p>
            <a:pPr lvl="1"/>
            <a:r>
              <a:rPr lang="en-US" sz="1600" dirty="0" smtClean="0">
                <a:effectLst/>
              </a:rPr>
              <a:t>Identify content curation process (Working with HDD Team/SOLOR)</a:t>
            </a:r>
          </a:p>
          <a:p>
            <a:pPr lvl="1"/>
            <a:r>
              <a:rPr lang="en-US" sz="1600" dirty="0" smtClean="0"/>
              <a:t>Define and Document Model Development Process</a:t>
            </a:r>
          </a:p>
          <a:p>
            <a:pPr marL="0" indent="0">
              <a:buNone/>
            </a:pPr>
            <a:r>
              <a:rPr lang="en-US" sz="2000" dirty="0"/>
              <a:t>Goal 2</a:t>
            </a:r>
            <a:r>
              <a:rPr lang="en-US" sz="2000" dirty="0" smtClean="0"/>
              <a:t>: </a:t>
            </a:r>
            <a:r>
              <a:rPr lang="en-US" sz="2000" dirty="0"/>
              <a:t>Model </a:t>
            </a:r>
            <a:r>
              <a:rPr lang="en-US" sz="2000" dirty="0" smtClean="0"/>
              <a:t>Prioritization</a:t>
            </a:r>
          </a:p>
          <a:p>
            <a:pPr lvl="2"/>
            <a:r>
              <a:rPr lang="en-US" sz="1400" dirty="0"/>
              <a:t>Assigned to : </a:t>
            </a:r>
            <a:r>
              <a:rPr lang="en-US" sz="1400" dirty="0" smtClean="0"/>
              <a:t>Stan/Susan</a:t>
            </a:r>
            <a:endParaRPr lang="en-US" sz="1400" dirty="0"/>
          </a:p>
          <a:p>
            <a:pPr marL="0" indent="0">
              <a:buNone/>
            </a:pPr>
            <a:endParaRPr lang="en-US" sz="1800" dirty="0"/>
          </a:p>
          <a:p>
            <a:endParaRPr lang="en-US" sz="1800" dirty="0" smtClean="0"/>
          </a:p>
          <a:p>
            <a:pPr marL="349250" lvl="1" indent="0">
              <a:buNone/>
            </a:pPr>
            <a:endParaRPr lang="en-US" sz="1600" dirty="0" smtClean="0">
              <a:effectLst/>
            </a:endParaRPr>
          </a:p>
        </p:txBody>
      </p:sp>
    </p:spTree>
    <p:extLst>
      <p:ext uri="{BB962C8B-B14F-4D97-AF65-F5344CB8AC3E}">
        <p14:creationId xmlns:p14="http://schemas.microsoft.com/office/powerpoint/2010/main" val="21883302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a:stCxn id="55" idx="6"/>
            <a:endCxn id="61" idx="2"/>
          </p:cNvCxnSpPr>
          <p:nvPr/>
        </p:nvCxnSpPr>
        <p:spPr>
          <a:xfrm>
            <a:off x="4550833" y="2395688"/>
            <a:ext cx="471422"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useBgFill="1">
        <p:nvSpPr>
          <p:cNvPr id="2" name="Title 1"/>
          <p:cNvSpPr>
            <a:spLocks noGrp="1"/>
          </p:cNvSpPr>
          <p:nvPr>
            <p:ph type="title"/>
          </p:nvPr>
        </p:nvSpPr>
        <p:spPr>
          <a:xfrm>
            <a:off x="988922" y="-56200"/>
            <a:ext cx="7202581" cy="1336956"/>
          </a:xfrm>
        </p:spPr>
        <p:txBody>
          <a:bodyPr vert="horz" lIns="76200" tIns="38100" rIns="76200" bIns="38100" rtlCol="0" anchor="b" anchorCtr="0">
            <a:normAutofit/>
          </a:bodyPr>
          <a:lstStyle/>
          <a:p>
            <a:r>
              <a:rPr lang="en-US" sz="3000" dirty="0"/>
              <a:t>The Interoperable App Development Process</a:t>
            </a:r>
          </a:p>
        </p:txBody>
      </p:sp>
      <p:sp>
        <p:nvSpPr>
          <p:cNvPr id="3" name="TextBox 2"/>
          <p:cNvSpPr txBox="1"/>
          <p:nvPr/>
        </p:nvSpPr>
        <p:spPr>
          <a:xfrm>
            <a:off x="899584" y="3603434"/>
            <a:ext cx="2187104" cy="1908368"/>
          </a:xfrm>
          <a:prstGeom prst="rect">
            <a:avLst/>
          </a:prstGeom>
          <a:noFill/>
          <a:ln>
            <a:solidFill>
              <a:schemeClr val="bg2">
                <a:lumMod val="75000"/>
              </a:schemeClr>
            </a:solidFill>
          </a:ln>
        </p:spPr>
        <p:txBody>
          <a:bodyPr wrap="square" rtlCol="0">
            <a:noAutofit/>
          </a:bodyPr>
          <a:lstStyle/>
          <a:p>
            <a:pPr algn="ctr">
              <a:spcAft>
                <a:spcPts val="333"/>
              </a:spcAft>
            </a:pPr>
            <a:r>
              <a:rPr lang="en-US" sz="1500" b="1" u="sng" dirty="0"/>
              <a:t>Project Needs</a:t>
            </a:r>
          </a:p>
          <a:p>
            <a:pPr marL="152394" indent="-152394">
              <a:buFont typeface="Arial"/>
              <a:buChar char="•"/>
            </a:pPr>
            <a:r>
              <a:rPr lang="en-US" sz="1333" dirty="0"/>
              <a:t>Pediatric Growth Chart</a:t>
            </a:r>
          </a:p>
          <a:p>
            <a:pPr marL="152394" indent="-152394">
              <a:buFont typeface="Arial"/>
              <a:buChar char="•"/>
            </a:pPr>
            <a:r>
              <a:rPr lang="en-US" sz="1333" dirty="0"/>
              <a:t>Neonatal Bilirubin</a:t>
            </a:r>
          </a:p>
          <a:p>
            <a:pPr marL="152394" indent="-152394">
              <a:buFont typeface="Arial"/>
              <a:buChar char="•"/>
            </a:pPr>
            <a:r>
              <a:rPr lang="en-US" sz="1333" dirty="0"/>
              <a:t>Comm Acq Pneumonia</a:t>
            </a:r>
          </a:p>
          <a:p>
            <a:pPr marL="152394" indent="-152394">
              <a:buFont typeface="Arial"/>
              <a:buChar char="•"/>
            </a:pPr>
            <a:r>
              <a:rPr lang="en-US" sz="1333" dirty="0"/>
              <a:t>OPA Data Collection</a:t>
            </a:r>
          </a:p>
          <a:p>
            <a:pPr marL="152394" indent="-152394">
              <a:buFont typeface="Arial"/>
              <a:buChar char="•"/>
            </a:pPr>
            <a:r>
              <a:rPr lang="en-US" sz="1333" dirty="0"/>
              <a:t>MQIP</a:t>
            </a:r>
          </a:p>
          <a:p>
            <a:pPr marL="152394" indent="-152394">
              <a:buFont typeface="Arial"/>
              <a:buChar char="•"/>
            </a:pPr>
            <a:r>
              <a:rPr lang="en-US" sz="1333" dirty="0"/>
              <a:t>ACC registries</a:t>
            </a:r>
          </a:p>
          <a:p>
            <a:endParaRPr lang="en-US" sz="1500" dirty="0"/>
          </a:p>
        </p:txBody>
      </p:sp>
      <p:cxnSp>
        <p:nvCxnSpPr>
          <p:cNvPr id="7" name="Straight Arrow Connector 6"/>
          <p:cNvCxnSpPr>
            <a:stCxn id="46" idx="6"/>
            <a:endCxn id="55" idx="2"/>
          </p:cNvCxnSpPr>
          <p:nvPr/>
        </p:nvCxnSpPr>
        <p:spPr>
          <a:xfrm flipV="1">
            <a:off x="2743196" y="2395690"/>
            <a:ext cx="456614" cy="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1" idx="6"/>
            <a:endCxn id="36" idx="2"/>
          </p:cNvCxnSpPr>
          <p:nvPr/>
        </p:nvCxnSpPr>
        <p:spPr>
          <a:xfrm>
            <a:off x="6373280" y="2395688"/>
            <a:ext cx="419414"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6" idx="3"/>
            <a:endCxn id="67" idx="0"/>
          </p:cNvCxnSpPr>
          <p:nvPr/>
        </p:nvCxnSpPr>
        <p:spPr>
          <a:xfrm flipH="1">
            <a:off x="7414563" y="2973539"/>
            <a:ext cx="4174" cy="373444"/>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67" idx="4"/>
            <a:endCxn id="80" idx="1"/>
          </p:cNvCxnSpPr>
          <p:nvPr/>
        </p:nvCxnSpPr>
        <p:spPr>
          <a:xfrm>
            <a:off x="7414563" y="4944772"/>
            <a:ext cx="0" cy="362752"/>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0" idx="2"/>
            <a:endCxn id="83" idx="6"/>
          </p:cNvCxnSpPr>
          <p:nvPr/>
        </p:nvCxnSpPr>
        <p:spPr>
          <a:xfrm flipH="1" flipV="1">
            <a:off x="6240515" y="5885149"/>
            <a:ext cx="548007" cy="22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437713" y="3607137"/>
            <a:ext cx="1578678" cy="861928"/>
          </a:xfrm>
          <a:prstGeom prst="rect">
            <a:avLst/>
          </a:prstGeom>
          <a:noFill/>
          <a:ln w="22225">
            <a:solidFill>
              <a:schemeClr val="tx1"/>
            </a:solidFill>
          </a:ln>
        </p:spPr>
        <p:txBody>
          <a:bodyPr wrap="square" rtlCol="0">
            <a:spAutoFit/>
          </a:bodyPr>
          <a:lstStyle/>
          <a:p>
            <a:pPr algn="ctr"/>
            <a:r>
              <a:rPr lang="en-US" sz="1667" b="1" dirty="0"/>
              <a:t>Terminology</a:t>
            </a:r>
          </a:p>
          <a:p>
            <a:pPr algn="ctr"/>
            <a:r>
              <a:rPr lang="en-US" sz="1667" b="1" dirty="0"/>
              <a:t>Server</a:t>
            </a:r>
          </a:p>
          <a:p>
            <a:pPr algn="ctr"/>
            <a:r>
              <a:rPr lang="en-US" sz="1667" b="1" dirty="0"/>
              <a:t>(SOLOR)</a:t>
            </a:r>
          </a:p>
        </p:txBody>
      </p:sp>
      <p:cxnSp>
        <p:nvCxnSpPr>
          <p:cNvPr id="56" name="Straight Arrow Connector 55"/>
          <p:cNvCxnSpPr/>
          <p:nvPr/>
        </p:nvCxnSpPr>
        <p:spPr>
          <a:xfrm>
            <a:off x="4169837" y="3194583"/>
            <a:ext cx="267879" cy="408764"/>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6016392" y="2960591"/>
            <a:ext cx="776302" cy="64654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7" idx="2"/>
            <a:endCxn id="52" idx="3"/>
          </p:cNvCxnSpPr>
          <p:nvPr/>
        </p:nvCxnSpPr>
        <p:spPr>
          <a:xfrm flipH="1" flipV="1">
            <a:off x="6016391" y="4038101"/>
            <a:ext cx="722660" cy="107775"/>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4094331" y="4622801"/>
            <a:ext cx="343385" cy="6332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1" idx="2"/>
            <a:endCxn id="3" idx="2"/>
          </p:cNvCxnSpPr>
          <p:nvPr/>
        </p:nvCxnSpPr>
        <p:spPr>
          <a:xfrm rot="10800000">
            <a:off x="1993140" y="5511803"/>
            <a:ext cx="1093553" cy="373349"/>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3121455" y="1495194"/>
            <a:ext cx="1503465" cy="1801504"/>
          </a:xfrm>
          <a:prstGeom prst="ellipse">
            <a:avLst/>
          </a:prstGeom>
          <a:noFill/>
          <a:ln w="666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46" name="Oval 45"/>
          <p:cNvSpPr/>
          <p:nvPr/>
        </p:nvSpPr>
        <p:spPr>
          <a:xfrm>
            <a:off x="1365253" y="1596796"/>
            <a:ext cx="1377945" cy="1597788"/>
          </a:xfrm>
          <a:prstGeom prst="ellipse">
            <a:avLst/>
          </a:prstGeom>
          <a:solidFill>
            <a:srgbClr val="D44CC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Domain Analysis</a:t>
            </a:r>
          </a:p>
        </p:txBody>
      </p:sp>
      <p:cxnSp>
        <p:nvCxnSpPr>
          <p:cNvPr id="51" name="Straight Arrow Connector 50"/>
          <p:cNvCxnSpPr>
            <a:endCxn id="83" idx="0"/>
          </p:cNvCxnSpPr>
          <p:nvPr/>
        </p:nvCxnSpPr>
        <p:spPr>
          <a:xfrm>
            <a:off x="5565001" y="4622801"/>
            <a:ext cx="0" cy="4634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3" idx="2"/>
            <a:endCxn id="91" idx="6"/>
          </p:cNvCxnSpPr>
          <p:nvPr/>
        </p:nvCxnSpPr>
        <p:spPr>
          <a:xfrm flipH="1">
            <a:off x="4437713" y="5885149"/>
            <a:ext cx="451776"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6" idx="4"/>
          </p:cNvCxnSpPr>
          <p:nvPr/>
        </p:nvCxnSpPr>
        <p:spPr>
          <a:xfrm flipV="1">
            <a:off x="2054223" y="3194585"/>
            <a:ext cx="0" cy="41255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6016394" y="4599161"/>
            <a:ext cx="776303" cy="771527"/>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199810" y="1596794"/>
            <a:ext cx="1351024" cy="1597788"/>
          </a:xfrm>
          <a:prstGeom prst="ellipse">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Logical Models (CIMI)</a:t>
            </a:r>
          </a:p>
        </p:txBody>
      </p:sp>
      <p:sp>
        <p:nvSpPr>
          <p:cNvPr id="61" name="Oval 60"/>
          <p:cNvSpPr/>
          <p:nvPr/>
        </p:nvSpPr>
        <p:spPr>
          <a:xfrm>
            <a:off x="5022256" y="1596794"/>
            <a:ext cx="1351024" cy="159778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Approve Models</a:t>
            </a:r>
          </a:p>
        </p:txBody>
      </p:sp>
      <p:sp>
        <p:nvSpPr>
          <p:cNvPr id="36" name="Can 35"/>
          <p:cNvSpPr/>
          <p:nvPr/>
        </p:nvSpPr>
        <p:spPr>
          <a:xfrm>
            <a:off x="6792696" y="1817838"/>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tx1"/>
                </a:solidFill>
              </a:rPr>
              <a:t>Model Repository</a:t>
            </a:r>
          </a:p>
        </p:txBody>
      </p:sp>
      <p:sp>
        <p:nvSpPr>
          <p:cNvPr id="67" name="Oval 66"/>
          <p:cNvSpPr/>
          <p:nvPr/>
        </p:nvSpPr>
        <p:spPr>
          <a:xfrm>
            <a:off x="6739051" y="3346982"/>
            <a:ext cx="1351024" cy="159778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33" b="1" dirty="0">
                <a:solidFill>
                  <a:schemeClr val="tx1"/>
                </a:solidFill>
              </a:rPr>
              <a:t>Create Physical Artifacts </a:t>
            </a:r>
            <a:r>
              <a:rPr lang="en-US" sz="1000" b="1" dirty="0">
                <a:solidFill>
                  <a:schemeClr val="tx1"/>
                </a:solidFill>
              </a:rPr>
              <a:t>(FHIR Profiles)</a:t>
            </a:r>
          </a:p>
        </p:txBody>
      </p:sp>
      <p:sp>
        <p:nvSpPr>
          <p:cNvPr id="80" name="Can 79"/>
          <p:cNvSpPr/>
          <p:nvPr/>
        </p:nvSpPr>
        <p:spPr>
          <a:xfrm>
            <a:off x="6788522" y="5307522"/>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tx1"/>
                </a:solidFill>
              </a:rPr>
              <a:t>Artifact Repository</a:t>
            </a:r>
            <a:r>
              <a:rPr lang="en-US" sz="1667" b="1" dirty="0">
                <a:solidFill>
                  <a:schemeClr val="tx1"/>
                </a:solidFill>
              </a:rPr>
              <a:t> </a:t>
            </a:r>
            <a:r>
              <a:rPr lang="en-US" sz="1000" b="1" dirty="0">
                <a:solidFill>
                  <a:schemeClr val="tx1"/>
                </a:solidFill>
              </a:rPr>
              <a:t>(FHIR Profiles)</a:t>
            </a:r>
            <a:endParaRPr lang="en-US" sz="1667" b="1" dirty="0">
              <a:solidFill>
                <a:schemeClr val="tx1"/>
              </a:solidFill>
            </a:endParaRPr>
          </a:p>
        </p:txBody>
      </p:sp>
      <p:sp>
        <p:nvSpPr>
          <p:cNvPr id="83" name="Oval 82"/>
          <p:cNvSpPr/>
          <p:nvPr/>
        </p:nvSpPr>
        <p:spPr>
          <a:xfrm>
            <a:off x="4889489" y="5086255"/>
            <a:ext cx="1351024" cy="1597788"/>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Software </a:t>
            </a:r>
            <a:r>
              <a:rPr lang="en-US" sz="1167" b="1" dirty="0">
                <a:solidFill>
                  <a:schemeClr val="tx1"/>
                </a:solidFill>
              </a:rPr>
              <a:t>(Apps, Services, CDS)</a:t>
            </a:r>
          </a:p>
        </p:txBody>
      </p:sp>
      <p:sp>
        <p:nvSpPr>
          <p:cNvPr id="91" name="Oval 90"/>
          <p:cNvSpPr/>
          <p:nvPr/>
        </p:nvSpPr>
        <p:spPr>
          <a:xfrm>
            <a:off x="3086689" y="5086255"/>
            <a:ext cx="1351024" cy="1597788"/>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1167" b="1" dirty="0">
                <a:solidFill>
                  <a:schemeClr val="tx1"/>
                </a:solidFill>
              </a:rPr>
              <a:t>Conformance Testing</a:t>
            </a:r>
          </a:p>
        </p:txBody>
      </p:sp>
    </p:spTree>
    <p:extLst>
      <p:ext uri="{BB962C8B-B14F-4D97-AF65-F5344CB8AC3E}">
        <p14:creationId xmlns:p14="http://schemas.microsoft.com/office/powerpoint/2010/main" val="3338444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dirty="0" smtClean="0">
                <a:effectLst/>
              </a:rPr>
              <a:t>Deliverable 4:  </a:t>
            </a:r>
            <a:r>
              <a:rPr lang="en-US" sz="2400" dirty="0" smtClean="0">
                <a:effectLst/>
              </a:rPr>
              <a:t>Provide SOLOR terminology support (overseen by Keith Campbell)</a:t>
            </a:r>
            <a:r>
              <a:rPr lang="en-US" sz="2400" b="1" dirty="0" smtClean="0">
                <a:effectLst/>
              </a:rPr>
              <a:t> </a:t>
            </a:r>
            <a:r>
              <a:rPr lang="en-US" sz="2400" dirty="0" smtClean="0">
                <a:effectLst/>
              </a:rPr>
              <a:t>  </a:t>
            </a:r>
            <a:endParaRPr lang="en-US" sz="2400" dirty="0"/>
          </a:p>
        </p:txBody>
      </p:sp>
      <p:sp>
        <p:nvSpPr>
          <p:cNvPr id="3" name="Content Placeholder 2"/>
          <p:cNvSpPr>
            <a:spLocks noGrp="1"/>
          </p:cNvSpPr>
          <p:nvPr>
            <p:ph idx="1"/>
          </p:nvPr>
        </p:nvSpPr>
        <p:spPr>
          <a:xfrm>
            <a:off x="549275" y="1600202"/>
            <a:ext cx="8042276" cy="4983479"/>
          </a:xfrm>
        </p:spPr>
        <p:txBody>
          <a:bodyPr>
            <a:normAutofit fontScale="92500" lnSpcReduction="10000"/>
          </a:bodyPr>
          <a:lstStyle/>
          <a:p>
            <a:pPr marL="0" lvl="0" indent="0">
              <a:buNone/>
            </a:pPr>
            <a:r>
              <a:rPr lang="en-US" sz="2200" dirty="0" smtClean="0">
                <a:effectLst/>
              </a:rPr>
              <a:t>Goal 1: Determine Terminology Editing Environment</a:t>
            </a:r>
          </a:p>
          <a:p>
            <a:pPr lvl="2"/>
            <a:r>
              <a:rPr lang="en-US" sz="1500" dirty="0" smtClean="0"/>
              <a:t>Assigned to : Keith Campbell</a:t>
            </a:r>
            <a:endParaRPr lang="en-US" sz="1500" dirty="0" smtClean="0">
              <a:effectLst/>
            </a:endParaRPr>
          </a:p>
          <a:p>
            <a:pPr lvl="1"/>
            <a:r>
              <a:rPr lang="en-US" sz="1700" dirty="0" smtClean="0"/>
              <a:t>Identify provider and location – Using </a:t>
            </a:r>
            <a:r>
              <a:rPr lang="en-US" sz="1700" dirty="0" err="1" smtClean="0"/>
              <a:t>termSpace</a:t>
            </a:r>
            <a:endParaRPr lang="en-US" sz="1700" dirty="0" smtClean="0"/>
          </a:p>
          <a:p>
            <a:pPr lvl="1"/>
            <a:r>
              <a:rPr lang="en-US" sz="1700" dirty="0" smtClean="0"/>
              <a:t>Determine content – based on projects</a:t>
            </a:r>
          </a:p>
          <a:p>
            <a:pPr lvl="1"/>
            <a:r>
              <a:rPr lang="en-US" sz="1700" dirty="0" smtClean="0"/>
              <a:t>Develop </a:t>
            </a:r>
            <a:r>
              <a:rPr lang="en-US" sz="1700" dirty="0"/>
              <a:t>long term </a:t>
            </a:r>
            <a:r>
              <a:rPr lang="en-US" sz="1700" dirty="0" smtClean="0"/>
              <a:t>maintenance process (future)</a:t>
            </a:r>
            <a:endParaRPr lang="en-US" sz="1700" dirty="0">
              <a:effectLst/>
            </a:endParaRPr>
          </a:p>
          <a:p>
            <a:pPr marL="0" lvl="0" indent="0">
              <a:buNone/>
            </a:pPr>
            <a:r>
              <a:rPr lang="en-US" sz="2200" dirty="0"/>
              <a:t>Goal </a:t>
            </a:r>
            <a:r>
              <a:rPr lang="en-US" sz="2200" dirty="0" smtClean="0"/>
              <a:t>2: </a:t>
            </a:r>
            <a:r>
              <a:rPr lang="en-US" sz="2200" dirty="0"/>
              <a:t>Define process for terminology development</a:t>
            </a:r>
          </a:p>
          <a:p>
            <a:pPr lvl="2"/>
            <a:r>
              <a:rPr lang="en-US" sz="1500" dirty="0" smtClean="0"/>
              <a:t>Assigned </a:t>
            </a:r>
            <a:r>
              <a:rPr lang="en-US" sz="1500" dirty="0"/>
              <a:t>to : Monique van Berkum, John </a:t>
            </a:r>
            <a:r>
              <a:rPr lang="en-US" sz="1500" dirty="0" smtClean="0"/>
              <a:t>Kilbourn</a:t>
            </a:r>
          </a:p>
          <a:p>
            <a:pPr marL="0" lvl="0" indent="0">
              <a:buNone/>
            </a:pPr>
            <a:r>
              <a:rPr lang="en-US" sz="2200" dirty="0" smtClean="0">
                <a:effectLst/>
              </a:rPr>
              <a:t>Goal 3: Determine Terminology Services required for model binding</a:t>
            </a:r>
          </a:p>
          <a:p>
            <a:pPr lvl="2"/>
            <a:r>
              <a:rPr lang="en-US" sz="1500" dirty="0"/>
              <a:t>Assigned to : </a:t>
            </a:r>
            <a:r>
              <a:rPr lang="en-US" sz="1500" dirty="0" smtClean="0"/>
              <a:t>CIMI Pattern Development Subgroup (Susan will lead)</a:t>
            </a:r>
            <a:endParaRPr lang="en-US" sz="1500" dirty="0"/>
          </a:p>
          <a:p>
            <a:pPr marL="0" lvl="0" indent="0">
              <a:buNone/>
            </a:pPr>
            <a:r>
              <a:rPr lang="en-US" sz="2200" dirty="0" smtClean="0">
                <a:effectLst/>
              </a:rPr>
              <a:t>Goal 4: Implement Terminology Services for model binding</a:t>
            </a:r>
          </a:p>
          <a:p>
            <a:pPr lvl="2"/>
            <a:r>
              <a:rPr lang="en-US" sz="1500" dirty="0"/>
              <a:t>Assigned to : </a:t>
            </a:r>
            <a:r>
              <a:rPr lang="en-US" sz="1500" dirty="0" smtClean="0"/>
              <a:t>XXX (discuss on Wednesday)</a:t>
            </a:r>
          </a:p>
          <a:p>
            <a:pPr marL="0" lvl="0" indent="0">
              <a:buNone/>
            </a:pPr>
            <a:r>
              <a:rPr lang="en-US" sz="2200" dirty="0" smtClean="0">
                <a:solidFill>
                  <a:srgbClr val="FF0000"/>
                </a:solidFill>
              </a:rPr>
              <a:t>NEW </a:t>
            </a:r>
            <a:r>
              <a:rPr lang="en-US" sz="2200" dirty="0" smtClean="0"/>
              <a:t>Goal </a:t>
            </a:r>
            <a:r>
              <a:rPr lang="en-US" sz="2200" dirty="0"/>
              <a:t>4: </a:t>
            </a:r>
            <a:r>
              <a:rPr lang="en-US" sz="2200" dirty="0" smtClean="0"/>
              <a:t>Identify and implement terminology server</a:t>
            </a:r>
            <a:endParaRPr lang="en-US" sz="2200" dirty="0"/>
          </a:p>
          <a:p>
            <a:pPr lvl="2"/>
            <a:r>
              <a:rPr lang="en-US" sz="1500" dirty="0"/>
              <a:t>Assigned to : </a:t>
            </a:r>
            <a:r>
              <a:rPr lang="en-US" sz="1500" dirty="0" smtClean="0"/>
              <a:t>Keith</a:t>
            </a:r>
          </a:p>
          <a:p>
            <a:pPr marL="1028700" lvl="2" indent="-342900"/>
            <a:endParaRPr lang="en-US" sz="1500" dirty="0"/>
          </a:p>
          <a:p>
            <a:pPr lvl="2"/>
            <a:endParaRPr lang="en-US" sz="1500" dirty="0" smtClean="0"/>
          </a:p>
          <a:p>
            <a:endParaRPr lang="en-US" sz="1900" dirty="0"/>
          </a:p>
          <a:p>
            <a:pPr marL="0" lvl="0" indent="0">
              <a:buNone/>
            </a:pPr>
            <a:endParaRPr lang="en-US" sz="1800" dirty="0"/>
          </a:p>
          <a:p>
            <a:pPr marL="0" lvl="0" indent="0">
              <a:buNone/>
            </a:pPr>
            <a:endParaRPr lang="en-US" sz="4800" kern="1200" dirty="0" smtClean="0">
              <a:solidFill>
                <a:schemeClr val="accent1"/>
              </a:solidFill>
              <a:effectLst/>
              <a:latin typeface="+mj-lt"/>
              <a:ea typeface="+mj-ea"/>
              <a:cs typeface="+mj-cs"/>
            </a:endParaRPr>
          </a:p>
        </p:txBody>
      </p:sp>
    </p:spTree>
    <p:extLst>
      <p:ext uri="{BB962C8B-B14F-4D97-AF65-F5344CB8AC3E}">
        <p14:creationId xmlns:p14="http://schemas.microsoft.com/office/powerpoint/2010/main" val="21328751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dirty="0" smtClean="0">
                <a:effectLst/>
              </a:rPr>
              <a:t>Deliverable 5: </a:t>
            </a:r>
            <a:r>
              <a:rPr lang="en-US" sz="2400" dirty="0" smtClean="0">
                <a:effectLst/>
              </a:rPr>
              <a:t>Define versioning and </a:t>
            </a:r>
            <a:r>
              <a:rPr lang="en-US" sz="2400" dirty="0"/>
              <a:t>governance </a:t>
            </a:r>
            <a:r>
              <a:rPr lang="en-US" sz="2400" dirty="0" smtClean="0">
                <a:effectLst/>
              </a:rPr>
              <a:t>processes for terminology and models</a:t>
            </a:r>
            <a:endParaRPr lang="en-US" sz="2400" dirty="0"/>
          </a:p>
        </p:txBody>
      </p:sp>
      <p:sp>
        <p:nvSpPr>
          <p:cNvPr id="3" name="Content Placeholder 2"/>
          <p:cNvSpPr>
            <a:spLocks noGrp="1"/>
          </p:cNvSpPr>
          <p:nvPr>
            <p:ph idx="1"/>
          </p:nvPr>
        </p:nvSpPr>
        <p:spPr/>
        <p:txBody>
          <a:bodyPr>
            <a:normAutofit/>
          </a:bodyPr>
          <a:lstStyle/>
          <a:p>
            <a:pPr lvl="0"/>
            <a:r>
              <a:rPr lang="en-US" sz="2000" dirty="0" smtClean="0">
                <a:effectLst/>
              </a:rPr>
              <a:t>Goal 1: Terminology Versioning and </a:t>
            </a:r>
            <a:r>
              <a:rPr lang="en-US" sz="2000" dirty="0" smtClean="0"/>
              <a:t>Governance </a:t>
            </a:r>
            <a:r>
              <a:rPr lang="en-US" sz="2000" dirty="0" smtClean="0">
                <a:effectLst/>
              </a:rPr>
              <a:t>Processes</a:t>
            </a:r>
          </a:p>
          <a:p>
            <a:pPr lvl="2"/>
            <a:r>
              <a:rPr lang="en-US" sz="1400" dirty="0"/>
              <a:t>Assigned to: </a:t>
            </a:r>
            <a:r>
              <a:rPr lang="en-US" sz="1400" dirty="0" smtClean="0"/>
              <a:t>Keith Campbell</a:t>
            </a:r>
            <a:endParaRPr lang="en-US" sz="1400" dirty="0" smtClean="0">
              <a:effectLst/>
            </a:endParaRPr>
          </a:p>
          <a:p>
            <a:pPr lvl="1"/>
            <a:r>
              <a:rPr lang="en-US" sz="2000" kern="1200" dirty="0" smtClean="0">
                <a:solidFill>
                  <a:schemeClr val="accent1"/>
                </a:solidFill>
                <a:latin typeface="+mj-lt"/>
                <a:ea typeface="+mj-ea"/>
                <a:cs typeface="+mj-cs"/>
              </a:rPr>
              <a:t>STAMP – (</a:t>
            </a:r>
            <a:r>
              <a:rPr lang="en-US" sz="2000" dirty="0" smtClean="0"/>
              <a:t>Status</a:t>
            </a:r>
            <a:r>
              <a:rPr lang="en-US" sz="2000" dirty="0"/>
              <a:t>, Time, Author, Module, Path) </a:t>
            </a:r>
            <a:r>
              <a:rPr lang="en-US" sz="2000" dirty="0" smtClean="0"/>
              <a:t>will </a:t>
            </a:r>
            <a:r>
              <a:rPr lang="en-US" sz="2000" dirty="0"/>
              <a:t>be used for versioning and maintenance of Clinical-Knowledge content</a:t>
            </a:r>
            <a:endParaRPr lang="en-US" sz="2000" kern="1200" dirty="0" smtClean="0">
              <a:solidFill>
                <a:schemeClr val="accent1"/>
              </a:solidFill>
              <a:effectLst/>
              <a:latin typeface="+mj-lt"/>
              <a:ea typeface="+mj-ea"/>
              <a:cs typeface="+mj-cs"/>
            </a:endParaRPr>
          </a:p>
          <a:p>
            <a:pPr lvl="0"/>
            <a:r>
              <a:rPr lang="en-US" sz="2000" dirty="0" smtClean="0">
                <a:effectLst/>
              </a:rPr>
              <a:t>Goal 2: </a:t>
            </a:r>
            <a:r>
              <a:rPr lang="en-US" sz="2000" dirty="0" smtClean="0"/>
              <a:t>Model </a:t>
            </a:r>
            <a:r>
              <a:rPr lang="en-US" sz="2000" dirty="0"/>
              <a:t>Versioning and Governance Processes</a:t>
            </a:r>
          </a:p>
          <a:p>
            <a:pPr lvl="2"/>
            <a:r>
              <a:rPr lang="en-US" sz="1400" dirty="0" smtClean="0">
                <a:effectLst/>
              </a:rPr>
              <a:t>Discussing in the meeting</a:t>
            </a:r>
          </a:p>
        </p:txBody>
      </p:sp>
    </p:spTree>
    <p:extLst>
      <p:ext uri="{BB962C8B-B14F-4D97-AF65-F5344CB8AC3E}">
        <p14:creationId xmlns:p14="http://schemas.microsoft.com/office/powerpoint/2010/main" val="2926091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1800" b="1" dirty="0" smtClean="0">
                <a:effectLst/>
              </a:rPr>
              <a:t>Deliverable 6: </a:t>
            </a:r>
            <a:r>
              <a:rPr lang="en-US" sz="1800" dirty="0" smtClean="0">
                <a:effectLst/>
              </a:rPr>
              <a:t>Define terminology and modeling tooling roadmap (Overseen by Keith and Craig)</a:t>
            </a:r>
            <a:endParaRPr lang="en-US" dirty="0"/>
          </a:p>
        </p:txBody>
      </p:sp>
      <p:sp>
        <p:nvSpPr>
          <p:cNvPr id="3" name="Content Placeholder 2"/>
          <p:cNvSpPr>
            <a:spLocks noGrp="1"/>
          </p:cNvSpPr>
          <p:nvPr>
            <p:ph idx="1"/>
          </p:nvPr>
        </p:nvSpPr>
        <p:spPr/>
        <p:txBody>
          <a:bodyPr>
            <a:normAutofit fontScale="85000" lnSpcReduction="20000"/>
          </a:bodyPr>
          <a:lstStyle/>
          <a:p>
            <a:pPr marL="0" indent="0" rtl="0" eaLnBrk="1" latinLnBrk="0" hangingPunct="1">
              <a:buNone/>
            </a:pPr>
            <a:r>
              <a:rPr lang="en-US" sz="2600" kern="1200" dirty="0" smtClean="0">
                <a:solidFill>
                  <a:schemeClr val="tx1">
                    <a:lumMod val="65000"/>
                    <a:lumOff val="35000"/>
                  </a:schemeClr>
                </a:solidFill>
                <a:effectLst/>
              </a:rPr>
              <a:t>Terminology Tools (assigned to: Keith Campbell)</a:t>
            </a:r>
          </a:p>
          <a:p>
            <a:pPr rtl="0" eaLnBrk="1" latinLnBrk="0" hangingPunct="1"/>
            <a:r>
              <a:rPr lang="en-US" sz="2200" kern="1200" dirty="0" smtClean="0">
                <a:solidFill>
                  <a:schemeClr val="tx1">
                    <a:lumMod val="65000"/>
                    <a:lumOff val="35000"/>
                  </a:schemeClr>
                </a:solidFill>
                <a:effectLst/>
              </a:rPr>
              <a:t>Goal 1: Determine tooling required for terminology development and maintenance</a:t>
            </a:r>
          </a:p>
          <a:p>
            <a:pPr lvl="0"/>
            <a:r>
              <a:rPr lang="en-US" sz="2200" dirty="0" smtClean="0"/>
              <a:t>Goal 2:</a:t>
            </a:r>
            <a:r>
              <a:rPr lang="en-US" sz="2200" b="1" dirty="0" smtClean="0"/>
              <a:t> </a:t>
            </a:r>
            <a:r>
              <a:rPr lang="en-US" sz="2200" dirty="0" smtClean="0"/>
              <a:t>Develop and implement terminology tools</a:t>
            </a:r>
          </a:p>
          <a:p>
            <a:pPr marL="0" indent="0">
              <a:buNone/>
            </a:pPr>
            <a:r>
              <a:rPr lang="en-US" sz="2600" dirty="0" smtClean="0"/>
              <a:t>Modeling Tools (assigned to: Craig Parker)</a:t>
            </a:r>
          </a:p>
          <a:p>
            <a:r>
              <a:rPr lang="en-US" sz="2200" dirty="0" smtClean="0"/>
              <a:t>Goal 3:  Determine tooling required for model development and  maintenance</a:t>
            </a:r>
          </a:p>
          <a:p>
            <a:r>
              <a:rPr lang="en-US" sz="2200" dirty="0" smtClean="0"/>
              <a:t>Goal 4:</a:t>
            </a:r>
            <a:r>
              <a:rPr lang="en-US" sz="2200" b="1" dirty="0" smtClean="0"/>
              <a:t> </a:t>
            </a:r>
            <a:r>
              <a:rPr lang="en-US" sz="2200" dirty="0" smtClean="0"/>
              <a:t>Develop and implement modeling tools</a:t>
            </a:r>
          </a:p>
          <a:p>
            <a:pPr marL="66675" indent="0">
              <a:buNone/>
            </a:pPr>
            <a:r>
              <a:rPr lang="en-US" sz="2600" dirty="0" smtClean="0"/>
              <a:t>Model Transform Tools </a:t>
            </a:r>
            <a:r>
              <a:rPr lang="en-US" sz="2600" dirty="0"/>
              <a:t>(assigned to: </a:t>
            </a:r>
            <a:r>
              <a:rPr lang="en-US" sz="2600" dirty="0" smtClean="0"/>
              <a:t>Craig Parker)</a:t>
            </a:r>
            <a:endParaRPr lang="en-US" sz="2600" dirty="0"/>
          </a:p>
          <a:p>
            <a:r>
              <a:rPr lang="en-US" sz="2100" dirty="0" smtClean="0"/>
              <a:t>Goal 5:</a:t>
            </a:r>
            <a:r>
              <a:rPr lang="en-US" sz="2100" b="1" dirty="0" smtClean="0"/>
              <a:t> </a:t>
            </a:r>
            <a:r>
              <a:rPr lang="en-US" sz="2100" dirty="0" smtClean="0"/>
              <a:t>Develop implement and transform tooling </a:t>
            </a:r>
          </a:p>
          <a:p>
            <a:pPr lvl="2"/>
            <a:endParaRPr lang="en-US" sz="1400" dirty="0" smtClean="0"/>
          </a:p>
          <a:p>
            <a:pPr lvl="2"/>
            <a:endParaRPr lang="en-US" sz="1400" dirty="0"/>
          </a:p>
          <a:p>
            <a:endParaRPr lang="en-US" sz="1800" dirty="0" smtClean="0"/>
          </a:p>
          <a:p>
            <a:pPr marL="0" indent="0" rtl="0" eaLnBrk="1" latinLnBrk="0" hangingPunct="1">
              <a:buNone/>
            </a:pPr>
            <a:endParaRPr lang="en-US" sz="1800" kern="1200" dirty="0" smtClean="0">
              <a:solidFill>
                <a:schemeClr val="tx1">
                  <a:lumMod val="65000"/>
                  <a:lumOff val="35000"/>
                </a:schemeClr>
              </a:solidFill>
              <a:effectLst/>
            </a:endParaRPr>
          </a:p>
        </p:txBody>
      </p:sp>
    </p:spTree>
    <p:extLst>
      <p:ext uri="{BB962C8B-B14F-4D97-AF65-F5344CB8AC3E}">
        <p14:creationId xmlns:p14="http://schemas.microsoft.com/office/powerpoint/2010/main" val="14140100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888" y="454048"/>
            <a:ext cx="8416925" cy="995591"/>
          </a:xfrm>
        </p:spPr>
        <p:txBody>
          <a:bodyPr/>
          <a:lstStyle/>
          <a:p>
            <a:r>
              <a:rPr lang="en-US" dirty="0" smtClean="0"/>
              <a:t>Confluence Page Overview</a:t>
            </a:r>
            <a:endParaRPr lang="en-US" dirty="0"/>
          </a:p>
        </p:txBody>
      </p:sp>
      <p:pic>
        <p:nvPicPr>
          <p:cNvPr id="5" name="Picture 4"/>
          <p:cNvPicPr>
            <a:picLocks noChangeAspect="1"/>
          </p:cNvPicPr>
          <p:nvPr/>
        </p:nvPicPr>
        <p:blipFill rotWithShape="1">
          <a:blip r:embed="rId3"/>
          <a:srcRect t="12422" r="41154" b="38576"/>
          <a:stretch/>
        </p:blipFill>
        <p:spPr>
          <a:xfrm>
            <a:off x="252324" y="1598625"/>
            <a:ext cx="8564776" cy="4814188"/>
          </a:xfrm>
          <a:prstGeom prst="rect">
            <a:avLst/>
          </a:prstGeom>
        </p:spPr>
      </p:pic>
    </p:spTree>
    <p:extLst>
      <p:ext uri="{BB962C8B-B14F-4D97-AF65-F5344CB8AC3E}">
        <p14:creationId xmlns:p14="http://schemas.microsoft.com/office/powerpoint/2010/main" val="25720874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2004" y="1761113"/>
            <a:ext cx="2349499" cy="3888826"/>
          </a:xfrm>
        </p:spPr>
      </p:pic>
    </p:spTree>
    <p:extLst>
      <p:ext uri="{BB962C8B-B14F-4D97-AF65-F5344CB8AC3E}">
        <p14:creationId xmlns:p14="http://schemas.microsoft.com/office/powerpoint/2010/main" val="8821819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a:t>
            </a:r>
            <a:endParaRPr lang="en-US" dirty="0"/>
          </a:p>
        </p:txBody>
      </p:sp>
      <p:sp>
        <p:nvSpPr>
          <p:cNvPr id="3" name="Content Placeholder 2"/>
          <p:cNvSpPr>
            <a:spLocks noGrp="1"/>
          </p:cNvSpPr>
          <p:nvPr>
            <p:ph idx="1"/>
          </p:nvPr>
        </p:nvSpPr>
        <p:spPr>
          <a:xfrm>
            <a:off x="317512" y="1600201"/>
            <a:ext cx="8517604" cy="4343400"/>
          </a:xfrm>
        </p:spPr>
        <p:txBody>
          <a:bodyPr>
            <a:noAutofit/>
          </a:bodyPr>
          <a:lstStyle/>
          <a:p>
            <a:pPr>
              <a:spcAft>
                <a:spcPts val="1200"/>
              </a:spcAft>
            </a:pPr>
            <a:r>
              <a:rPr lang="en-US" b="1" dirty="0"/>
              <a:t>Be a provider led collaboration </a:t>
            </a:r>
            <a:r>
              <a:rPr lang="en-US" b="1" dirty="0" smtClean="0"/>
              <a:t>agent - Laura</a:t>
            </a:r>
            <a:endParaRPr lang="en-US" b="1" dirty="0"/>
          </a:p>
          <a:p>
            <a:pPr>
              <a:spcAft>
                <a:spcPts val="1200"/>
              </a:spcAft>
            </a:pPr>
            <a:r>
              <a:rPr lang="en-US" b="1" dirty="0"/>
              <a:t>Develop terminology and information models for true semantic interoperability </a:t>
            </a:r>
            <a:r>
              <a:rPr lang="en-US" b="1" dirty="0" smtClean="0"/>
              <a:t>- Susan</a:t>
            </a:r>
            <a:endParaRPr lang="en-US" b="1" dirty="0"/>
          </a:p>
          <a:p>
            <a:pPr>
              <a:spcAft>
                <a:spcPts val="1200"/>
              </a:spcAft>
            </a:pPr>
            <a:r>
              <a:rPr lang="en-US" b="1" dirty="0" smtClean="0"/>
              <a:t>Create </a:t>
            </a:r>
            <a:r>
              <a:rPr lang="en-US" b="1" dirty="0"/>
              <a:t>a reference implementation of common </a:t>
            </a:r>
            <a:r>
              <a:rPr lang="en-US" b="1" dirty="0" smtClean="0"/>
              <a:t>SOA - Rob</a:t>
            </a:r>
            <a:endParaRPr lang="en-US" b="1" dirty="0"/>
          </a:p>
          <a:p>
            <a:pPr>
              <a:spcAft>
                <a:spcPts val="1200"/>
              </a:spcAft>
            </a:pPr>
            <a:r>
              <a:rPr lang="en-US" b="1" dirty="0" smtClean="0"/>
              <a:t>Support </a:t>
            </a:r>
            <a:r>
              <a:rPr lang="en-US" b="1" dirty="0"/>
              <a:t>authoring and sharing of knowledge </a:t>
            </a:r>
            <a:r>
              <a:rPr lang="en-US" b="1" dirty="0" smtClean="0"/>
              <a:t>content – Peter/Emory</a:t>
            </a:r>
          </a:p>
          <a:p>
            <a:pPr>
              <a:spcAft>
                <a:spcPts val="1200"/>
              </a:spcAft>
            </a:pPr>
            <a:r>
              <a:rPr lang="en-US" b="1" dirty="0" smtClean="0"/>
              <a:t>Healthcare Community Cloud – Keith/Oscar</a:t>
            </a:r>
          </a:p>
          <a:p>
            <a:pPr>
              <a:spcAft>
                <a:spcPts val="1200"/>
              </a:spcAft>
            </a:pPr>
            <a:endParaRPr lang="en-US" b="1" dirty="0" smtClean="0"/>
          </a:p>
          <a:p>
            <a:pPr>
              <a:spcAft>
                <a:spcPts val="1200"/>
              </a:spcAft>
            </a:pPr>
            <a:endParaRPr lang="en-US" b="1" dirty="0"/>
          </a:p>
          <a:p>
            <a:endParaRPr lang="en-US" sz="2000" dirty="0"/>
          </a:p>
        </p:txBody>
      </p:sp>
    </p:spTree>
    <p:extLst>
      <p:ext uri="{BB962C8B-B14F-4D97-AF65-F5344CB8AC3E}">
        <p14:creationId xmlns:p14="http://schemas.microsoft.com/office/powerpoint/2010/main" val="1287076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t>Create a reference </a:t>
            </a:r>
            <a:r>
              <a:rPr lang="en-US" sz="4000" b="1" dirty="0" smtClean="0"/>
              <a:t>Implementation </a:t>
            </a:r>
            <a:r>
              <a:rPr lang="en-US" sz="4000" b="1" dirty="0"/>
              <a:t>of </a:t>
            </a:r>
            <a:r>
              <a:rPr lang="en-US" sz="4000" b="1" dirty="0" smtClean="0"/>
              <a:t>Common </a:t>
            </a:r>
            <a:r>
              <a:rPr lang="en-US" sz="4000" b="1" dirty="0"/>
              <a:t>SOA </a:t>
            </a:r>
            <a:endParaRPr lang="en-US" sz="4000" dirty="0"/>
          </a:p>
        </p:txBody>
      </p:sp>
      <p:sp>
        <p:nvSpPr>
          <p:cNvPr id="5" name="Subtitle 4"/>
          <p:cNvSpPr>
            <a:spLocks noGrp="1"/>
          </p:cNvSpPr>
          <p:nvPr>
            <p:ph type="subTitle" idx="1"/>
          </p:nvPr>
        </p:nvSpPr>
        <p:spPr/>
        <p:txBody>
          <a:bodyPr>
            <a:normAutofit/>
          </a:bodyPr>
          <a:lstStyle/>
          <a:p>
            <a:r>
              <a:rPr lang="en-US" sz="2800" dirty="0" smtClean="0"/>
              <a:t>Rob Reynolds</a:t>
            </a:r>
            <a:endParaRPr lang="en-US" sz="2800" dirty="0"/>
          </a:p>
        </p:txBody>
      </p:sp>
    </p:spTree>
    <p:extLst>
      <p:ext uri="{BB962C8B-B14F-4D97-AF65-F5344CB8AC3E}">
        <p14:creationId xmlns:p14="http://schemas.microsoft.com/office/powerpoint/2010/main" val="228845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b="1" dirty="0"/>
              <a:t>Support A</a:t>
            </a:r>
            <a:r>
              <a:rPr lang="en-US" sz="4000" b="1" dirty="0" smtClean="0"/>
              <a:t>uthoring </a:t>
            </a:r>
            <a:r>
              <a:rPr lang="en-US" sz="4000" b="1" dirty="0"/>
              <a:t>and </a:t>
            </a:r>
            <a:r>
              <a:rPr lang="en-US" sz="4000" b="1" dirty="0" smtClean="0"/>
              <a:t>Sharing </a:t>
            </a:r>
            <a:r>
              <a:rPr lang="en-US" sz="4000" b="1" dirty="0"/>
              <a:t>of </a:t>
            </a:r>
            <a:r>
              <a:rPr lang="en-US" sz="4000" b="1" dirty="0" smtClean="0"/>
              <a:t>Knowledge Content </a:t>
            </a:r>
            <a:endParaRPr lang="en-US" sz="4000" dirty="0"/>
          </a:p>
        </p:txBody>
      </p:sp>
      <p:sp>
        <p:nvSpPr>
          <p:cNvPr id="5" name="Subtitle 4"/>
          <p:cNvSpPr>
            <a:spLocks noGrp="1"/>
          </p:cNvSpPr>
          <p:nvPr>
            <p:ph type="subTitle" idx="1"/>
          </p:nvPr>
        </p:nvSpPr>
        <p:spPr/>
        <p:txBody>
          <a:bodyPr>
            <a:normAutofit/>
          </a:bodyPr>
          <a:lstStyle/>
          <a:p>
            <a:r>
              <a:rPr lang="en-US" sz="2400" dirty="0" smtClean="0"/>
              <a:t>Peter </a:t>
            </a:r>
            <a:r>
              <a:rPr lang="en-US" sz="2400" dirty="0" err="1" smtClean="0"/>
              <a:t>Haug</a:t>
            </a:r>
            <a:endParaRPr lang="en-US" sz="2400" dirty="0" smtClean="0"/>
          </a:p>
          <a:p>
            <a:r>
              <a:rPr lang="en-US" sz="2400" dirty="0" smtClean="0"/>
              <a:t>Emory Fry</a:t>
            </a:r>
            <a:endParaRPr lang="en-US" sz="2400" dirty="0"/>
          </a:p>
        </p:txBody>
      </p:sp>
    </p:spTree>
    <p:extLst>
      <p:ext uri="{BB962C8B-B14F-4D97-AF65-F5344CB8AC3E}">
        <p14:creationId xmlns:p14="http://schemas.microsoft.com/office/powerpoint/2010/main" val="209296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Healthcare Community Cloud</a:t>
            </a:r>
            <a:endParaRPr lang="en-US" dirty="0"/>
          </a:p>
        </p:txBody>
      </p:sp>
      <p:sp>
        <p:nvSpPr>
          <p:cNvPr id="3" name="Subtitle 2"/>
          <p:cNvSpPr>
            <a:spLocks noGrp="1"/>
          </p:cNvSpPr>
          <p:nvPr>
            <p:ph type="subTitle" idx="1"/>
          </p:nvPr>
        </p:nvSpPr>
        <p:spPr/>
        <p:txBody>
          <a:bodyPr>
            <a:normAutofit/>
          </a:bodyPr>
          <a:lstStyle/>
          <a:p>
            <a:r>
              <a:rPr lang="en-US" sz="2400" dirty="0" smtClean="0"/>
              <a:t>Keith Toussaint</a:t>
            </a:r>
          </a:p>
          <a:p>
            <a:r>
              <a:rPr lang="en-US" sz="2400" dirty="0" smtClean="0"/>
              <a:t>Oscar Diaz</a:t>
            </a:r>
            <a:endParaRPr lang="en-US" sz="2400" dirty="0"/>
          </a:p>
        </p:txBody>
      </p:sp>
    </p:spTree>
    <p:extLst>
      <p:ext uri="{BB962C8B-B14F-4D97-AF65-F5344CB8AC3E}">
        <p14:creationId xmlns:p14="http://schemas.microsoft.com/office/powerpoint/2010/main" val="2741449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53" y="107576"/>
            <a:ext cx="8042276" cy="1336956"/>
          </a:xfrm>
        </p:spPr>
        <p:txBody>
          <a:bodyPr/>
          <a:lstStyle/>
          <a:p>
            <a:r>
              <a:rPr lang="en-US" dirty="0" smtClean="0"/>
              <a:t>HSPC Services Evolution</a:t>
            </a:r>
            <a:endParaRPr lang="en-US" dirty="0"/>
          </a:p>
        </p:txBody>
      </p:sp>
      <p:sp>
        <p:nvSpPr>
          <p:cNvPr id="3" name="Rounded Rectangle 2"/>
          <p:cNvSpPr/>
          <p:nvPr/>
        </p:nvSpPr>
        <p:spPr>
          <a:xfrm>
            <a:off x="1058335" y="1673581"/>
            <a:ext cx="1862668" cy="10075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595959"/>
                </a:solidFill>
              </a:rPr>
              <a:t>Healthcare Community</a:t>
            </a:r>
          </a:p>
          <a:p>
            <a:pPr algn="ctr"/>
            <a:r>
              <a:rPr lang="en-US" b="1" dirty="0" smtClean="0">
                <a:solidFill>
                  <a:srgbClr val="595959"/>
                </a:solidFill>
              </a:rPr>
              <a:t>Cloud</a:t>
            </a:r>
            <a:endParaRPr lang="en-US" b="1" dirty="0">
              <a:solidFill>
                <a:srgbClr val="595959"/>
              </a:solidFill>
            </a:endParaRPr>
          </a:p>
          <a:p>
            <a:pPr algn="ctr"/>
            <a:endParaRPr lang="en-US" b="1" dirty="0">
              <a:solidFill>
                <a:schemeClr val="tx1">
                  <a:lumMod val="65000"/>
                  <a:lumOff val="35000"/>
                </a:schemeClr>
              </a:solidFill>
            </a:endParaRPr>
          </a:p>
        </p:txBody>
      </p:sp>
      <p:sp>
        <p:nvSpPr>
          <p:cNvPr id="5" name="Rounded Rectangle 4"/>
          <p:cNvSpPr/>
          <p:nvPr/>
        </p:nvSpPr>
        <p:spPr>
          <a:xfrm>
            <a:off x="3637846" y="1673581"/>
            <a:ext cx="1862668" cy="10075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65000"/>
                    <a:lumOff val="35000"/>
                  </a:schemeClr>
                </a:solidFill>
              </a:rPr>
              <a:t>Certification Platform</a:t>
            </a:r>
            <a:endParaRPr lang="en-US" b="1" dirty="0">
              <a:solidFill>
                <a:srgbClr val="595959"/>
              </a:solidFill>
            </a:endParaRPr>
          </a:p>
          <a:p>
            <a:pPr algn="ctr"/>
            <a:endParaRPr lang="en-US" b="1" dirty="0"/>
          </a:p>
        </p:txBody>
      </p:sp>
      <p:sp>
        <p:nvSpPr>
          <p:cNvPr id="6" name="Rounded Rectangle 5"/>
          <p:cNvSpPr/>
          <p:nvPr/>
        </p:nvSpPr>
        <p:spPr>
          <a:xfrm>
            <a:off x="6217356" y="1673581"/>
            <a:ext cx="1862668" cy="10075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595959"/>
                </a:solidFill>
              </a:rPr>
              <a:t>Marketplace</a:t>
            </a:r>
            <a:endParaRPr lang="en-US" b="1" dirty="0">
              <a:solidFill>
                <a:srgbClr val="595959"/>
              </a:solidFill>
            </a:endParaRPr>
          </a:p>
        </p:txBody>
      </p:sp>
      <p:sp>
        <p:nvSpPr>
          <p:cNvPr id="7" name="Rounded Rectangle 6"/>
          <p:cNvSpPr/>
          <p:nvPr/>
        </p:nvSpPr>
        <p:spPr>
          <a:xfrm>
            <a:off x="773294" y="2997210"/>
            <a:ext cx="2407355" cy="31552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solidFill>
                  <a:srgbClr val="595959"/>
                </a:solidFill>
              </a:rPr>
              <a:t>Business Model</a:t>
            </a:r>
          </a:p>
          <a:p>
            <a:pPr marL="282575" indent="-282575" algn="ctr"/>
            <a:endParaRPr lang="en-US" sz="1200" b="1" dirty="0" smtClean="0">
              <a:solidFill>
                <a:srgbClr val="595959"/>
              </a:solidFill>
            </a:endParaRPr>
          </a:p>
          <a:p>
            <a:pPr marL="282575" indent="-282575">
              <a:buFont typeface="Wingdings" charset="2"/>
              <a:buChar char="ü"/>
            </a:pPr>
            <a:r>
              <a:rPr lang="en-US" sz="1200" b="1" dirty="0">
                <a:solidFill>
                  <a:srgbClr val="595959"/>
                </a:solidFill>
              </a:rPr>
              <a:t>Seed with First </a:t>
            </a:r>
            <a:r>
              <a:rPr lang="en-US" sz="1200" b="1" dirty="0" smtClean="0">
                <a:solidFill>
                  <a:srgbClr val="595959"/>
                </a:solidFill>
              </a:rPr>
              <a:t>Ecosystem</a:t>
            </a:r>
          </a:p>
          <a:p>
            <a:pPr marL="285750" indent="-285750">
              <a:buFont typeface="Wingdings" charset="2"/>
              <a:buChar char="ü"/>
            </a:pPr>
            <a:r>
              <a:rPr lang="en-US" sz="1200" b="1" dirty="0" smtClean="0">
                <a:solidFill>
                  <a:srgbClr val="595959"/>
                </a:solidFill>
              </a:rPr>
              <a:t>Run as a non-profit service</a:t>
            </a:r>
          </a:p>
          <a:p>
            <a:pPr marL="285750" indent="-285750">
              <a:buFont typeface="Wingdings" charset="2"/>
              <a:buChar char="ü"/>
            </a:pPr>
            <a:r>
              <a:rPr lang="en-US" sz="1200" b="1" dirty="0" smtClean="0">
                <a:solidFill>
                  <a:srgbClr val="595959"/>
                </a:solidFill>
              </a:rPr>
              <a:t>Commoditize Cost</a:t>
            </a:r>
          </a:p>
          <a:p>
            <a:pPr marL="285750" indent="-285750">
              <a:buFont typeface="Wingdings" charset="2"/>
              <a:buChar char="ü"/>
            </a:pPr>
            <a:r>
              <a:rPr lang="en-US" sz="1200" b="1" dirty="0" smtClean="0">
                <a:solidFill>
                  <a:srgbClr val="595959"/>
                </a:solidFill>
              </a:rPr>
              <a:t>Vendor Neutral</a:t>
            </a:r>
          </a:p>
          <a:p>
            <a:pPr marL="285750" indent="-285750">
              <a:buFont typeface="Wingdings" charset="2"/>
              <a:buChar char="ü"/>
            </a:pPr>
            <a:r>
              <a:rPr lang="en-US" sz="1200" b="1" dirty="0" smtClean="0">
                <a:solidFill>
                  <a:srgbClr val="595959"/>
                </a:solidFill>
              </a:rPr>
              <a:t>Shared Resources</a:t>
            </a:r>
          </a:p>
          <a:p>
            <a:pPr marL="285750" indent="-285750">
              <a:buFont typeface="Wingdings" charset="2"/>
              <a:buChar char="ü"/>
            </a:pPr>
            <a:r>
              <a:rPr lang="en-US" sz="1200" b="1" dirty="0" smtClean="0">
                <a:solidFill>
                  <a:srgbClr val="595959"/>
                </a:solidFill>
              </a:rPr>
              <a:t>Inform with help from AWS, C4MI and other industry architects</a:t>
            </a:r>
          </a:p>
          <a:p>
            <a:pPr marL="285750" indent="-285750">
              <a:buFont typeface="Wingdings" charset="2"/>
              <a:buChar char="ü"/>
            </a:pPr>
            <a:r>
              <a:rPr lang="en-US" sz="1200" b="1" dirty="0" smtClean="0">
                <a:solidFill>
                  <a:srgbClr val="595959"/>
                </a:solidFill>
              </a:rPr>
              <a:t>In longer term, develop HSPC partner led delivery</a:t>
            </a:r>
            <a:endParaRPr lang="en-US" sz="1200" b="1" dirty="0">
              <a:solidFill>
                <a:srgbClr val="595959"/>
              </a:solidFill>
            </a:endParaRPr>
          </a:p>
        </p:txBody>
      </p:sp>
      <p:sp>
        <p:nvSpPr>
          <p:cNvPr id="8" name="Rounded Rectangle 7"/>
          <p:cNvSpPr/>
          <p:nvPr/>
        </p:nvSpPr>
        <p:spPr>
          <a:xfrm>
            <a:off x="3352805" y="2997210"/>
            <a:ext cx="2407355" cy="31552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solidFill>
                  <a:srgbClr val="595959"/>
                </a:solidFill>
              </a:rPr>
              <a:t>Business Model</a:t>
            </a:r>
          </a:p>
          <a:p>
            <a:pPr algn="ctr"/>
            <a:endParaRPr lang="en-US" sz="1600" b="1" dirty="0" smtClean="0">
              <a:solidFill>
                <a:srgbClr val="595959"/>
              </a:solidFill>
            </a:endParaRPr>
          </a:p>
          <a:p>
            <a:pPr marL="285750" indent="-285750">
              <a:buFont typeface="Wingdings" charset="2"/>
              <a:buChar char="ü"/>
            </a:pPr>
            <a:r>
              <a:rPr lang="en-US" sz="1200" b="1" dirty="0" smtClean="0">
                <a:solidFill>
                  <a:srgbClr val="595959"/>
                </a:solidFill>
              </a:rPr>
              <a:t>Share resources and models with OSHERA, C4MI, AEGIS and others</a:t>
            </a:r>
          </a:p>
          <a:p>
            <a:pPr marL="285750" indent="-285750">
              <a:buFont typeface="Wingdings" charset="2"/>
              <a:buChar char="ü"/>
            </a:pPr>
            <a:r>
              <a:rPr lang="en-US" sz="1200" b="1" dirty="0" smtClean="0">
                <a:solidFill>
                  <a:srgbClr val="595959"/>
                </a:solidFill>
              </a:rPr>
              <a:t>Create common services models that allow content and knowledge sharing</a:t>
            </a:r>
          </a:p>
          <a:p>
            <a:pPr marL="285750" indent="-285750">
              <a:buFont typeface="Wingdings" charset="2"/>
              <a:buChar char="ü"/>
            </a:pPr>
            <a:r>
              <a:rPr lang="en-US" sz="1200" b="1" dirty="0" smtClean="0">
                <a:solidFill>
                  <a:srgbClr val="595959"/>
                </a:solidFill>
              </a:rPr>
              <a:t>Deliver Gold Standard</a:t>
            </a:r>
          </a:p>
          <a:p>
            <a:pPr marL="285750" indent="-285750">
              <a:buFont typeface="Wingdings" charset="2"/>
              <a:buChar char="ü"/>
            </a:pPr>
            <a:r>
              <a:rPr lang="en-US" sz="1200" b="1" dirty="0" smtClean="0">
                <a:solidFill>
                  <a:srgbClr val="595959"/>
                </a:solidFill>
              </a:rPr>
              <a:t>Maintain Gold Standard and Certification Sandbox</a:t>
            </a:r>
            <a:endParaRPr lang="en-US" sz="1200" b="1" dirty="0">
              <a:solidFill>
                <a:srgbClr val="595959"/>
              </a:solidFill>
            </a:endParaRPr>
          </a:p>
          <a:p>
            <a:pPr marL="285750" indent="-285750">
              <a:buFont typeface="Wingdings" charset="2"/>
              <a:buChar char="ü"/>
            </a:pPr>
            <a:endParaRPr lang="en-US" sz="1600" b="1" dirty="0">
              <a:solidFill>
                <a:srgbClr val="595959"/>
              </a:solidFill>
            </a:endParaRPr>
          </a:p>
        </p:txBody>
      </p:sp>
      <p:sp>
        <p:nvSpPr>
          <p:cNvPr id="9" name="Rounded Rectangle 8"/>
          <p:cNvSpPr/>
          <p:nvPr/>
        </p:nvSpPr>
        <p:spPr>
          <a:xfrm>
            <a:off x="5932315" y="2997210"/>
            <a:ext cx="2407355" cy="31552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rgbClr val="595959"/>
                </a:solidFill>
              </a:rPr>
              <a:t>Business </a:t>
            </a:r>
            <a:r>
              <a:rPr lang="en-US" b="1" dirty="0" smtClean="0">
                <a:solidFill>
                  <a:srgbClr val="595959"/>
                </a:solidFill>
              </a:rPr>
              <a:t>Model</a:t>
            </a:r>
          </a:p>
          <a:p>
            <a:pPr algn="ctr"/>
            <a:endParaRPr lang="en-US" b="1" dirty="0">
              <a:solidFill>
                <a:srgbClr val="595959"/>
              </a:solidFill>
            </a:endParaRPr>
          </a:p>
          <a:p>
            <a:pPr marL="171450" indent="-171450">
              <a:buFont typeface="Wingdings" charset="2"/>
              <a:buChar char="ü"/>
            </a:pPr>
            <a:r>
              <a:rPr lang="en-US" sz="1200" b="1" dirty="0" smtClean="0">
                <a:solidFill>
                  <a:srgbClr val="595959"/>
                </a:solidFill>
              </a:rPr>
              <a:t>Vendor Neutral</a:t>
            </a:r>
          </a:p>
          <a:p>
            <a:pPr marL="171450" indent="-171450">
              <a:buFont typeface="Wingdings" charset="2"/>
              <a:buChar char="ü"/>
            </a:pPr>
            <a:r>
              <a:rPr lang="en-US" sz="1200" b="1" dirty="0" smtClean="0">
                <a:solidFill>
                  <a:srgbClr val="595959"/>
                </a:solidFill>
              </a:rPr>
              <a:t>Maintain services libraries</a:t>
            </a:r>
          </a:p>
          <a:p>
            <a:pPr marL="171450" indent="-171450">
              <a:buFont typeface="Wingdings" charset="2"/>
              <a:buChar char="ü"/>
            </a:pPr>
            <a:r>
              <a:rPr lang="en-US" sz="1200" b="1" dirty="0" smtClean="0">
                <a:solidFill>
                  <a:srgbClr val="595959"/>
                </a:solidFill>
              </a:rPr>
              <a:t>Provide application Sharing Libraries</a:t>
            </a:r>
          </a:p>
          <a:p>
            <a:pPr marL="171450" indent="-171450">
              <a:buFont typeface="Wingdings" charset="2"/>
              <a:buChar char="ü"/>
            </a:pPr>
            <a:r>
              <a:rPr lang="en-US" sz="1200" b="1" dirty="0" smtClean="0">
                <a:solidFill>
                  <a:srgbClr val="595959"/>
                </a:solidFill>
              </a:rPr>
              <a:t>Deliver legal structure for Collaboration, sharing of assets and general distribution </a:t>
            </a:r>
          </a:p>
          <a:p>
            <a:pPr marL="171450" indent="-171450">
              <a:buFont typeface="Wingdings" charset="2"/>
              <a:buChar char="ü"/>
            </a:pPr>
            <a:r>
              <a:rPr lang="en-US" sz="1200" b="1" dirty="0" smtClean="0">
                <a:solidFill>
                  <a:srgbClr val="595959"/>
                </a:solidFill>
              </a:rPr>
              <a:t>Support Open Source, Public Domain and Proprietary models</a:t>
            </a:r>
            <a:endParaRPr lang="en-US" sz="1200" b="1" dirty="0">
              <a:solidFill>
                <a:srgbClr val="595959"/>
              </a:solidFill>
            </a:endParaRPr>
          </a:p>
        </p:txBody>
      </p:sp>
    </p:spTree>
    <p:extLst>
      <p:ext uri="{BB962C8B-B14F-4D97-AF65-F5344CB8AC3E}">
        <p14:creationId xmlns:p14="http://schemas.microsoft.com/office/powerpoint/2010/main" val="22112610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t>Support </a:t>
            </a:r>
            <a:r>
              <a:rPr lang="en-US" sz="4000" b="1" dirty="0" smtClean="0"/>
              <a:t>Conformance </a:t>
            </a:r>
            <a:r>
              <a:rPr lang="en-US" sz="4000" b="1" dirty="0"/>
              <a:t>and </a:t>
            </a:r>
            <a:r>
              <a:rPr lang="en-US" sz="4000" b="1" dirty="0" smtClean="0"/>
              <a:t>Certification Testing </a:t>
            </a:r>
            <a:endParaRPr lang="en-US" sz="4000" dirty="0"/>
          </a:p>
        </p:txBody>
      </p:sp>
      <p:sp>
        <p:nvSpPr>
          <p:cNvPr id="3" name="Subtitle 2"/>
          <p:cNvSpPr>
            <a:spLocks noGrp="1"/>
          </p:cNvSpPr>
          <p:nvPr>
            <p:ph type="subTitle" idx="1"/>
          </p:nvPr>
        </p:nvSpPr>
        <p:spPr/>
        <p:txBody>
          <a:bodyPr>
            <a:normAutofit/>
          </a:bodyPr>
          <a:lstStyle/>
          <a:p>
            <a:r>
              <a:rPr lang="en-US" sz="2800" dirty="0" smtClean="0"/>
              <a:t>Stan Huff</a:t>
            </a:r>
            <a:endParaRPr lang="en-US" sz="2800" dirty="0"/>
          </a:p>
        </p:txBody>
      </p:sp>
    </p:spTree>
    <p:extLst>
      <p:ext uri="{BB962C8B-B14F-4D97-AF65-F5344CB8AC3E}">
        <p14:creationId xmlns:p14="http://schemas.microsoft.com/office/powerpoint/2010/main" val="182552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9159" y="4476641"/>
            <a:ext cx="6701897" cy="1754873"/>
          </a:xfrm>
        </p:spPr>
        <p:txBody>
          <a:bodyPr>
            <a:noAutofit/>
          </a:bodyPr>
          <a:lstStyle/>
          <a:p>
            <a:pPr marL="0" indent="0" algn="ctr">
              <a:lnSpc>
                <a:spcPct val="50000"/>
              </a:lnSpc>
              <a:buNone/>
            </a:pPr>
            <a:r>
              <a:rPr lang="en-US" b="1" dirty="0" smtClean="0">
                <a:solidFill>
                  <a:schemeClr val="tx1"/>
                </a:solidFill>
              </a:rPr>
              <a:t>HSPC General Meeting</a:t>
            </a:r>
          </a:p>
          <a:p>
            <a:pPr marL="0" indent="0" algn="ctr">
              <a:lnSpc>
                <a:spcPct val="50000"/>
              </a:lnSpc>
              <a:buNone/>
            </a:pPr>
            <a:r>
              <a:rPr lang="en-US" b="1" dirty="0" smtClean="0">
                <a:solidFill>
                  <a:schemeClr val="tx1"/>
                </a:solidFill>
              </a:rPr>
              <a:t>New Orleans, LA</a:t>
            </a:r>
          </a:p>
          <a:p>
            <a:pPr marL="0" indent="0" algn="ctr">
              <a:lnSpc>
                <a:spcPct val="50000"/>
              </a:lnSpc>
              <a:buNone/>
            </a:pPr>
            <a:r>
              <a:rPr lang="en-US" b="1" dirty="0" smtClean="0">
                <a:solidFill>
                  <a:schemeClr val="tx1"/>
                </a:solidFill>
              </a:rPr>
              <a:t>March 27, 2017</a:t>
            </a:r>
          </a:p>
          <a:p>
            <a:pPr marL="0" indent="0" algn="ctr">
              <a:lnSpc>
                <a:spcPct val="50000"/>
              </a:lnSpc>
              <a:buNone/>
            </a:pPr>
            <a:r>
              <a:rPr lang="en-US" b="1" dirty="0" smtClean="0">
                <a:solidFill>
                  <a:schemeClr val="tx1"/>
                </a:solidFill>
              </a:rPr>
              <a:t>Stanley M. Huff, MD</a:t>
            </a:r>
          </a:p>
        </p:txBody>
      </p:sp>
      <p:sp>
        <p:nvSpPr>
          <p:cNvPr id="6" name="TextBox 5"/>
          <p:cNvSpPr txBox="1"/>
          <p:nvPr/>
        </p:nvSpPr>
        <p:spPr>
          <a:xfrm>
            <a:off x="199293" y="2560838"/>
            <a:ext cx="8862646" cy="830997"/>
          </a:xfrm>
          <a:prstGeom prst="rect">
            <a:avLst/>
          </a:prstGeom>
          <a:noFill/>
        </p:spPr>
        <p:txBody>
          <a:bodyPr wrap="square" rtlCol="0">
            <a:spAutoFit/>
          </a:bodyPr>
          <a:lstStyle/>
          <a:p>
            <a:pPr algn="ctr"/>
            <a:r>
              <a:rPr lang="en-US" sz="4800" b="1" dirty="0" smtClean="0"/>
              <a:t>What is HSPC Compliance?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546" y="773660"/>
            <a:ext cx="3731923" cy="983296"/>
          </a:xfrm>
          <a:prstGeom prst="rect">
            <a:avLst/>
          </a:prstGeom>
        </p:spPr>
      </p:pic>
      <p:pic>
        <p:nvPicPr>
          <p:cNvPr id="5" name="Picture 36" descr="Ne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62" y="300727"/>
            <a:ext cx="3276543" cy="178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321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Consortium (1/23/2014)</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sz="2333" dirty="0"/>
              <a:t>Set the standards for interoperable services</a:t>
            </a:r>
            <a:endParaRPr lang="en-US" sz="2000" dirty="0"/>
          </a:p>
          <a:p>
            <a:pPr lvl="1"/>
            <a:r>
              <a:rPr lang="en-US" sz="2000" dirty="0"/>
              <a:t>Standards for models, terminology, security, transport protocols, etc.</a:t>
            </a:r>
            <a:endParaRPr lang="en-US" sz="1667" dirty="0"/>
          </a:p>
          <a:p>
            <a:pPr lvl="1"/>
            <a:r>
              <a:rPr lang="en-US" sz="2000" dirty="0"/>
              <a:t>Publish the models, and development instructions</a:t>
            </a:r>
            <a:endParaRPr lang="en-US" sz="1667" dirty="0"/>
          </a:p>
          <a:p>
            <a:pPr lvl="0"/>
            <a:r>
              <a:rPr lang="en-US" sz="2333" dirty="0"/>
              <a:t>Provide testing, conformance evaluation, and certification of software</a:t>
            </a:r>
            <a:endParaRPr lang="en-US" sz="2000" dirty="0"/>
          </a:p>
          <a:p>
            <a:pPr lvl="1"/>
            <a:r>
              <a:rPr lang="en-US" sz="2083" dirty="0"/>
              <a:t>Gold Standard Reference Architecture and its Implementation</a:t>
            </a:r>
          </a:p>
          <a:p>
            <a:pPr lvl="0"/>
            <a:r>
              <a:rPr lang="en-US" sz="2333" dirty="0"/>
              <a:t>Enable development “sandboxes”</a:t>
            </a:r>
            <a:endParaRPr lang="en-US" sz="2000" dirty="0"/>
          </a:p>
          <a:p>
            <a:r>
              <a:rPr lang="en-US" sz="2333" dirty="0"/>
              <a:t>Set up an actual “App Store”</a:t>
            </a:r>
          </a:p>
          <a:p>
            <a:pPr lvl="0"/>
            <a:r>
              <a:rPr lang="en-US" sz="2333" dirty="0"/>
              <a:t>Create a business framework to support collaborative development</a:t>
            </a:r>
          </a:p>
          <a:p>
            <a:pPr lvl="1"/>
            <a:r>
              <a:rPr lang="en-US" sz="1917" dirty="0"/>
              <a:t>Pre-agree on IP, ownership, co-investment, allocation of revenue</a:t>
            </a:r>
          </a:p>
          <a:p>
            <a:pPr lvl="1"/>
            <a:r>
              <a:rPr lang="en-US" sz="1917" dirty="0"/>
              <a:t>Try to avoid unique contracts for each development project</a:t>
            </a:r>
          </a:p>
          <a:p>
            <a:pPr lvl="0"/>
            <a:r>
              <a:rPr lang="en-US" sz="2333" dirty="0"/>
              <a:t>Provide a way for people to invest (Venture capital)</a:t>
            </a:r>
            <a:endParaRPr lang="en-US" sz="2000" dirty="0"/>
          </a:p>
          <a:p>
            <a:endParaRPr lang="en-US" dirty="0"/>
          </a:p>
        </p:txBody>
      </p:sp>
    </p:spTree>
    <p:extLst>
      <p:ext uri="{BB962C8B-B14F-4D97-AF65-F5344CB8AC3E}">
        <p14:creationId xmlns:p14="http://schemas.microsoft.com/office/powerpoint/2010/main" val="9891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Compliance Pyramid</a:t>
            </a:r>
            <a:endParaRPr lang="en-US" dirty="0"/>
          </a:p>
        </p:txBody>
      </p:sp>
      <p:sp>
        <p:nvSpPr>
          <p:cNvPr id="5" name="Cube 4"/>
          <p:cNvSpPr/>
          <p:nvPr/>
        </p:nvSpPr>
        <p:spPr>
          <a:xfrm>
            <a:off x="913545" y="4867420"/>
            <a:ext cx="7313736"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HL7 Version 2 Compliance</a:t>
            </a:r>
            <a:endParaRPr lang="en-US" sz="2800" dirty="0"/>
          </a:p>
        </p:txBody>
      </p:sp>
      <p:sp>
        <p:nvSpPr>
          <p:cNvPr id="6" name="Cube 5"/>
          <p:cNvSpPr/>
          <p:nvPr/>
        </p:nvSpPr>
        <p:spPr>
          <a:xfrm>
            <a:off x="1793631" y="3770140"/>
            <a:ext cx="5357446"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HL7 FHIR Compliance</a:t>
            </a:r>
            <a:endParaRPr lang="en-US" sz="2800" dirty="0"/>
          </a:p>
        </p:txBody>
      </p:sp>
      <p:sp>
        <p:nvSpPr>
          <p:cNvPr id="8" name="Cube 7"/>
          <p:cNvSpPr/>
          <p:nvPr/>
        </p:nvSpPr>
        <p:spPr>
          <a:xfrm>
            <a:off x="2590800" y="2672860"/>
            <a:ext cx="4044463"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Argonaut Compliance</a:t>
            </a:r>
            <a:endParaRPr lang="en-US" sz="2800" dirty="0"/>
          </a:p>
        </p:txBody>
      </p:sp>
      <p:sp>
        <p:nvSpPr>
          <p:cNvPr id="9" name="Cube 8"/>
          <p:cNvSpPr/>
          <p:nvPr/>
        </p:nvSpPr>
        <p:spPr>
          <a:xfrm>
            <a:off x="3165232" y="1575580"/>
            <a:ext cx="2860431" cy="13927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HSPC Compliance</a:t>
            </a:r>
            <a:endParaRPr lang="en-US" sz="2800" dirty="0"/>
          </a:p>
        </p:txBody>
      </p:sp>
    </p:spTree>
    <p:extLst>
      <p:ext uri="{BB962C8B-B14F-4D97-AF65-F5344CB8AC3E}">
        <p14:creationId xmlns:p14="http://schemas.microsoft.com/office/powerpoint/2010/main" val="584202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a:stCxn id="55" idx="6"/>
            <a:endCxn id="61" idx="2"/>
          </p:cNvCxnSpPr>
          <p:nvPr/>
        </p:nvCxnSpPr>
        <p:spPr>
          <a:xfrm>
            <a:off x="4550833" y="2395688"/>
            <a:ext cx="471422"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useBgFill="1">
        <p:nvSpPr>
          <p:cNvPr id="2" name="Title 1"/>
          <p:cNvSpPr>
            <a:spLocks noGrp="1"/>
          </p:cNvSpPr>
          <p:nvPr>
            <p:ph type="title"/>
          </p:nvPr>
        </p:nvSpPr>
        <p:spPr>
          <a:xfrm>
            <a:off x="988920" y="-56200"/>
            <a:ext cx="7202581" cy="1336956"/>
          </a:xfrm>
        </p:spPr>
        <p:txBody>
          <a:bodyPr vert="horz" lIns="76200" tIns="38100" rIns="76200" bIns="38100" rtlCol="0" anchor="b" anchorCtr="0">
            <a:normAutofit/>
          </a:bodyPr>
          <a:lstStyle/>
          <a:p>
            <a:r>
              <a:rPr lang="en-US" sz="3000" dirty="0"/>
              <a:t>The Interoperable App Development Process</a:t>
            </a:r>
          </a:p>
        </p:txBody>
      </p:sp>
      <p:sp>
        <p:nvSpPr>
          <p:cNvPr id="3" name="TextBox 2"/>
          <p:cNvSpPr txBox="1"/>
          <p:nvPr/>
        </p:nvSpPr>
        <p:spPr>
          <a:xfrm>
            <a:off x="899584" y="3603433"/>
            <a:ext cx="2187104" cy="1908368"/>
          </a:xfrm>
          <a:prstGeom prst="rect">
            <a:avLst/>
          </a:prstGeom>
          <a:noFill/>
          <a:ln>
            <a:solidFill>
              <a:schemeClr val="bg2">
                <a:lumMod val="75000"/>
              </a:schemeClr>
            </a:solidFill>
          </a:ln>
        </p:spPr>
        <p:txBody>
          <a:bodyPr wrap="square" rtlCol="0">
            <a:noAutofit/>
          </a:bodyPr>
          <a:lstStyle/>
          <a:p>
            <a:pPr algn="ctr">
              <a:spcAft>
                <a:spcPts val="333"/>
              </a:spcAft>
            </a:pPr>
            <a:r>
              <a:rPr lang="en-US" sz="1500" b="1" u="sng" dirty="0"/>
              <a:t>Project Needs</a:t>
            </a:r>
          </a:p>
          <a:p>
            <a:pPr marL="152394" indent="-152394">
              <a:buFont typeface="Arial"/>
              <a:buChar char="•"/>
            </a:pPr>
            <a:r>
              <a:rPr lang="en-US" sz="1333" dirty="0"/>
              <a:t>Pediatric Growth Chart</a:t>
            </a:r>
          </a:p>
          <a:p>
            <a:pPr marL="152394" indent="-152394">
              <a:buFont typeface="Arial"/>
              <a:buChar char="•"/>
            </a:pPr>
            <a:r>
              <a:rPr lang="en-US" sz="1333" dirty="0"/>
              <a:t>Neonatal Bilirubin</a:t>
            </a:r>
          </a:p>
          <a:p>
            <a:pPr marL="152394" indent="-152394">
              <a:buFont typeface="Arial"/>
              <a:buChar char="•"/>
            </a:pPr>
            <a:r>
              <a:rPr lang="en-US" sz="1333" dirty="0" err="1"/>
              <a:t>Comm</a:t>
            </a:r>
            <a:r>
              <a:rPr lang="en-US" sz="1333" dirty="0"/>
              <a:t> </a:t>
            </a:r>
            <a:r>
              <a:rPr lang="en-US" sz="1333" dirty="0" err="1"/>
              <a:t>Acq</a:t>
            </a:r>
            <a:r>
              <a:rPr lang="en-US" sz="1333" dirty="0"/>
              <a:t> Pneumonia</a:t>
            </a:r>
          </a:p>
          <a:p>
            <a:pPr marL="152394" indent="-152394">
              <a:buFont typeface="Arial"/>
              <a:buChar char="•"/>
            </a:pPr>
            <a:r>
              <a:rPr lang="en-US" sz="1333" dirty="0"/>
              <a:t>OPA Data Collection</a:t>
            </a:r>
          </a:p>
          <a:p>
            <a:pPr marL="152394" indent="-152394">
              <a:buFont typeface="Arial"/>
              <a:buChar char="•"/>
            </a:pPr>
            <a:r>
              <a:rPr lang="en-US" sz="1333" dirty="0"/>
              <a:t>MQIP</a:t>
            </a:r>
          </a:p>
          <a:p>
            <a:pPr marL="152394" indent="-152394">
              <a:buFont typeface="Arial"/>
              <a:buChar char="•"/>
            </a:pPr>
            <a:r>
              <a:rPr lang="en-US" sz="1333" dirty="0"/>
              <a:t>ACC registries</a:t>
            </a:r>
          </a:p>
          <a:p>
            <a:endParaRPr lang="en-US" sz="1500" dirty="0"/>
          </a:p>
        </p:txBody>
      </p:sp>
      <p:cxnSp>
        <p:nvCxnSpPr>
          <p:cNvPr id="7" name="Straight Arrow Connector 6"/>
          <p:cNvCxnSpPr>
            <a:stCxn id="46" idx="6"/>
            <a:endCxn id="55" idx="2"/>
          </p:cNvCxnSpPr>
          <p:nvPr/>
        </p:nvCxnSpPr>
        <p:spPr>
          <a:xfrm flipV="1">
            <a:off x="2743196" y="2395689"/>
            <a:ext cx="456614" cy="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1" idx="6"/>
            <a:endCxn id="36" idx="2"/>
          </p:cNvCxnSpPr>
          <p:nvPr/>
        </p:nvCxnSpPr>
        <p:spPr>
          <a:xfrm>
            <a:off x="6373280" y="2395688"/>
            <a:ext cx="419414"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6" idx="3"/>
            <a:endCxn id="67" idx="0"/>
          </p:cNvCxnSpPr>
          <p:nvPr/>
        </p:nvCxnSpPr>
        <p:spPr>
          <a:xfrm flipH="1">
            <a:off x="7414563" y="2973539"/>
            <a:ext cx="4174" cy="373444"/>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67" idx="4"/>
            <a:endCxn id="80" idx="1"/>
          </p:cNvCxnSpPr>
          <p:nvPr/>
        </p:nvCxnSpPr>
        <p:spPr>
          <a:xfrm>
            <a:off x="7414563" y="4944771"/>
            <a:ext cx="0" cy="362752"/>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0" idx="2"/>
            <a:endCxn id="83" idx="6"/>
          </p:cNvCxnSpPr>
          <p:nvPr/>
        </p:nvCxnSpPr>
        <p:spPr>
          <a:xfrm flipH="1" flipV="1">
            <a:off x="6240513" y="5885149"/>
            <a:ext cx="548007" cy="22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437713" y="3607137"/>
            <a:ext cx="1578678" cy="861928"/>
          </a:xfrm>
          <a:prstGeom prst="rect">
            <a:avLst/>
          </a:prstGeom>
          <a:noFill/>
          <a:ln w="22225">
            <a:solidFill>
              <a:schemeClr val="tx1"/>
            </a:solidFill>
          </a:ln>
        </p:spPr>
        <p:txBody>
          <a:bodyPr wrap="square" rtlCol="0">
            <a:spAutoFit/>
          </a:bodyPr>
          <a:lstStyle/>
          <a:p>
            <a:pPr algn="ctr"/>
            <a:r>
              <a:rPr lang="en-US" sz="1667" b="1" dirty="0"/>
              <a:t>Terminology</a:t>
            </a:r>
          </a:p>
          <a:p>
            <a:pPr algn="ctr"/>
            <a:r>
              <a:rPr lang="en-US" sz="1667" b="1" dirty="0"/>
              <a:t>Server</a:t>
            </a:r>
          </a:p>
          <a:p>
            <a:pPr algn="ctr"/>
            <a:r>
              <a:rPr lang="en-US" sz="1667" b="1" dirty="0"/>
              <a:t>(SOLOR)</a:t>
            </a:r>
          </a:p>
        </p:txBody>
      </p:sp>
      <p:cxnSp>
        <p:nvCxnSpPr>
          <p:cNvPr id="56" name="Straight Arrow Connector 55"/>
          <p:cNvCxnSpPr/>
          <p:nvPr/>
        </p:nvCxnSpPr>
        <p:spPr>
          <a:xfrm>
            <a:off x="4169835" y="3194583"/>
            <a:ext cx="267879" cy="408764"/>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6016392" y="2960591"/>
            <a:ext cx="776302" cy="64654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7" idx="2"/>
            <a:endCxn id="52" idx="3"/>
          </p:cNvCxnSpPr>
          <p:nvPr/>
        </p:nvCxnSpPr>
        <p:spPr>
          <a:xfrm flipH="1" flipV="1">
            <a:off x="6016391" y="4038101"/>
            <a:ext cx="722660" cy="107775"/>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4094329" y="4622800"/>
            <a:ext cx="343385" cy="6332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1" idx="2"/>
            <a:endCxn id="3" idx="2"/>
          </p:cNvCxnSpPr>
          <p:nvPr/>
        </p:nvCxnSpPr>
        <p:spPr>
          <a:xfrm rot="10800000">
            <a:off x="1993138" y="5511802"/>
            <a:ext cx="1093553" cy="373349"/>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1365251" y="1596796"/>
            <a:ext cx="1377945" cy="1597788"/>
          </a:xfrm>
          <a:prstGeom prst="ellipse">
            <a:avLst/>
          </a:prstGeom>
          <a:solidFill>
            <a:srgbClr val="D44CC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Domain Analysis</a:t>
            </a:r>
          </a:p>
        </p:txBody>
      </p:sp>
      <p:cxnSp>
        <p:nvCxnSpPr>
          <p:cNvPr id="51" name="Straight Arrow Connector 50"/>
          <p:cNvCxnSpPr>
            <a:endCxn id="83" idx="0"/>
          </p:cNvCxnSpPr>
          <p:nvPr/>
        </p:nvCxnSpPr>
        <p:spPr>
          <a:xfrm>
            <a:off x="5565001" y="4622800"/>
            <a:ext cx="0" cy="46345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3" idx="2"/>
            <a:endCxn id="91" idx="6"/>
          </p:cNvCxnSpPr>
          <p:nvPr/>
        </p:nvCxnSpPr>
        <p:spPr>
          <a:xfrm flipH="1">
            <a:off x="4437713" y="5885149"/>
            <a:ext cx="451776"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6" idx="4"/>
          </p:cNvCxnSpPr>
          <p:nvPr/>
        </p:nvCxnSpPr>
        <p:spPr>
          <a:xfrm flipV="1">
            <a:off x="2054223" y="3194584"/>
            <a:ext cx="0" cy="41255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6016392" y="4599160"/>
            <a:ext cx="776303" cy="771527"/>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199810" y="1596794"/>
            <a:ext cx="1351024" cy="1597788"/>
          </a:xfrm>
          <a:prstGeom prst="ellipse">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Logical Models (CIMI)</a:t>
            </a:r>
          </a:p>
        </p:txBody>
      </p:sp>
      <p:sp>
        <p:nvSpPr>
          <p:cNvPr id="61" name="Oval 60"/>
          <p:cNvSpPr/>
          <p:nvPr/>
        </p:nvSpPr>
        <p:spPr>
          <a:xfrm>
            <a:off x="5022256" y="1596794"/>
            <a:ext cx="1351024" cy="159778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Approve Models</a:t>
            </a:r>
          </a:p>
        </p:txBody>
      </p:sp>
      <p:sp>
        <p:nvSpPr>
          <p:cNvPr id="36" name="Can 35"/>
          <p:cNvSpPr/>
          <p:nvPr/>
        </p:nvSpPr>
        <p:spPr>
          <a:xfrm>
            <a:off x="6792694" y="1817838"/>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b="1" dirty="0">
                <a:solidFill>
                  <a:schemeClr val="tx1"/>
                </a:solidFill>
              </a:rPr>
              <a:t>Model Repository</a:t>
            </a:r>
          </a:p>
        </p:txBody>
      </p:sp>
      <p:sp>
        <p:nvSpPr>
          <p:cNvPr id="67" name="Oval 66"/>
          <p:cNvSpPr/>
          <p:nvPr/>
        </p:nvSpPr>
        <p:spPr>
          <a:xfrm>
            <a:off x="6739051" y="3346982"/>
            <a:ext cx="1351024" cy="159778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33" b="1" dirty="0">
                <a:solidFill>
                  <a:schemeClr val="tx1"/>
                </a:solidFill>
              </a:rPr>
              <a:t>Create Physical Artifacts </a:t>
            </a:r>
            <a:r>
              <a:rPr lang="en-US" sz="1000" b="1" dirty="0">
                <a:solidFill>
                  <a:schemeClr val="tx1"/>
                </a:solidFill>
              </a:rPr>
              <a:t>(FHIR Profiles)</a:t>
            </a:r>
          </a:p>
        </p:txBody>
      </p:sp>
      <p:sp>
        <p:nvSpPr>
          <p:cNvPr id="80" name="Can 79"/>
          <p:cNvSpPr/>
          <p:nvPr/>
        </p:nvSpPr>
        <p:spPr>
          <a:xfrm>
            <a:off x="6788520" y="5307522"/>
            <a:ext cx="1252087" cy="1155700"/>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b="1" dirty="0">
                <a:solidFill>
                  <a:schemeClr val="tx1"/>
                </a:solidFill>
              </a:rPr>
              <a:t>Artifact Repository </a:t>
            </a:r>
            <a:r>
              <a:rPr lang="en-US" sz="1000" b="1" dirty="0">
                <a:solidFill>
                  <a:schemeClr val="tx1"/>
                </a:solidFill>
              </a:rPr>
              <a:t>(FHIR Profiles)</a:t>
            </a:r>
            <a:endParaRPr lang="en-US" sz="1667" b="1" dirty="0">
              <a:solidFill>
                <a:schemeClr val="tx1"/>
              </a:solidFill>
            </a:endParaRPr>
          </a:p>
        </p:txBody>
      </p:sp>
      <p:sp>
        <p:nvSpPr>
          <p:cNvPr id="83" name="Oval 82"/>
          <p:cNvSpPr/>
          <p:nvPr/>
        </p:nvSpPr>
        <p:spPr>
          <a:xfrm>
            <a:off x="4889489" y="5086255"/>
            <a:ext cx="1351024" cy="1597788"/>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Software </a:t>
            </a:r>
            <a:r>
              <a:rPr lang="en-US" sz="1167" b="1" dirty="0">
                <a:solidFill>
                  <a:schemeClr val="tx1"/>
                </a:solidFill>
              </a:rPr>
              <a:t>(Apps, Services, CDS)</a:t>
            </a:r>
          </a:p>
        </p:txBody>
      </p:sp>
      <p:sp>
        <p:nvSpPr>
          <p:cNvPr id="91" name="Oval 90"/>
          <p:cNvSpPr/>
          <p:nvPr/>
        </p:nvSpPr>
        <p:spPr>
          <a:xfrm>
            <a:off x="3086689" y="5086255"/>
            <a:ext cx="1351024" cy="1597788"/>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1167" b="1" dirty="0">
                <a:solidFill>
                  <a:schemeClr val="tx1"/>
                </a:solidFill>
              </a:rPr>
              <a:t>Conformance Testing</a:t>
            </a:r>
          </a:p>
        </p:txBody>
      </p:sp>
      <p:sp>
        <p:nvSpPr>
          <p:cNvPr id="8" name="Freeform 7"/>
          <p:cNvSpPr/>
          <p:nvPr/>
        </p:nvSpPr>
        <p:spPr>
          <a:xfrm>
            <a:off x="1260479" y="1361939"/>
            <a:ext cx="6902001" cy="5226895"/>
          </a:xfrm>
          <a:custGeom>
            <a:avLst/>
            <a:gdLst>
              <a:gd name="connsiteX0" fmla="*/ 82824 w 8282401"/>
              <a:gd name="connsiteY0" fmla="*/ 0 h 5226895"/>
              <a:gd name="connsiteX1" fmla="*/ 8254793 w 8282401"/>
              <a:gd name="connsiteY1" fmla="*/ 27606 h 5226895"/>
              <a:gd name="connsiteX2" fmla="*/ 8282401 w 8282401"/>
              <a:gd name="connsiteY2" fmla="*/ 5217693 h 5226895"/>
              <a:gd name="connsiteX3" fmla="*/ 6386651 w 8282401"/>
              <a:gd name="connsiteY3" fmla="*/ 5226895 h 5226895"/>
              <a:gd name="connsiteX4" fmla="*/ 6405057 w 8282401"/>
              <a:gd name="connsiteY4" fmla="*/ 1978490 h 5226895"/>
              <a:gd name="connsiteX5" fmla="*/ 0 w 8282401"/>
              <a:gd name="connsiteY5" fmla="*/ 1923276 h 5226895"/>
              <a:gd name="connsiteX6" fmla="*/ 82824 w 8282401"/>
              <a:gd name="connsiteY6" fmla="*/ 0 h 522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2401" h="5226895">
                <a:moveTo>
                  <a:pt x="82824" y="0"/>
                </a:moveTo>
                <a:lnTo>
                  <a:pt x="8254793" y="27606"/>
                </a:lnTo>
                <a:lnTo>
                  <a:pt x="8282401" y="5217693"/>
                </a:lnTo>
                <a:lnTo>
                  <a:pt x="6386651" y="5226895"/>
                </a:lnTo>
                <a:lnTo>
                  <a:pt x="6405057" y="1978490"/>
                </a:lnTo>
                <a:lnTo>
                  <a:pt x="0" y="1923276"/>
                </a:lnTo>
                <a:lnTo>
                  <a:pt x="82824" y="0"/>
                </a:lnTo>
                <a:close/>
              </a:path>
            </a:pathLst>
          </a:cu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useBgFill="1">
        <p:nvSpPr>
          <p:cNvPr id="9" name="Line Callout 1 8"/>
          <p:cNvSpPr/>
          <p:nvPr/>
        </p:nvSpPr>
        <p:spPr>
          <a:xfrm>
            <a:off x="6320517" y="681379"/>
            <a:ext cx="1206978" cy="541584"/>
          </a:xfrm>
          <a:prstGeom prst="borderCallout1">
            <a:avLst>
              <a:gd name="adj1" fmla="val 46542"/>
              <a:gd name="adj2" fmla="val 1055"/>
              <a:gd name="adj3" fmla="val 126396"/>
              <a:gd name="adj4" fmla="val -4042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CIMI</a:t>
            </a:r>
          </a:p>
        </p:txBody>
      </p:sp>
      <p:sp>
        <p:nvSpPr>
          <p:cNvPr id="10" name="Freeform 9"/>
          <p:cNvSpPr/>
          <p:nvPr/>
        </p:nvSpPr>
        <p:spPr>
          <a:xfrm>
            <a:off x="2988420" y="5014150"/>
            <a:ext cx="5307346" cy="1712148"/>
          </a:xfrm>
          <a:custGeom>
            <a:avLst/>
            <a:gdLst>
              <a:gd name="connsiteX0" fmla="*/ 0 w 6368815"/>
              <a:gd name="connsiteY0" fmla="*/ 1599259 h 1599259"/>
              <a:gd name="connsiteX1" fmla="*/ 6368815 w 6368815"/>
              <a:gd name="connsiteY1" fmla="*/ 1589852 h 1599259"/>
              <a:gd name="connsiteX2" fmla="*/ 6331185 w 6368815"/>
              <a:gd name="connsiteY2" fmla="*/ 18815 h 1599259"/>
              <a:gd name="connsiteX3" fmla="*/ 0 w 6368815"/>
              <a:gd name="connsiteY3" fmla="*/ 0 h 1599259"/>
              <a:gd name="connsiteX4" fmla="*/ 0 w 6368815"/>
              <a:gd name="connsiteY4" fmla="*/ 1599259 h 159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815" h="1599259">
                <a:moveTo>
                  <a:pt x="0" y="1599259"/>
                </a:moveTo>
                <a:lnTo>
                  <a:pt x="6368815" y="1589852"/>
                </a:lnTo>
                <a:lnTo>
                  <a:pt x="6331185" y="18815"/>
                </a:lnTo>
                <a:lnTo>
                  <a:pt x="0" y="0"/>
                </a:lnTo>
                <a:lnTo>
                  <a:pt x="0" y="1599259"/>
                </a:lnTo>
                <a:close/>
              </a:path>
            </a:pathLst>
          </a:custGeom>
          <a:noFill/>
          <a:ln w="25400">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5" name="Line Callout 1 34"/>
          <p:cNvSpPr/>
          <p:nvPr/>
        </p:nvSpPr>
        <p:spPr>
          <a:xfrm>
            <a:off x="1312104" y="6056656"/>
            <a:ext cx="1206978" cy="541584"/>
          </a:xfrm>
          <a:prstGeom prst="borderCallout1">
            <a:avLst>
              <a:gd name="adj1" fmla="val 51753"/>
              <a:gd name="adj2" fmla="val 102379"/>
              <a:gd name="adj3" fmla="val 13490"/>
              <a:gd name="adj4" fmla="val 139496"/>
            </a:avLst>
          </a:prstGeom>
          <a:solidFill>
            <a:schemeClr val="bg1"/>
          </a:solid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HSPC</a:t>
            </a:r>
          </a:p>
        </p:txBody>
      </p:sp>
      <p:sp>
        <p:nvSpPr>
          <p:cNvPr id="11" name="Rectangle 10"/>
          <p:cNvSpPr/>
          <p:nvPr/>
        </p:nvSpPr>
        <p:spPr>
          <a:xfrm>
            <a:off x="4889489" y="1486371"/>
            <a:ext cx="1634548" cy="1928519"/>
          </a:xfrm>
          <a:prstGeom prst="rect">
            <a:avLst/>
          </a:prstGeom>
          <a:noFill/>
          <a:ln w="25400">
            <a:solidFill>
              <a:schemeClr val="tx2">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8" name="Rectangle 37"/>
          <p:cNvSpPr/>
          <p:nvPr/>
        </p:nvSpPr>
        <p:spPr>
          <a:xfrm>
            <a:off x="4344654" y="3526841"/>
            <a:ext cx="1748210" cy="1223902"/>
          </a:xfrm>
          <a:prstGeom prst="rect">
            <a:avLst/>
          </a:prstGeom>
          <a:noFill/>
          <a:ln w="25400">
            <a:solidFill>
              <a:schemeClr val="tx2">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useBgFill="1">
        <p:nvSpPr>
          <p:cNvPr id="37" name="Line Callout 1 36"/>
          <p:cNvSpPr/>
          <p:nvPr/>
        </p:nvSpPr>
        <p:spPr>
          <a:xfrm>
            <a:off x="3343855" y="3875084"/>
            <a:ext cx="1206978" cy="541584"/>
          </a:xfrm>
          <a:prstGeom prst="borderCallout1">
            <a:avLst>
              <a:gd name="adj1" fmla="val 46542"/>
              <a:gd name="adj2" fmla="val 1055"/>
              <a:gd name="adj3" fmla="val 91656"/>
              <a:gd name="adj4" fmla="val -22234"/>
            </a:avLst>
          </a:prstGeom>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HSPC+</a:t>
            </a:r>
          </a:p>
        </p:txBody>
      </p:sp>
    </p:spTree>
    <p:extLst>
      <p:ext uri="{BB962C8B-B14F-4D97-AF65-F5344CB8AC3E}">
        <p14:creationId xmlns:p14="http://schemas.microsoft.com/office/powerpoint/2010/main" val="2433077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5" grpId="0" animBg="1"/>
      <p:bldP spid="11" grpId="0" animBg="1"/>
      <p:bldP spid="38"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 Need to Define What It Means to Be HSPC Compliant</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t>Modeling and Terminology</a:t>
            </a:r>
          </a:p>
          <a:p>
            <a:pPr lvl="1"/>
            <a:r>
              <a:rPr lang="en-US" dirty="0" smtClean="0"/>
              <a:t>Use an implementation that is compliant with CIMI logical model content</a:t>
            </a:r>
          </a:p>
          <a:p>
            <a:pPr lvl="2"/>
            <a:r>
              <a:rPr lang="en-US" dirty="0" smtClean="0"/>
              <a:t>CIMI Core Reference Model and data types</a:t>
            </a:r>
          </a:p>
          <a:p>
            <a:pPr lvl="2"/>
            <a:r>
              <a:rPr lang="en-US" dirty="0" smtClean="0"/>
              <a:t>Expressed in ADL or AML</a:t>
            </a:r>
          </a:p>
          <a:p>
            <a:pPr lvl="2"/>
            <a:r>
              <a:rPr lang="en-US" dirty="0" smtClean="0"/>
              <a:t>Terminology Bindings to LOINC, SNOMED CT, and </a:t>
            </a:r>
            <a:r>
              <a:rPr lang="en-US" dirty="0" err="1" smtClean="0"/>
              <a:t>RxNorm</a:t>
            </a:r>
            <a:r>
              <a:rPr lang="en-US" dirty="0" smtClean="0"/>
              <a:t> (SOLOR)</a:t>
            </a:r>
          </a:p>
          <a:p>
            <a:pPr lvl="2"/>
            <a:r>
              <a:rPr lang="en-US" dirty="0" smtClean="0"/>
              <a:t>HSPC approved model(s) – from the CIMI collection</a:t>
            </a:r>
          </a:p>
          <a:p>
            <a:r>
              <a:rPr lang="en-US" dirty="0" smtClean="0"/>
              <a:t>Service API</a:t>
            </a:r>
          </a:p>
          <a:p>
            <a:pPr lvl="1"/>
            <a:r>
              <a:rPr lang="en-US" dirty="0" smtClean="0"/>
              <a:t>Use an HSPC approved API</a:t>
            </a:r>
          </a:p>
          <a:p>
            <a:pPr lvl="2"/>
            <a:r>
              <a:rPr lang="en-US" dirty="0" smtClean="0"/>
              <a:t>Initial offering is HL7 FHIR, others to follow?</a:t>
            </a:r>
          </a:p>
          <a:p>
            <a:r>
              <a:rPr lang="en-US" dirty="0" smtClean="0"/>
              <a:t>EHR integration</a:t>
            </a:r>
          </a:p>
          <a:p>
            <a:pPr lvl="1"/>
            <a:r>
              <a:rPr lang="en-US" dirty="0" smtClean="0"/>
              <a:t>Initial offering is SMART, others to follow?</a:t>
            </a:r>
          </a:p>
          <a:p>
            <a:r>
              <a:rPr lang="en-US" dirty="0" smtClean="0"/>
              <a:t>SOA Architecture</a:t>
            </a:r>
          </a:p>
          <a:p>
            <a:r>
              <a:rPr lang="en-US" dirty="0" smtClean="0"/>
              <a:t>Knowledge Sharing</a:t>
            </a:r>
            <a:endParaRPr lang="en-US" dirty="0"/>
          </a:p>
        </p:txBody>
      </p:sp>
    </p:spTree>
    <p:extLst>
      <p:ext uri="{BB962C8B-B14F-4D97-AF65-F5344CB8AC3E}">
        <p14:creationId xmlns:p14="http://schemas.microsoft.com/office/powerpoint/2010/main" val="415551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a:t>
            </a:r>
            <a:endParaRPr lang="en-US" dirty="0"/>
          </a:p>
        </p:txBody>
      </p:sp>
      <p:sp>
        <p:nvSpPr>
          <p:cNvPr id="3" name="Content Placeholder 2"/>
          <p:cNvSpPr>
            <a:spLocks noGrp="1"/>
          </p:cNvSpPr>
          <p:nvPr>
            <p:ph idx="1"/>
          </p:nvPr>
        </p:nvSpPr>
        <p:spPr>
          <a:xfrm>
            <a:off x="317512" y="1600201"/>
            <a:ext cx="8517604" cy="4343400"/>
          </a:xfrm>
        </p:spPr>
        <p:txBody>
          <a:bodyPr>
            <a:noAutofit/>
          </a:bodyPr>
          <a:lstStyle/>
          <a:p>
            <a:pPr>
              <a:spcAft>
                <a:spcPts val="1200"/>
              </a:spcAft>
            </a:pPr>
            <a:r>
              <a:rPr lang="en-US" b="1" dirty="0"/>
              <a:t>Support conformance and certification testing - </a:t>
            </a:r>
            <a:r>
              <a:rPr lang="en-US" b="1" dirty="0" smtClean="0"/>
              <a:t>Stan</a:t>
            </a:r>
          </a:p>
          <a:p>
            <a:pPr>
              <a:spcAft>
                <a:spcPts val="1200"/>
              </a:spcAft>
            </a:pPr>
            <a:r>
              <a:rPr lang="en-US" b="1" dirty="0" smtClean="0"/>
              <a:t>Obtain </a:t>
            </a:r>
            <a:r>
              <a:rPr lang="en-US" b="1" dirty="0"/>
              <a:t>implementation and adoption of approved </a:t>
            </a:r>
            <a:r>
              <a:rPr lang="en-US" b="1" dirty="0" smtClean="0"/>
              <a:t>standards </a:t>
            </a:r>
          </a:p>
          <a:p>
            <a:pPr lvl="1">
              <a:spcAft>
                <a:spcPts val="1200"/>
              </a:spcAft>
            </a:pPr>
            <a:r>
              <a:rPr lang="en-US" sz="2400" b="1" dirty="0" smtClean="0"/>
              <a:t>Model Adoption Database – Craig</a:t>
            </a:r>
          </a:p>
          <a:p>
            <a:pPr lvl="1">
              <a:spcAft>
                <a:spcPts val="1200"/>
              </a:spcAft>
            </a:pPr>
            <a:r>
              <a:rPr lang="en-US" sz="2400" b="1" dirty="0" smtClean="0"/>
              <a:t>MOU update – Virginia</a:t>
            </a:r>
            <a:endParaRPr lang="en-US" sz="2400" b="1" dirty="0"/>
          </a:p>
          <a:p>
            <a:pPr>
              <a:spcAft>
                <a:spcPts val="1200"/>
              </a:spcAft>
            </a:pPr>
            <a:r>
              <a:rPr lang="en-US" b="1" dirty="0" smtClean="0"/>
              <a:t>Development Environment and Resources - Scott</a:t>
            </a:r>
            <a:endParaRPr lang="en-US" b="1" dirty="0"/>
          </a:p>
          <a:p>
            <a:pPr>
              <a:spcAft>
                <a:spcPts val="1200"/>
              </a:spcAft>
            </a:pPr>
            <a:r>
              <a:rPr lang="en-US" b="1" dirty="0" smtClean="0"/>
              <a:t>HSPC Engagement in Public Policy - Frank</a:t>
            </a:r>
            <a:endParaRPr lang="en-US" b="1" dirty="0"/>
          </a:p>
          <a:p>
            <a:endParaRPr lang="en-US" sz="2000" dirty="0"/>
          </a:p>
        </p:txBody>
      </p:sp>
    </p:spTree>
    <p:extLst>
      <p:ext uri="{BB962C8B-B14F-4D97-AF65-F5344CB8AC3E}">
        <p14:creationId xmlns:p14="http://schemas.microsoft.com/office/powerpoint/2010/main" val="26772776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82" y="231296"/>
            <a:ext cx="8042276" cy="928620"/>
          </a:xfrm>
        </p:spPr>
        <p:txBody>
          <a:bodyPr>
            <a:noAutofit/>
          </a:bodyPr>
          <a:lstStyle/>
          <a:p>
            <a:r>
              <a:rPr lang="en-US" sz="3600" dirty="0"/>
              <a:t>Model Repository and Model Adoption</a:t>
            </a:r>
          </a:p>
        </p:txBody>
      </p:sp>
      <p:graphicFrame>
        <p:nvGraphicFramePr>
          <p:cNvPr id="6" name="Table 5"/>
          <p:cNvGraphicFramePr>
            <a:graphicFrameLocks noGrp="1"/>
          </p:cNvGraphicFramePr>
          <p:nvPr>
            <p:extLst>
              <p:ext uri="{D42A27DB-BD31-4B8C-83A1-F6EECF244321}">
                <p14:modId xmlns:p14="http://schemas.microsoft.com/office/powerpoint/2010/main" val="86058955"/>
              </p:ext>
            </p:extLst>
          </p:nvPr>
        </p:nvGraphicFramePr>
        <p:xfrm>
          <a:off x="769685" y="1526718"/>
          <a:ext cx="7413023" cy="2018993"/>
        </p:xfrm>
        <a:graphic>
          <a:graphicData uri="http://schemas.openxmlformats.org/drawingml/2006/table">
            <a:tbl>
              <a:tblPr firstRow="1" firstCol="1" bandRow="1">
                <a:tableStyleId>{5C22544A-7EE6-4342-B048-85BDC9FD1C3A}</a:tableStyleId>
              </a:tblPr>
              <a:tblGrid>
                <a:gridCol w="1656856"/>
                <a:gridCol w="1084095"/>
                <a:gridCol w="856547"/>
                <a:gridCol w="1401621"/>
                <a:gridCol w="1401621"/>
                <a:gridCol w="1012283"/>
              </a:tblGrid>
              <a:tr h="504749">
                <a:tc>
                  <a:txBody>
                    <a:bodyPr/>
                    <a:lstStyle/>
                    <a:p>
                      <a:pPr marL="0" marR="0">
                        <a:lnSpc>
                          <a:spcPct val="115000"/>
                        </a:lnSpc>
                        <a:spcBef>
                          <a:spcPts val="0"/>
                        </a:spcBef>
                        <a:spcAft>
                          <a:spcPts val="0"/>
                        </a:spcAft>
                      </a:pPr>
                      <a:r>
                        <a:rPr lang="en-US" sz="1400" dirty="0">
                          <a:effectLst/>
                        </a:rPr>
                        <a:t>Model Id</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Status</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Version</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Isosemantic Family</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Model content</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Meta data</a:t>
                      </a:r>
                      <a:endParaRPr lang="en-US" sz="1400" dirty="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Hematocrit</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DSTU</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2123</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Blood Pressure</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Incomplete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1</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4578</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Heart Rate</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 Use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4190</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White Cell Count</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 Use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5</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1789</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Serum Glucose</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DSTU</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3675</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XXXX</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dirty="0">
                          <a:effectLst/>
                        </a:rPr>
                        <a:t>Serum Bilirubin</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 Use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5367</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XXXX</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YYY</a:t>
                      </a:r>
                      <a:endParaRPr lang="en-US" sz="1400" dirty="0">
                        <a:effectLst/>
                        <a:latin typeface="Calibri"/>
                        <a:ea typeface="Calibri"/>
                        <a:cs typeface="Times New Roman"/>
                      </a:endParaRPr>
                    </a:p>
                  </a:txBody>
                  <a:tcPr marL="42863" marR="42863"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37065398"/>
              </p:ext>
            </p:extLst>
          </p:nvPr>
        </p:nvGraphicFramePr>
        <p:xfrm>
          <a:off x="769684" y="3982913"/>
          <a:ext cx="6592408" cy="3140658"/>
        </p:xfrm>
        <a:graphic>
          <a:graphicData uri="http://schemas.openxmlformats.org/drawingml/2006/table">
            <a:tbl>
              <a:tblPr firstRow="1" firstCol="1" bandRow="1">
                <a:tableStyleId>{5C22544A-7EE6-4342-B048-85BDC9FD1C3A}</a:tableStyleId>
              </a:tblPr>
              <a:tblGrid>
                <a:gridCol w="1243335"/>
                <a:gridCol w="1243335"/>
                <a:gridCol w="2001465"/>
                <a:gridCol w="2104273"/>
              </a:tblGrid>
              <a:tr h="420624">
                <a:tc>
                  <a:txBody>
                    <a:bodyPr/>
                    <a:lstStyle/>
                    <a:p>
                      <a:pPr marL="0" marR="0">
                        <a:lnSpc>
                          <a:spcPct val="115000"/>
                        </a:lnSpc>
                        <a:spcBef>
                          <a:spcPts val="0"/>
                        </a:spcBef>
                        <a:spcAft>
                          <a:spcPts val="0"/>
                        </a:spcAft>
                      </a:pPr>
                      <a:r>
                        <a:rPr lang="en-US" sz="1400" dirty="0">
                          <a:effectLst/>
                        </a:rPr>
                        <a:t>Model Id</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Realm</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Use Case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Meta data</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a:effectLst/>
                        </a:rPr>
                        <a:t>Heart Rate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US</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Public Health Reporting</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252374">
                <a:tc>
                  <a:txBody>
                    <a:bodyPr/>
                    <a:lstStyle/>
                    <a:p>
                      <a:pPr marL="0" marR="0">
                        <a:lnSpc>
                          <a:spcPct val="115000"/>
                        </a:lnSpc>
                        <a:spcBef>
                          <a:spcPts val="0"/>
                        </a:spcBef>
                        <a:spcAft>
                          <a:spcPts val="0"/>
                        </a:spcAft>
                      </a:pPr>
                      <a:r>
                        <a:rPr lang="en-US" sz="1400">
                          <a:effectLst/>
                        </a:rPr>
                        <a:t>Hematocrit</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AUS</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Standard Lab Results</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420624">
                <a:tc>
                  <a:txBody>
                    <a:bodyPr/>
                    <a:lstStyle/>
                    <a:p>
                      <a:pPr marL="0" marR="0">
                        <a:lnSpc>
                          <a:spcPct val="115000"/>
                        </a:lnSpc>
                        <a:spcBef>
                          <a:spcPts val="0"/>
                        </a:spcBef>
                        <a:spcAft>
                          <a:spcPts val="0"/>
                        </a:spcAft>
                      </a:pPr>
                      <a:r>
                        <a:rPr lang="en-US" sz="1400">
                          <a:effectLst/>
                        </a:rPr>
                        <a:t>Serum Glucose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US</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MU Quality Measure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420624">
                <a:tc>
                  <a:txBody>
                    <a:bodyPr/>
                    <a:lstStyle/>
                    <a:p>
                      <a:pPr marL="0" marR="0">
                        <a:lnSpc>
                          <a:spcPct val="115000"/>
                        </a:lnSpc>
                        <a:spcBef>
                          <a:spcPts val="0"/>
                        </a:spcBef>
                        <a:spcAft>
                          <a:spcPts val="0"/>
                        </a:spcAft>
                      </a:pPr>
                      <a:r>
                        <a:rPr lang="en-US" sz="1400">
                          <a:effectLst/>
                        </a:rPr>
                        <a:t>Serum Glucose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International</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CIMI</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420624">
                <a:tc>
                  <a:txBody>
                    <a:bodyPr/>
                    <a:lstStyle/>
                    <a:p>
                      <a:pPr marL="0" marR="0">
                        <a:lnSpc>
                          <a:spcPct val="115000"/>
                        </a:lnSpc>
                        <a:spcBef>
                          <a:spcPts val="0"/>
                        </a:spcBef>
                        <a:spcAft>
                          <a:spcPts val="0"/>
                        </a:spcAft>
                      </a:pPr>
                      <a:r>
                        <a:rPr lang="en-US" sz="1400">
                          <a:effectLst/>
                        </a:rPr>
                        <a:t>Serum Glucose</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International</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openEHR</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YYY</a:t>
                      </a:r>
                      <a:endParaRPr lang="en-US" sz="1400">
                        <a:effectLst/>
                        <a:latin typeface="Calibri"/>
                        <a:ea typeface="Calibri"/>
                        <a:cs typeface="Times New Roman"/>
                      </a:endParaRPr>
                    </a:p>
                  </a:txBody>
                  <a:tcPr marL="42863" marR="42863" marT="0" marB="0"/>
                </a:tc>
              </a:tr>
              <a:tr h="504749">
                <a:tc>
                  <a:txBody>
                    <a:bodyPr/>
                    <a:lstStyle/>
                    <a:p>
                      <a:pPr marL="0" marR="0">
                        <a:lnSpc>
                          <a:spcPct val="115000"/>
                        </a:lnSpc>
                        <a:spcBef>
                          <a:spcPts val="0"/>
                        </a:spcBef>
                        <a:spcAft>
                          <a:spcPts val="0"/>
                        </a:spcAft>
                      </a:pPr>
                      <a:r>
                        <a:rPr lang="en-US" sz="1400">
                          <a:effectLst/>
                        </a:rPr>
                        <a:t>Serum Bilirubin</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HSPC</a:t>
                      </a:r>
                      <a:endParaRPr lang="en-US" sz="1400" dirty="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a:effectLst/>
                        </a:rPr>
                        <a:t>Neonatal Bilirubin App</a:t>
                      </a:r>
                      <a:endParaRPr lang="en-US" sz="1400">
                        <a:effectLst/>
                        <a:latin typeface="Calibri"/>
                        <a:ea typeface="Calibri"/>
                        <a:cs typeface="Times New Roman"/>
                      </a:endParaRPr>
                    </a:p>
                  </a:txBody>
                  <a:tcPr marL="42863" marR="42863" marT="0" marB="0"/>
                </a:tc>
                <a:tc>
                  <a:txBody>
                    <a:bodyPr/>
                    <a:lstStyle/>
                    <a:p>
                      <a:pPr marL="0" marR="0">
                        <a:lnSpc>
                          <a:spcPct val="115000"/>
                        </a:lnSpc>
                        <a:spcBef>
                          <a:spcPts val="0"/>
                        </a:spcBef>
                        <a:spcAft>
                          <a:spcPts val="0"/>
                        </a:spcAft>
                      </a:pPr>
                      <a:r>
                        <a:rPr lang="en-US" sz="1400" dirty="0">
                          <a:effectLst/>
                        </a:rPr>
                        <a:t>YYY</a:t>
                      </a:r>
                      <a:endParaRPr lang="en-US" sz="1400" dirty="0">
                        <a:effectLst/>
                        <a:latin typeface="Calibri"/>
                        <a:ea typeface="Calibri"/>
                        <a:cs typeface="Times New Roman"/>
                      </a:endParaRPr>
                    </a:p>
                  </a:txBody>
                  <a:tcPr marL="42863" marR="42863" marT="0" marB="0"/>
                </a:tc>
              </a:tr>
            </a:tbl>
          </a:graphicData>
        </a:graphic>
      </p:graphicFrame>
      <p:sp>
        <p:nvSpPr>
          <p:cNvPr id="8" name="TextBox 7"/>
          <p:cNvSpPr txBox="1"/>
          <p:nvPr/>
        </p:nvSpPr>
        <p:spPr>
          <a:xfrm>
            <a:off x="661599" y="1216870"/>
            <a:ext cx="1707744" cy="307777"/>
          </a:xfrm>
          <a:prstGeom prst="rect">
            <a:avLst/>
          </a:prstGeom>
          <a:noFill/>
        </p:spPr>
        <p:txBody>
          <a:bodyPr wrap="none" rtlCol="0">
            <a:spAutoFit/>
          </a:bodyPr>
          <a:lstStyle/>
          <a:p>
            <a:r>
              <a:rPr lang="en-US" sz="1400" b="1" u="sng" dirty="0"/>
              <a:t>Model Repository</a:t>
            </a:r>
          </a:p>
        </p:txBody>
      </p:sp>
      <p:sp>
        <p:nvSpPr>
          <p:cNvPr id="9" name="TextBox 8"/>
          <p:cNvSpPr txBox="1"/>
          <p:nvPr/>
        </p:nvSpPr>
        <p:spPr>
          <a:xfrm>
            <a:off x="701406" y="3658156"/>
            <a:ext cx="1554244" cy="307777"/>
          </a:xfrm>
          <a:prstGeom prst="rect">
            <a:avLst/>
          </a:prstGeom>
          <a:noFill/>
        </p:spPr>
        <p:txBody>
          <a:bodyPr wrap="none" rtlCol="0">
            <a:spAutoFit/>
          </a:bodyPr>
          <a:lstStyle/>
          <a:p>
            <a:r>
              <a:rPr lang="en-US" sz="1400" b="1" u="sng" dirty="0"/>
              <a:t>Model Adoption</a:t>
            </a:r>
          </a:p>
        </p:txBody>
      </p:sp>
    </p:spTree>
    <p:extLst>
      <p:ext uri="{BB962C8B-B14F-4D97-AF65-F5344CB8AC3E}">
        <p14:creationId xmlns:p14="http://schemas.microsoft.com/office/powerpoint/2010/main" val="18201839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t>Model Adoption Database </a:t>
            </a:r>
            <a:endParaRPr lang="en-US" dirty="0"/>
          </a:p>
        </p:txBody>
      </p:sp>
      <p:sp>
        <p:nvSpPr>
          <p:cNvPr id="3" name="Subtitle 2"/>
          <p:cNvSpPr>
            <a:spLocks noGrp="1"/>
          </p:cNvSpPr>
          <p:nvPr>
            <p:ph type="subTitle" idx="1"/>
          </p:nvPr>
        </p:nvSpPr>
        <p:spPr/>
        <p:txBody>
          <a:bodyPr>
            <a:normAutofit/>
          </a:bodyPr>
          <a:lstStyle/>
          <a:p>
            <a:r>
              <a:rPr lang="en-US" sz="2400" dirty="0" smtClean="0"/>
              <a:t>Craig Parker</a:t>
            </a:r>
            <a:endParaRPr lang="en-US" sz="2400" dirty="0"/>
          </a:p>
        </p:txBody>
      </p:sp>
    </p:spTree>
    <p:extLst>
      <p:ext uri="{BB962C8B-B14F-4D97-AF65-F5344CB8AC3E}">
        <p14:creationId xmlns:p14="http://schemas.microsoft.com/office/powerpoint/2010/main" val="275177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MOU Update</a:t>
            </a:r>
            <a:endParaRPr lang="en-US" dirty="0"/>
          </a:p>
        </p:txBody>
      </p:sp>
      <p:sp>
        <p:nvSpPr>
          <p:cNvPr id="3" name="Subtitle 2"/>
          <p:cNvSpPr>
            <a:spLocks noGrp="1"/>
          </p:cNvSpPr>
          <p:nvPr>
            <p:ph type="subTitle" idx="1"/>
          </p:nvPr>
        </p:nvSpPr>
        <p:spPr/>
        <p:txBody>
          <a:bodyPr>
            <a:normAutofit/>
          </a:bodyPr>
          <a:lstStyle/>
          <a:p>
            <a:r>
              <a:rPr lang="en-US" sz="2400" dirty="0" smtClean="0"/>
              <a:t>Virginia Riehl</a:t>
            </a:r>
            <a:endParaRPr lang="en-US" sz="2400" dirty="0"/>
          </a:p>
        </p:txBody>
      </p:sp>
    </p:spTree>
    <p:extLst>
      <p:ext uri="{BB962C8B-B14F-4D97-AF65-F5344CB8AC3E}">
        <p14:creationId xmlns:p14="http://schemas.microsoft.com/office/powerpoint/2010/main" val="229488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286416" y="80638"/>
            <a:ext cx="2380298" cy="97980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890" y="1106075"/>
            <a:ext cx="571942" cy="773566"/>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86" y="4927094"/>
            <a:ext cx="1643063" cy="6858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38862" r="37387"/>
          <a:stretch/>
        </p:blipFill>
        <p:spPr>
          <a:xfrm>
            <a:off x="244304" y="2366680"/>
            <a:ext cx="1191218" cy="6673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59" y="3414712"/>
            <a:ext cx="1828800" cy="590550"/>
          </a:xfrm>
          <a:prstGeom prst="rect">
            <a:avLst/>
          </a:prstGeom>
        </p:spPr>
      </p:pic>
      <p:pic>
        <p:nvPicPr>
          <p:cNvPr id="20" name="Picture 19"/>
          <p:cNvPicPr>
            <a:picLocks noChangeAspect="1"/>
          </p:cNvPicPr>
          <p:nvPr/>
        </p:nvPicPr>
        <p:blipFill>
          <a:blip r:embed="rId7"/>
          <a:stretch>
            <a:fillRect/>
          </a:stretch>
        </p:blipFill>
        <p:spPr>
          <a:xfrm>
            <a:off x="244304" y="5785678"/>
            <a:ext cx="1766934" cy="510349"/>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304" y="4230819"/>
            <a:ext cx="1714500" cy="561976"/>
          </a:xfrm>
          <a:prstGeom prst="rect">
            <a:avLst/>
          </a:prstGeom>
        </p:spPr>
      </p:pic>
      <p:sp>
        <p:nvSpPr>
          <p:cNvPr id="23" name="TextBox 22"/>
          <p:cNvSpPr txBox="1"/>
          <p:nvPr/>
        </p:nvSpPr>
        <p:spPr>
          <a:xfrm>
            <a:off x="264679" y="163852"/>
            <a:ext cx="5615612" cy="769441"/>
          </a:xfrm>
          <a:prstGeom prst="rect">
            <a:avLst/>
          </a:prstGeom>
          <a:solidFill>
            <a:schemeClr val="accent5">
              <a:lumMod val="75000"/>
            </a:schemeClr>
          </a:solidFill>
        </p:spPr>
        <p:txBody>
          <a:bodyPr wrap="square" rtlCol="0">
            <a:spAutoFit/>
          </a:bodyPr>
          <a:lstStyle/>
          <a:p>
            <a:r>
              <a:rPr lang="en-US" sz="4400" b="1" dirty="0">
                <a:solidFill>
                  <a:schemeClr val="bg1"/>
                </a:solidFill>
              </a:rPr>
              <a:t>MOU UPDATE</a:t>
            </a:r>
          </a:p>
        </p:txBody>
      </p:sp>
      <p:sp>
        <p:nvSpPr>
          <p:cNvPr id="24" name="Rectangle 23"/>
          <p:cNvSpPr/>
          <p:nvPr/>
        </p:nvSpPr>
        <p:spPr>
          <a:xfrm>
            <a:off x="2583096" y="1129862"/>
            <a:ext cx="6083618" cy="7680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Status:</a:t>
            </a:r>
            <a:r>
              <a:rPr lang="en-US" sz="2000" dirty="0">
                <a:solidFill>
                  <a:schemeClr val="tx1"/>
                </a:solidFill>
              </a:rPr>
              <a:t>  MOU Signed, </a:t>
            </a:r>
            <a:r>
              <a:rPr lang="en-US" sz="2000">
                <a:solidFill>
                  <a:schemeClr val="tx1"/>
                </a:solidFill>
              </a:rPr>
              <a:t>Press Release</a:t>
            </a:r>
            <a:endParaRPr lang="en-US" sz="2000" dirty="0">
              <a:solidFill>
                <a:schemeClr val="tx1"/>
              </a:solidFill>
            </a:endParaRPr>
          </a:p>
          <a:p>
            <a:r>
              <a:rPr lang="en-US" sz="2000" b="1" dirty="0">
                <a:solidFill>
                  <a:schemeClr val="tx1"/>
                </a:solidFill>
              </a:rPr>
              <a:t>Projects:  </a:t>
            </a:r>
            <a:r>
              <a:rPr lang="en-US" sz="2000" dirty="0">
                <a:solidFill>
                  <a:schemeClr val="tx1"/>
                </a:solidFill>
              </a:rPr>
              <a:t>CIMI, CIIC, Coordination of Care Service with OMG</a:t>
            </a:r>
          </a:p>
        </p:txBody>
      </p:sp>
      <p:sp>
        <p:nvSpPr>
          <p:cNvPr id="25" name="Rectangle 24"/>
          <p:cNvSpPr/>
          <p:nvPr/>
        </p:nvSpPr>
        <p:spPr>
          <a:xfrm>
            <a:off x="2583096" y="2265979"/>
            <a:ext cx="6083618" cy="7680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MOU Approved</a:t>
            </a:r>
          </a:p>
          <a:p>
            <a:r>
              <a:rPr lang="en-US" b="1" dirty="0">
                <a:solidFill>
                  <a:schemeClr val="tx1"/>
                </a:solidFill>
              </a:rPr>
              <a:t>Project:  </a:t>
            </a:r>
            <a:r>
              <a:rPr lang="en-US" dirty="0">
                <a:solidFill>
                  <a:schemeClr val="tx1"/>
                </a:solidFill>
              </a:rPr>
              <a:t>Coordination of Care Service, Healthcare BPM</a:t>
            </a:r>
            <a:endParaRPr lang="en-US" b="1" dirty="0">
              <a:solidFill>
                <a:schemeClr val="tx1"/>
              </a:solidFill>
            </a:endParaRPr>
          </a:p>
        </p:txBody>
      </p:sp>
      <p:sp>
        <p:nvSpPr>
          <p:cNvPr id="26" name="Rectangle 25"/>
          <p:cNvSpPr/>
          <p:nvPr/>
        </p:nvSpPr>
        <p:spPr>
          <a:xfrm>
            <a:off x="2611671" y="3409949"/>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Mutual Membership Agreement</a:t>
            </a:r>
            <a:endParaRPr lang="en-US" b="1" dirty="0">
              <a:solidFill>
                <a:schemeClr val="tx1"/>
              </a:solidFill>
            </a:endParaRPr>
          </a:p>
        </p:txBody>
      </p:sp>
      <p:sp>
        <p:nvSpPr>
          <p:cNvPr id="27" name="Rectangle 26"/>
          <p:cNvSpPr/>
          <p:nvPr/>
        </p:nvSpPr>
        <p:spPr>
          <a:xfrm>
            <a:off x="2611671" y="4308179"/>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Exploring Areas for Collaboration</a:t>
            </a:r>
          </a:p>
        </p:txBody>
      </p:sp>
      <p:sp>
        <p:nvSpPr>
          <p:cNvPr id="28" name="Rectangle 27"/>
          <p:cNvSpPr/>
          <p:nvPr/>
        </p:nvSpPr>
        <p:spPr>
          <a:xfrm>
            <a:off x="2611671" y="5124634"/>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Exploring Areas for Collaboration</a:t>
            </a:r>
            <a:endParaRPr lang="en-US" b="1" dirty="0">
              <a:solidFill>
                <a:schemeClr val="tx1"/>
              </a:solidFill>
            </a:endParaRPr>
          </a:p>
        </p:txBody>
      </p:sp>
      <p:sp>
        <p:nvSpPr>
          <p:cNvPr id="29" name="Rectangle 28"/>
          <p:cNvSpPr/>
          <p:nvPr/>
        </p:nvSpPr>
        <p:spPr>
          <a:xfrm>
            <a:off x="2611671" y="5838826"/>
            <a:ext cx="6083618"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Status:  </a:t>
            </a:r>
            <a:r>
              <a:rPr lang="en-US" dirty="0">
                <a:solidFill>
                  <a:schemeClr val="tx1"/>
                </a:solidFill>
              </a:rPr>
              <a:t>Exploring Areas for Collaboration</a:t>
            </a:r>
            <a:endParaRPr lang="en-US" b="1" dirty="0">
              <a:solidFill>
                <a:schemeClr val="tx1"/>
              </a:solidFill>
            </a:endParaRPr>
          </a:p>
        </p:txBody>
      </p:sp>
    </p:spTree>
    <p:extLst>
      <p:ext uri="{BB962C8B-B14F-4D97-AF65-F5344CB8AC3E}">
        <p14:creationId xmlns:p14="http://schemas.microsoft.com/office/powerpoint/2010/main" val="69980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t>Development Environment and Resources </a:t>
            </a:r>
            <a:endParaRPr lang="en-US" sz="4000" dirty="0"/>
          </a:p>
        </p:txBody>
      </p:sp>
      <p:sp>
        <p:nvSpPr>
          <p:cNvPr id="3" name="Subtitle 2"/>
          <p:cNvSpPr>
            <a:spLocks noGrp="1"/>
          </p:cNvSpPr>
          <p:nvPr>
            <p:ph type="subTitle" idx="1"/>
          </p:nvPr>
        </p:nvSpPr>
        <p:spPr/>
        <p:txBody>
          <a:bodyPr>
            <a:normAutofit/>
          </a:bodyPr>
          <a:lstStyle/>
          <a:p>
            <a:r>
              <a:rPr lang="en-US" sz="2400" dirty="0" smtClean="0"/>
              <a:t>Scott Narus</a:t>
            </a:r>
            <a:endParaRPr lang="en-US" sz="2400" dirty="0"/>
          </a:p>
        </p:txBody>
      </p:sp>
    </p:spTree>
    <p:extLst>
      <p:ext uri="{BB962C8B-B14F-4D97-AF65-F5344CB8AC3E}">
        <p14:creationId xmlns:p14="http://schemas.microsoft.com/office/powerpoint/2010/main" val="444728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HSPC Engagement in Public Policy </a:t>
            </a:r>
            <a:endParaRPr lang="en-US" dirty="0"/>
          </a:p>
        </p:txBody>
      </p:sp>
      <p:sp>
        <p:nvSpPr>
          <p:cNvPr id="3" name="Subtitle 2"/>
          <p:cNvSpPr>
            <a:spLocks noGrp="1"/>
          </p:cNvSpPr>
          <p:nvPr>
            <p:ph type="subTitle" idx="1"/>
          </p:nvPr>
        </p:nvSpPr>
        <p:spPr/>
        <p:txBody>
          <a:bodyPr>
            <a:normAutofit/>
          </a:bodyPr>
          <a:lstStyle/>
          <a:p>
            <a:r>
              <a:rPr lang="en-US" sz="2400" dirty="0" smtClean="0"/>
              <a:t>Frank </a:t>
            </a:r>
            <a:r>
              <a:rPr lang="en-US" sz="2400" dirty="0" err="1" smtClean="0"/>
              <a:t>Opelka</a:t>
            </a:r>
            <a:endParaRPr lang="en-US" sz="2400" dirty="0"/>
          </a:p>
        </p:txBody>
      </p:sp>
    </p:spTree>
    <p:extLst>
      <p:ext uri="{BB962C8B-B14F-4D97-AF65-F5344CB8AC3E}">
        <p14:creationId xmlns:p14="http://schemas.microsoft.com/office/powerpoint/2010/main" val="320359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a:t>
            </a:r>
            <a:endParaRPr lang="en-US" dirty="0"/>
          </a:p>
        </p:txBody>
      </p:sp>
      <p:sp>
        <p:nvSpPr>
          <p:cNvPr id="3" name="Content Placeholder 2"/>
          <p:cNvSpPr>
            <a:spLocks noGrp="1"/>
          </p:cNvSpPr>
          <p:nvPr>
            <p:ph idx="1"/>
          </p:nvPr>
        </p:nvSpPr>
        <p:spPr/>
        <p:txBody>
          <a:bodyPr>
            <a:normAutofit/>
          </a:bodyPr>
          <a:lstStyle/>
          <a:p>
            <a:r>
              <a:rPr lang="en-US" sz="2800" dirty="0" smtClean="0"/>
              <a:t>Membership</a:t>
            </a:r>
          </a:p>
          <a:p>
            <a:r>
              <a:rPr lang="en-US" sz="2800" dirty="0" smtClean="0"/>
              <a:t>Marketing</a:t>
            </a:r>
          </a:p>
          <a:p>
            <a:r>
              <a:rPr lang="en-US" sz="2800" dirty="0" smtClean="0"/>
              <a:t>Meetings</a:t>
            </a:r>
          </a:p>
          <a:p>
            <a:r>
              <a:rPr lang="en-US" sz="2800" dirty="0" smtClean="0"/>
              <a:t>Website/Wiki/Communication tools</a:t>
            </a:r>
          </a:p>
          <a:p>
            <a:r>
              <a:rPr lang="en-US" sz="2800" dirty="0" smtClean="0"/>
              <a:t>Finances</a:t>
            </a:r>
          </a:p>
          <a:p>
            <a:endParaRPr lang="en-US" sz="2800" dirty="0" smtClean="0"/>
          </a:p>
          <a:p>
            <a:endParaRPr lang="en-US" sz="2800" dirty="0"/>
          </a:p>
        </p:txBody>
      </p:sp>
    </p:spTree>
    <p:extLst>
      <p:ext uri="{BB962C8B-B14F-4D97-AF65-F5344CB8AC3E}">
        <p14:creationId xmlns:p14="http://schemas.microsoft.com/office/powerpoint/2010/main" val="354633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3020" y="3141944"/>
            <a:ext cx="7478042" cy="830997"/>
          </a:xfrm>
          <a:prstGeom prst="rect">
            <a:avLst/>
          </a:prstGeom>
          <a:noFill/>
        </p:spPr>
        <p:txBody>
          <a:bodyPr wrap="square" rtlCol="0">
            <a:spAutoFit/>
          </a:bodyPr>
          <a:lstStyle/>
          <a:p>
            <a:pPr algn="ctr"/>
            <a:r>
              <a:rPr lang="en-US" sz="2400" b="1" dirty="0" smtClean="0">
                <a:solidFill>
                  <a:schemeClr val="tx1">
                    <a:lumMod val="65000"/>
                    <a:lumOff val="35000"/>
                  </a:schemeClr>
                </a:solidFill>
              </a:rPr>
              <a:t>HSPC Terminology and Information Model Initiatives</a:t>
            </a:r>
            <a:endParaRPr lang="en-US" sz="2400" b="1" dirty="0">
              <a:solidFill>
                <a:schemeClr val="tx1">
                  <a:lumMod val="65000"/>
                  <a:lumOff val="35000"/>
                </a:schemeClr>
              </a:solidFill>
            </a:endParaRPr>
          </a:p>
        </p:txBody>
      </p:sp>
      <p:sp>
        <p:nvSpPr>
          <p:cNvPr id="7" name="Content Placeholder 2"/>
          <p:cNvSpPr txBox="1">
            <a:spLocks/>
          </p:cNvSpPr>
          <p:nvPr/>
        </p:nvSpPr>
        <p:spPr>
          <a:xfrm>
            <a:off x="691539" y="5406910"/>
            <a:ext cx="8042276" cy="316314"/>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50000"/>
              </a:lnSpc>
              <a:buNone/>
            </a:pPr>
            <a:endParaRPr lang="en-US" sz="1600" dirty="0">
              <a:solidFill>
                <a:srgbClr val="595959"/>
              </a:solidFill>
            </a:endParaRPr>
          </a:p>
        </p:txBody>
      </p:sp>
      <p:sp>
        <p:nvSpPr>
          <p:cNvPr id="8" name="Content Placeholder 2"/>
          <p:cNvSpPr txBox="1">
            <a:spLocks/>
          </p:cNvSpPr>
          <p:nvPr/>
        </p:nvSpPr>
        <p:spPr>
          <a:xfrm>
            <a:off x="10041" y="4628046"/>
            <a:ext cx="9144000" cy="945871"/>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50000"/>
              </a:lnSpc>
              <a:buNone/>
            </a:pPr>
            <a:r>
              <a:rPr lang="en-US" sz="1600" dirty="0">
                <a:solidFill>
                  <a:srgbClr val="595959"/>
                </a:solidFill>
              </a:rPr>
              <a:t>Susan Matney, PhD, RNC-OB, FAAN (Initiative Lead</a:t>
            </a:r>
            <a:r>
              <a:rPr lang="en-US" sz="1600" dirty="0" smtClean="0">
                <a:solidFill>
                  <a:srgbClr val="595959"/>
                </a:solidFill>
              </a:rPr>
              <a:t>)</a:t>
            </a:r>
          </a:p>
          <a:p>
            <a:pPr marL="0" indent="0" algn="ctr">
              <a:lnSpc>
                <a:spcPct val="50000"/>
              </a:lnSpc>
              <a:buNone/>
            </a:pPr>
            <a:r>
              <a:rPr lang="en-US" sz="1600" dirty="0" smtClean="0">
                <a:solidFill>
                  <a:srgbClr val="595959"/>
                </a:solidFill>
              </a:rPr>
              <a:t>3/27/2017</a:t>
            </a:r>
            <a:endParaRPr lang="en-US" sz="1600" dirty="0">
              <a:solidFill>
                <a:srgbClr val="595959"/>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006" y="1297236"/>
            <a:ext cx="5433164" cy="1431542"/>
          </a:xfrm>
          <a:prstGeom prst="rect">
            <a:avLst/>
          </a:prstGeom>
        </p:spPr>
      </p:pic>
    </p:spTree>
    <p:extLst>
      <p:ext uri="{BB962C8B-B14F-4D97-AF65-F5344CB8AC3E}">
        <p14:creationId xmlns:p14="http://schemas.microsoft.com/office/powerpoint/2010/main" val="1309505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dirty="0" smtClean="0">
                <a:solidFill>
                  <a:schemeClr val="bg2">
                    <a:lumMod val="50000"/>
                  </a:schemeClr>
                </a:solidFill>
                <a:effectLst/>
                <a:latin typeface="+mj-lt"/>
              </a:rPr>
              <a:t>Terminology and Tooling Initiative:</a:t>
            </a:r>
            <a:endParaRPr lang="en-US" sz="3600" dirty="0">
              <a:solidFill>
                <a:schemeClr val="bg2">
                  <a:lumMod val="50000"/>
                </a:schemeClr>
              </a:solidFill>
              <a:latin typeface="+mj-lt"/>
            </a:endParaRPr>
          </a:p>
        </p:txBody>
      </p:sp>
      <p:sp>
        <p:nvSpPr>
          <p:cNvPr id="3" name="Content Placeholder 2"/>
          <p:cNvSpPr>
            <a:spLocks noGrp="1"/>
          </p:cNvSpPr>
          <p:nvPr>
            <p:ph idx="1"/>
          </p:nvPr>
        </p:nvSpPr>
        <p:spPr>
          <a:xfrm>
            <a:off x="549275" y="2168012"/>
            <a:ext cx="8042276" cy="3775589"/>
          </a:xfrm>
        </p:spPr>
        <p:txBody>
          <a:bodyPr>
            <a:normAutofit/>
          </a:bodyPr>
          <a:lstStyle/>
          <a:p>
            <a:pPr marL="0" lvl="0" indent="0">
              <a:buNone/>
            </a:pPr>
            <a:r>
              <a:rPr lang="en-US" b="1" dirty="0" smtClean="0">
                <a:effectLst/>
              </a:rPr>
              <a:t>Develop terminology and information models as a foundation for true semantic interoperability </a:t>
            </a:r>
          </a:p>
          <a:p>
            <a:pPr lvl="1"/>
            <a:r>
              <a:rPr lang="en-US" sz="2400" dirty="0" smtClean="0">
                <a:effectLst/>
              </a:rPr>
              <a:t>Based on real world, technical, high priority use cases brought to us by the member community. </a:t>
            </a:r>
          </a:p>
        </p:txBody>
      </p:sp>
    </p:spTree>
    <p:extLst>
      <p:ext uri="{BB962C8B-B14F-4D97-AF65-F5344CB8AC3E}">
        <p14:creationId xmlns:p14="http://schemas.microsoft.com/office/powerpoint/2010/main" val="3335103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237" y="0"/>
            <a:ext cx="7390357" cy="6666898"/>
          </a:xfrm>
        </p:spPr>
      </p:pic>
      <p:sp>
        <p:nvSpPr>
          <p:cNvPr id="4" name="Slide Number Placeholder 3"/>
          <p:cNvSpPr>
            <a:spLocks noGrp="1"/>
          </p:cNvSpPr>
          <p:nvPr>
            <p:ph type="sldNum" sz="quarter" idx="10"/>
          </p:nvPr>
        </p:nvSpPr>
        <p:spPr/>
        <p:txBody>
          <a:bodyPr/>
          <a:lstStyle/>
          <a:p>
            <a:pPr>
              <a:defRPr/>
            </a:pPr>
            <a:r>
              <a:rPr lang="en-US" dirty="0" smtClean="0"/>
              <a:t> Huff </a:t>
            </a:r>
            <a:fld id="{EBE4D7B4-ED56-410C-BB88-9AEEB1A4B6E4}" type="slidenum">
              <a:rPr lang="en-US" smtClean="0"/>
              <a:pPr>
                <a:defRPr/>
              </a:pPr>
              <a:t>7</a:t>
            </a:fld>
            <a:endParaRPr lang="en-US" dirty="0"/>
          </a:p>
        </p:txBody>
      </p:sp>
    </p:spTree>
    <p:extLst>
      <p:ext uri="{BB962C8B-B14F-4D97-AF65-F5344CB8AC3E}">
        <p14:creationId xmlns:p14="http://schemas.microsoft.com/office/powerpoint/2010/main" val="2504954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dirty="0" smtClean="0">
                <a:effectLst/>
              </a:rPr>
              <a:t>Deliverable 1:  </a:t>
            </a:r>
            <a:r>
              <a:rPr lang="en-US" sz="2400" dirty="0" smtClean="0">
                <a:effectLst/>
              </a:rPr>
              <a:t>Develop the CIMI </a:t>
            </a:r>
            <a:r>
              <a:rPr lang="en-US" sz="2400" dirty="0" smtClean="0"/>
              <a:t>Content </a:t>
            </a:r>
            <a:r>
              <a:rPr lang="en-US" sz="2400" dirty="0" smtClean="0">
                <a:effectLst/>
              </a:rPr>
              <a:t>Architecture</a:t>
            </a:r>
            <a:r>
              <a:rPr lang="en-US" sz="1100" dirty="0" smtClean="0">
                <a:effectLst/>
              </a:rPr>
              <a:t>  </a:t>
            </a:r>
            <a:br>
              <a:rPr lang="en-US" sz="1100" dirty="0" smtClean="0">
                <a:effectLst/>
              </a:rPr>
            </a:br>
            <a:r>
              <a:rPr lang="en-US" sz="1400" dirty="0" smtClean="0"/>
              <a:t>(overseen by HL7 CIMI WG)</a:t>
            </a:r>
            <a:endParaRPr lang="en-US" sz="5400" dirty="0"/>
          </a:p>
        </p:txBody>
      </p:sp>
      <p:sp>
        <p:nvSpPr>
          <p:cNvPr id="3" name="Content Placeholder 2"/>
          <p:cNvSpPr>
            <a:spLocks noGrp="1"/>
          </p:cNvSpPr>
          <p:nvPr>
            <p:ph idx="1"/>
          </p:nvPr>
        </p:nvSpPr>
        <p:spPr>
          <a:xfrm>
            <a:off x="549275" y="1600200"/>
            <a:ext cx="8042276" cy="4879427"/>
          </a:xfrm>
        </p:spPr>
        <p:txBody>
          <a:bodyPr>
            <a:normAutofit/>
          </a:bodyPr>
          <a:lstStyle/>
          <a:p>
            <a:pPr marL="0" lvl="0" indent="0">
              <a:buNone/>
            </a:pPr>
            <a:r>
              <a:rPr lang="en-US" sz="2000" dirty="0" smtClean="0">
                <a:effectLst/>
              </a:rPr>
              <a:t>Goal </a:t>
            </a:r>
            <a:r>
              <a:rPr lang="en-US" sz="2000" dirty="0"/>
              <a:t>1</a:t>
            </a:r>
            <a:r>
              <a:rPr lang="en-US" sz="2000" dirty="0" smtClean="0">
                <a:effectLst/>
              </a:rPr>
              <a:t>: Develop the high level reference archetypes (patterns) and ballot</a:t>
            </a:r>
          </a:p>
          <a:p>
            <a:pPr marL="962025" lvl="2" indent="-342900"/>
            <a:r>
              <a:rPr lang="en-US" sz="1400" dirty="0" smtClean="0"/>
              <a:t>Assigned </a:t>
            </a:r>
            <a:r>
              <a:rPr lang="en-US" sz="1400" dirty="0"/>
              <a:t>to : </a:t>
            </a:r>
            <a:r>
              <a:rPr lang="en-US" sz="1400" dirty="0" smtClean="0"/>
              <a:t>Susan/Claude</a:t>
            </a:r>
          </a:p>
          <a:p>
            <a:pPr lvl="1"/>
            <a:r>
              <a:rPr lang="en-US" sz="1600" dirty="0" smtClean="0"/>
              <a:t>CIMI Model Style Guide v1 in Jan. HL7 ballot</a:t>
            </a:r>
            <a:endParaRPr lang="en-US" sz="1600" dirty="0" smtClean="0">
              <a:effectLst/>
            </a:endParaRPr>
          </a:p>
          <a:p>
            <a:pPr lvl="1"/>
            <a:r>
              <a:rPr lang="en-US" sz="1600" dirty="0" smtClean="0"/>
              <a:t>Archetypes included: Actor, Organization, </a:t>
            </a:r>
            <a:r>
              <a:rPr lang="en-US" sz="1600" dirty="0" smtClean="0">
                <a:effectLst/>
              </a:rPr>
              <a:t>Encounter, Evaluation Result, </a:t>
            </a:r>
            <a:r>
              <a:rPr lang="en-US" sz="1600" dirty="0" smtClean="0"/>
              <a:t>Procedure, </a:t>
            </a:r>
            <a:r>
              <a:rPr lang="en-US" sz="1600" dirty="0" smtClean="0">
                <a:effectLst/>
              </a:rPr>
              <a:t>Assertion</a:t>
            </a:r>
          </a:p>
          <a:p>
            <a:pPr marL="0" lvl="0" indent="0">
              <a:buNone/>
            </a:pPr>
            <a:r>
              <a:rPr lang="en-US" sz="2000" dirty="0" smtClean="0"/>
              <a:t>Goal 2: Finalize and ballot the CIMI Reference and Foundational Archetypes</a:t>
            </a:r>
          </a:p>
          <a:p>
            <a:pPr lvl="2"/>
            <a:r>
              <a:rPr lang="en-US" sz="1400" dirty="0" smtClean="0"/>
              <a:t>Assigned </a:t>
            </a:r>
            <a:r>
              <a:rPr lang="en-US" sz="1400" dirty="0"/>
              <a:t>to : </a:t>
            </a:r>
            <a:r>
              <a:rPr lang="en-US" sz="1400" dirty="0" smtClean="0"/>
              <a:t>Claude Nanjo – done and in ballot</a:t>
            </a:r>
          </a:p>
          <a:p>
            <a:pPr marL="685800" lvl="2" indent="0">
              <a:buNone/>
            </a:pPr>
            <a:endParaRPr lang="en-US" sz="1200" dirty="0" smtClean="0">
              <a:effectLst/>
            </a:endParaRPr>
          </a:p>
        </p:txBody>
      </p:sp>
    </p:spTree>
    <p:extLst>
      <p:ext uri="{BB962C8B-B14F-4D97-AF65-F5344CB8AC3E}">
        <p14:creationId xmlns:p14="http://schemas.microsoft.com/office/powerpoint/2010/main" val="14225294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type="title"/>
          </p:nvPr>
        </p:nvSpPr>
        <p:spPr>
          <a:xfrm>
            <a:off x="722671" y="148605"/>
            <a:ext cx="7234084" cy="863132"/>
          </a:xfrm>
          <a:prstGeom prst="rect">
            <a:avLst/>
          </a:prstGeom>
        </p:spPr>
        <p:txBody>
          <a:bodyPr vert="horz" lIns="76188" tIns="76188" rIns="76188" bIns="76188" rtlCol="0" anchor="b" anchorCtr="0">
            <a:noAutofit/>
          </a:bodyPr>
          <a:lstStyle/>
          <a:p>
            <a:r>
              <a:rPr lang="en-US" sz="2400" dirty="0"/>
              <a:t>Model Driven Architecture Vision to seamlessly support developers and implementers </a:t>
            </a:r>
            <a:r>
              <a:rPr lang="en-US" sz="20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663" y="949704"/>
            <a:ext cx="6423950" cy="5781554"/>
          </a:xfrm>
          <a:prstGeom prst="rect">
            <a:avLst/>
          </a:prstGeom>
        </p:spPr>
      </p:pic>
    </p:spTree>
    <p:extLst>
      <p:ext uri="{BB962C8B-B14F-4D97-AF65-F5344CB8AC3E}">
        <p14:creationId xmlns:p14="http://schemas.microsoft.com/office/powerpoint/2010/main" val="196906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545</TotalTime>
  <Words>1924</Words>
  <Application>Microsoft Macintosh PowerPoint</Application>
  <PresentationFormat>On-screen Show (4:3)</PresentationFormat>
  <Paragraphs>363</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Breeze</vt:lpstr>
      <vt:lpstr>HSPC Initiatives</vt:lpstr>
      <vt:lpstr>Initiatives</vt:lpstr>
      <vt:lpstr>Initiatives</vt:lpstr>
      <vt:lpstr>Community Engagement</vt:lpstr>
      <vt:lpstr>PowerPoint Presentation</vt:lpstr>
      <vt:lpstr>Terminology and Tooling Initiative:</vt:lpstr>
      <vt:lpstr>PowerPoint Presentation</vt:lpstr>
      <vt:lpstr>Deliverable 1:  Develop the CIMI Content Architecture   (overseen by HL7 CIMI WG)</vt:lpstr>
      <vt:lpstr>Model Driven Architecture Vision to seamlessly support developers and implementers   </vt:lpstr>
      <vt:lpstr>Goal 3: Create detailed clinical models to test the reference archetypes and implement</vt:lpstr>
      <vt:lpstr>Skin Assessment Model</vt:lpstr>
      <vt:lpstr>Deliverable 2: Develop Model Transform Methodologies (overseen by HL7 CIMI WG)  </vt:lpstr>
      <vt:lpstr>Deliverable 3:  Define Model Development Pipeline</vt:lpstr>
      <vt:lpstr>The Interoperable App Development Process</vt:lpstr>
      <vt:lpstr>Deliverable 4:  Provide SOLOR terminology support (overseen by Keith Campbell)   </vt:lpstr>
      <vt:lpstr>Deliverable 5: Define versioning and governance processes for terminology and models</vt:lpstr>
      <vt:lpstr>Deliverable 6: Define terminology and modeling tooling roadmap (Overseen by Keith and Craig)</vt:lpstr>
      <vt:lpstr>Confluence Page Overview</vt:lpstr>
      <vt:lpstr>Questions</vt:lpstr>
      <vt:lpstr>Create a reference Implementation of Common SOA </vt:lpstr>
      <vt:lpstr>Support Authoring and Sharing of Knowledge Content </vt:lpstr>
      <vt:lpstr>Healthcare Community Cloud</vt:lpstr>
      <vt:lpstr>HSPC Services Evolution</vt:lpstr>
      <vt:lpstr>Support Conformance and Certification Testing </vt:lpstr>
      <vt:lpstr>PowerPoint Presentation</vt:lpstr>
      <vt:lpstr>Functions of the Consortium (1/23/2014)</vt:lpstr>
      <vt:lpstr>The Compliance Pyramid</vt:lpstr>
      <vt:lpstr>The Interoperable App Development Process</vt:lpstr>
      <vt:lpstr>We Need to Define What It Means to Be HSPC Compliant</vt:lpstr>
      <vt:lpstr>Model Repository and Model Adoption</vt:lpstr>
      <vt:lpstr>Model Adoption Database </vt:lpstr>
      <vt:lpstr>MOU Update</vt:lpstr>
      <vt:lpstr>PowerPoint Presentation</vt:lpstr>
      <vt:lpstr>Development Environment and Resources </vt:lpstr>
      <vt:lpstr>HSPC Engagement in Public Policy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Trillium-II: EU/US Cooperation for Global Interoperability in Digital Health </dc:title>
  <dc:creator>LK HL</dc:creator>
  <cp:lastModifiedBy>LK HL</cp:lastModifiedBy>
  <cp:revision>10</cp:revision>
  <dcterms:created xsi:type="dcterms:W3CDTF">2017-03-27T02:30:32Z</dcterms:created>
  <dcterms:modified xsi:type="dcterms:W3CDTF">2017-03-28T11:36:12Z</dcterms:modified>
</cp:coreProperties>
</file>