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  <p:sldMasterId id="2147483668" r:id="rId5"/>
  </p:sldMasterIdLst>
  <p:notesMasterIdLst>
    <p:notesMasterId r:id="rId18"/>
  </p:notesMasterIdLst>
  <p:sldIdLst>
    <p:sldId id="256" r:id="rId6"/>
    <p:sldId id="25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28" y="-8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FCEFA-B84B-415F-B5E8-E078EA721C5A}" type="datetimeFigureOut">
              <a:rPr lang="da-DK" smtClean="0"/>
              <a:t>3/27/17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F9C29-F5FA-44EF-99EB-420577B4674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163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 rotWithShape="1">
          <a:blip r:embed="rId2"/>
          <a:srcRect l="9938" r="8484" b="3817"/>
          <a:stretch/>
        </p:blipFill>
        <p:spPr>
          <a:xfrm>
            <a:off x="5029201" y="0"/>
            <a:ext cx="7190510" cy="6886617"/>
          </a:xfrm>
          <a:prstGeom prst="rect">
            <a:avLst/>
          </a:prstGeom>
        </p:spPr>
      </p:pic>
      <p:sp>
        <p:nvSpPr>
          <p:cNvPr id="6" name="Tekstfelt 5"/>
          <p:cNvSpPr txBox="1"/>
          <p:nvPr userDrawn="1"/>
        </p:nvSpPr>
        <p:spPr>
          <a:xfrm>
            <a:off x="193964" y="2575729"/>
            <a:ext cx="4599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Reinforcing the Bridges and Scaling up EU/US Cooperation on Patient Summary</a:t>
            </a:r>
          </a:p>
        </p:txBody>
      </p:sp>
      <p:sp>
        <p:nvSpPr>
          <p:cNvPr id="11" name="Tekstfelt 10"/>
          <p:cNvSpPr txBox="1"/>
          <p:nvPr userDrawn="1"/>
        </p:nvSpPr>
        <p:spPr>
          <a:xfrm>
            <a:off x="540603" y="1316180"/>
            <a:ext cx="36863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Trillium II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64186-4F3F-419A-82D3-53955D168E57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3B05-CEB0-4C9B-86D2-48103918A2E6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1CA6-69E9-4C88-9747-F09361A64EE5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85950"/>
            <a:ext cx="344594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38200" y="2571750"/>
            <a:ext cx="344594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/>
              <a:t>Rediger typografien i masterens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352476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/>
              <a:t>Rediger typografien i masterens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352476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137C-1BBA-4F84-9167-3E65D0192EFE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4" name="Billede 3"/>
          <p:cNvPicPr>
            <a:picLocks noChangeAspect="1"/>
          </p:cNvPicPr>
          <p:nvPr userDrawn="1"/>
        </p:nvPicPr>
        <p:blipFill rotWithShape="1">
          <a:blip r:embed="rId2"/>
          <a:srcRect l="9938" r="8484" b="3817"/>
          <a:stretch/>
        </p:blipFill>
        <p:spPr>
          <a:xfrm>
            <a:off x="5029201" y="0"/>
            <a:ext cx="7190510" cy="6886617"/>
          </a:xfrm>
          <a:prstGeom prst="rect">
            <a:avLst/>
          </a:prstGeom>
        </p:spPr>
      </p:pic>
      <p:sp>
        <p:nvSpPr>
          <p:cNvPr id="6" name="Tekstfelt 5"/>
          <p:cNvSpPr txBox="1"/>
          <p:nvPr userDrawn="1"/>
        </p:nvSpPr>
        <p:spPr>
          <a:xfrm>
            <a:off x="193964" y="2575729"/>
            <a:ext cx="4599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Reinforcing the Bridges and Scaling up EU/US Cooperation on Patient Summary</a:t>
            </a:r>
          </a:p>
        </p:txBody>
      </p:sp>
      <p:sp>
        <p:nvSpPr>
          <p:cNvPr id="11" name="Tekstfelt 10"/>
          <p:cNvSpPr txBox="1"/>
          <p:nvPr userDrawn="1"/>
        </p:nvSpPr>
        <p:spPr>
          <a:xfrm>
            <a:off x="540603" y="1316180"/>
            <a:ext cx="36863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Trillium II</a:t>
            </a:r>
            <a:endParaRPr lang="da-D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0897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A68B-E4B3-4C86-85D5-06E542F628C0}" type="datetime1">
              <a:rPr lang="da-DK" smtClean="0"/>
              <a:t>3/27/17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0117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94D67-BD13-4093-BE4D-5EDCB09A6B2A}" type="datetime1">
              <a:rPr lang="da-DK" smtClean="0"/>
              <a:t>3/27/17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037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2A90-99F1-4AAD-8F89-7AFA75BB60AA}" type="datetime1">
              <a:rPr lang="da-DK" smtClean="0"/>
              <a:t>3/27/17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927838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FF45-F1A9-4743-B554-C2EF89C76BB6}" type="datetime1">
              <a:rPr lang="da-DK" smtClean="0"/>
              <a:t>3/27/17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3155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24D2-1A82-447C-8863-36985CFA5204}" type="datetime1">
              <a:rPr lang="da-DK" smtClean="0"/>
              <a:t>3/27/17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514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F1572-7A79-433A-A3F8-D3AC229E9361}" type="datetime1">
              <a:rPr lang="da-DK" smtClean="0"/>
              <a:t>3/27/17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37933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88FA-DC97-488A-B4B0-17A1571D2D1A}" type="datetime1">
              <a:rPr lang="da-DK" smtClean="0"/>
              <a:t>3/27/17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52105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6BF8A-F0C4-4F29-9A95-B2396B5BCB54}" type="datetime1">
              <a:rPr lang="da-DK" smtClean="0"/>
              <a:t>3/27/17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8504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C0423-DA4C-40B0-8B44-086B2CCB4373}" type="datetime1">
              <a:rPr lang="da-DK" smtClean="0"/>
              <a:t>3/27/17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8295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DC02-E6CB-4B51-B659-F5E913C6A3E7}" type="datetime1">
              <a:rPr lang="da-DK" smtClean="0"/>
              <a:t>3/27/17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8437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A8AE6-95D6-415A-A627-DDA055C45F5F}" type="datetime1">
              <a:rPr lang="da-DK" smtClean="0"/>
              <a:t>3/27/17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800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10499268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da-DK" dirty="0"/>
              <a:t>Klik for at redigere i master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10499268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B3DC-489C-4E05-BB27-DD48C9A50A18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07016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1761B-945A-4233-8925-ACBF27573D7A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81163"/>
            <a:ext cx="53070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00" y="2505075"/>
            <a:ext cx="5307016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da-DK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98090-6BA1-4CD4-86AE-BACBE66BC4DB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8EC0-D584-4176-8B13-030A8A41F4CB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F146-4F52-4F65-9B30-28E37133ADE9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057400"/>
            <a:ext cx="39338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400E-80B1-4477-AADD-764170577911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057400"/>
            <a:ext cx="39338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D1635-4D3A-404B-8BD6-ECBC053D59FE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BE4C2BE-09CB-4319-BFE8-60AA7842C7D9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495252" y="0"/>
            <a:ext cx="1696748" cy="1378281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3" r:id="rId12"/>
    <p:sldLayoutId id="2147483667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F717F-97AB-43F7-A382-A13B6EFBFB47}" type="datetime1">
              <a:rPr lang="da-DK" smtClean="0"/>
              <a:t>3/27/17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6059A-3FF8-4B16-8238-E0710E3F5832}" type="slidenum">
              <a:rPr lang="da-DK" smtClean="0"/>
              <a:t>‹#›</a:t>
            </a:fld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495252" y="0"/>
            <a:ext cx="1696748" cy="137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5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141120" y="3638671"/>
            <a:ext cx="4825216" cy="2984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The </a:t>
            </a:r>
            <a:r>
              <a:rPr lang="da-DK" dirty="0" err="1" smtClean="0"/>
              <a:t>Role</a:t>
            </a:r>
            <a:r>
              <a:rPr lang="da-DK" dirty="0" smtClean="0"/>
              <a:t> of HSPC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Laura Heermann </a:t>
            </a:r>
            <a:r>
              <a:rPr lang="da-DK" dirty="0" err="1" smtClean="0"/>
              <a:t>Langford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March 28, 2017</a:t>
            </a:r>
            <a:endParaRPr lang="da-DK" dirty="0"/>
          </a:p>
        </p:txBody>
      </p:sp>
      <p:pic>
        <p:nvPicPr>
          <p:cNvPr id="2" name="Picture 1" descr="HSPC new logo lr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3" y="4426487"/>
            <a:ext cx="2076448" cy="60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61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WP3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4506"/>
            <a:ext cx="10515600" cy="491494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Use </a:t>
            </a:r>
            <a:r>
              <a:rPr lang="en-US" dirty="0">
                <a:solidFill>
                  <a:srgbClr val="FFFF00"/>
                </a:solidFill>
              </a:rPr>
              <a:t>cases </a:t>
            </a:r>
            <a:r>
              <a:rPr lang="en-US" dirty="0"/>
              <a:t>as for patient summaries in routine care, research, public health, rare &amp; chronic diseases </a:t>
            </a:r>
          </a:p>
          <a:p>
            <a:r>
              <a:rPr lang="en-US" dirty="0" smtClean="0"/>
              <a:t>Select </a:t>
            </a:r>
            <a:r>
              <a:rPr lang="en-US" dirty="0"/>
              <a:t>and refine core patient summary components or extensions for GC-DHIP selected use cases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Validate </a:t>
            </a:r>
            <a:r>
              <a:rPr lang="en-US" dirty="0">
                <a:solidFill>
                  <a:srgbClr val="FFFF00"/>
                </a:solidFill>
              </a:rPr>
              <a:t>data sets, information structures, value sets, mappings for the necessary patient summary components as required by selected use cases will be developed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Support </a:t>
            </a:r>
            <a:r>
              <a:rPr lang="en-US" dirty="0">
                <a:solidFill>
                  <a:srgbClr val="FFFF00"/>
                </a:solidFill>
              </a:rPr>
              <a:t>testing events, pilot projects, and demonstration activities </a:t>
            </a:r>
            <a:r>
              <a:rPr lang="en-US" dirty="0"/>
              <a:t>including a readiness exercise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Starts M4 Ends M30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518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WP6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13971"/>
            <a:ext cx="10515600" cy="49000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Test </a:t>
            </a:r>
            <a:r>
              <a:rPr lang="en-US" dirty="0"/>
              <a:t>patient summary use cases including profiles for patient identification, authentication &amp; query </a:t>
            </a:r>
          </a:p>
          <a:p>
            <a:r>
              <a:rPr lang="en-US" dirty="0">
                <a:solidFill>
                  <a:srgbClr val="FFFF00"/>
                </a:solidFill>
              </a:rPr>
              <a:t>Demonstrate patient summary use cases with import/export capabilities 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Address security and privacy policies for IPS sharing in demonstrators and pilots 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Support pilots in communities of innovation to confirm validity and utility of patient summaries </a:t>
            </a:r>
          </a:p>
          <a:p>
            <a:r>
              <a:rPr lang="en-US" dirty="0"/>
              <a:t>Join a disaster readiness exercise to demonstrate the value of the patient summary 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Evaluate testing, demonstrations, and pilots using a scalable impact assessment framework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  <a:p>
            <a:r>
              <a:rPr lang="en-US" dirty="0" smtClean="0"/>
              <a:t>Start M3 Ends M30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55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759" y="2246445"/>
            <a:ext cx="10515600" cy="20570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Stay Tuned!</a:t>
            </a:r>
            <a:br>
              <a:rPr lang="en-US" dirty="0" smtClean="0"/>
            </a:br>
            <a:r>
              <a:rPr lang="en-US" dirty="0" smtClean="0"/>
              <a:t>They are just getting started</a:t>
            </a:r>
            <a:r>
              <a:rPr lang="is-IS" dirty="0" smtClean="0"/>
              <a:t>….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6872" y="423297"/>
            <a:ext cx="10906927" cy="1267391"/>
          </a:xfrm>
        </p:spPr>
        <p:txBody>
          <a:bodyPr>
            <a:noAutofit/>
          </a:bodyPr>
          <a:lstStyle/>
          <a:p>
            <a:r>
              <a:rPr lang="da-DK" sz="4800" dirty="0" err="1" smtClean="0"/>
              <a:t>Hx</a:t>
            </a:r>
            <a:r>
              <a:rPr lang="da-DK" sz="4800" dirty="0" smtClean="0"/>
              <a:t>:  </a:t>
            </a:r>
            <a:r>
              <a:rPr lang="da-DK" sz="4800" dirty="0" err="1" smtClean="0"/>
              <a:t>Trillium</a:t>
            </a:r>
            <a:r>
              <a:rPr lang="da-DK" sz="4800" dirty="0" smtClean="0"/>
              <a:t> Bridge</a:t>
            </a:r>
            <a:endParaRPr lang="da-DK" sz="4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err="1"/>
              <a:t>Bridging</a:t>
            </a:r>
            <a:r>
              <a:rPr lang="da-DK" dirty="0"/>
              <a:t> </a:t>
            </a:r>
            <a:r>
              <a:rPr lang="da-DK" dirty="0">
                <a:solidFill>
                  <a:srgbClr val="FFFF00"/>
                </a:solidFill>
              </a:rPr>
              <a:t>Patient </a:t>
            </a:r>
            <a:r>
              <a:rPr lang="da-DK" dirty="0" err="1">
                <a:solidFill>
                  <a:srgbClr val="FFFF00"/>
                </a:solidFill>
              </a:rPr>
              <a:t>Summaries</a:t>
            </a:r>
            <a:r>
              <a:rPr lang="da-DK" dirty="0">
                <a:solidFill>
                  <a:srgbClr val="FFFF00"/>
                </a:solidFill>
              </a:rPr>
              <a:t> </a:t>
            </a:r>
            <a:r>
              <a:rPr lang="da-DK" dirty="0" err="1" smtClean="0"/>
              <a:t>across</a:t>
            </a:r>
            <a:r>
              <a:rPr lang="da-DK" dirty="0" smtClean="0"/>
              <a:t> </a:t>
            </a:r>
            <a:r>
              <a:rPr lang="da-DK" dirty="0"/>
              <a:t>the Atlantic</a:t>
            </a:r>
            <a:endParaRPr lang="da-DK" dirty="0"/>
          </a:p>
          <a:p>
            <a:r>
              <a:rPr lang="da-DK" dirty="0" smtClean="0"/>
              <a:t>Operational arm of the EU/US </a:t>
            </a:r>
            <a:r>
              <a:rPr lang="da-DK" dirty="0" err="1" smtClean="0"/>
              <a:t>Memoradum</a:t>
            </a:r>
            <a:r>
              <a:rPr lang="da-DK" dirty="0" smtClean="0"/>
              <a:t> of </a:t>
            </a:r>
            <a:r>
              <a:rPr lang="da-DK" dirty="0" err="1" smtClean="0"/>
              <a:t>Understanding</a:t>
            </a:r>
            <a:r>
              <a:rPr lang="da-DK" dirty="0" smtClean="0"/>
              <a:t> on </a:t>
            </a:r>
            <a:r>
              <a:rPr lang="da-DK" dirty="0" err="1" smtClean="0"/>
              <a:t>eHealth</a:t>
            </a:r>
            <a:r>
              <a:rPr lang="da-DK" dirty="0" smtClean="0"/>
              <a:t>/Health Information Technology </a:t>
            </a:r>
            <a:r>
              <a:rPr lang="da-DK" dirty="0" err="1" smtClean="0"/>
              <a:t>Cooperation</a:t>
            </a:r>
            <a:r>
              <a:rPr lang="da-DK" dirty="0" smtClean="0"/>
              <a:t> </a:t>
            </a:r>
            <a:r>
              <a:rPr lang="da-DK" dirty="0" err="1" smtClean="0"/>
              <a:t>Roadmap</a:t>
            </a:r>
            <a:endParaRPr lang="da-DK" dirty="0" smtClean="0"/>
          </a:p>
          <a:p>
            <a:r>
              <a:rPr lang="da-DK" dirty="0" err="1" smtClean="0"/>
              <a:t>Comparison</a:t>
            </a:r>
            <a:r>
              <a:rPr lang="da-DK" dirty="0" smtClean="0"/>
              <a:t> of patient </a:t>
            </a:r>
            <a:r>
              <a:rPr lang="da-DK" dirty="0" err="1" smtClean="0"/>
              <a:t>summaries</a:t>
            </a:r>
            <a:r>
              <a:rPr lang="da-DK" dirty="0" smtClean="0"/>
              <a:t> in Europe and US to support </a:t>
            </a:r>
            <a:r>
              <a:rPr lang="da-DK" dirty="0" err="1" smtClean="0"/>
              <a:t>interoperability</a:t>
            </a:r>
            <a:r>
              <a:rPr lang="da-DK" dirty="0" smtClean="0"/>
              <a:t> for </a:t>
            </a:r>
            <a:r>
              <a:rPr lang="da-DK" dirty="0" err="1" smtClean="0"/>
              <a:t>health</a:t>
            </a:r>
            <a:r>
              <a:rPr lang="da-DK" dirty="0" smtClean="0"/>
              <a:t> and </a:t>
            </a:r>
            <a:r>
              <a:rPr lang="da-DK" dirty="0" err="1" smtClean="0"/>
              <a:t>healthcare</a:t>
            </a:r>
            <a:r>
              <a:rPr lang="da-DK" dirty="0" smtClean="0"/>
              <a:t> </a:t>
            </a:r>
            <a:r>
              <a:rPr lang="da-DK" dirty="0" err="1" smtClean="0"/>
              <a:t>delivery</a:t>
            </a:r>
            <a:r>
              <a:rPr lang="da-DK" dirty="0" smtClean="0"/>
              <a:t>, </a:t>
            </a:r>
            <a:r>
              <a:rPr lang="da-DK" dirty="0" err="1" smtClean="0"/>
              <a:t>economic</a:t>
            </a:r>
            <a:r>
              <a:rPr lang="da-DK" dirty="0" smtClean="0"/>
              <a:t> </a:t>
            </a:r>
            <a:r>
              <a:rPr lang="da-DK" dirty="0" err="1" smtClean="0"/>
              <a:t>growth</a:t>
            </a:r>
            <a:r>
              <a:rPr lang="da-DK" dirty="0" smtClean="0"/>
              <a:t> and innovation</a:t>
            </a:r>
          </a:p>
          <a:p>
            <a:r>
              <a:rPr lang="da-DK" dirty="0" smtClean="0"/>
              <a:t>Value in </a:t>
            </a:r>
            <a:r>
              <a:rPr lang="da-DK" dirty="0" err="1" smtClean="0"/>
              <a:t>transatlantic</a:t>
            </a:r>
            <a:r>
              <a:rPr lang="da-DK" dirty="0" smtClean="0"/>
              <a:t> </a:t>
            </a:r>
            <a:r>
              <a:rPr lang="da-DK" dirty="0" err="1" smtClean="0"/>
              <a:t>cooperation</a:t>
            </a:r>
            <a:r>
              <a:rPr lang="da-DK" dirty="0" smtClean="0"/>
              <a:t> to support </a:t>
            </a:r>
            <a:r>
              <a:rPr lang="da-DK" dirty="0" err="1" smtClean="0"/>
              <a:t>emergency</a:t>
            </a:r>
            <a:r>
              <a:rPr lang="da-DK" dirty="0" smtClean="0"/>
              <a:t> of </a:t>
            </a:r>
            <a:r>
              <a:rPr lang="da-DK" dirty="0" err="1" smtClean="0"/>
              <a:t>unplanned</a:t>
            </a:r>
            <a:r>
              <a:rPr lang="da-DK" dirty="0" smtClean="0"/>
              <a:t> </a:t>
            </a:r>
            <a:r>
              <a:rPr lang="da-DK" dirty="0" err="1" smtClean="0"/>
              <a:t>care</a:t>
            </a:r>
            <a:r>
              <a:rPr lang="da-DK" dirty="0" smtClean="0"/>
              <a:t> </a:t>
            </a:r>
            <a:r>
              <a:rPr lang="da-DK" dirty="0" err="1" smtClean="0"/>
              <a:t>when</a:t>
            </a:r>
            <a:r>
              <a:rPr lang="da-DK" dirty="0" smtClean="0"/>
              <a:t> European patients </a:t>
            </a:r>
            <a:r>
              <a:rPr lang="da-DK" dirty="0" err="1" smtClean="0"/>
              <a:t>travel</a:t>
            </a:r>
            <a:r>
              <a:rPr lang="da-DK" dirty="0" smtClean="0"/>
              <a:t> to US and vice versa</a:t>
            </a:r>
          </a:p>
          <a:p>
            <a:r>
              <a:rPr lang="da-DK" dirty="0" err="1" smtClean="0"/>
              <a:t>Assembled</a:t>
            </a:r>
            <a:r>
              <a:rPr lang="da-DK" dirty="0" smtClean="0"/>
              <a:t> a </a:t>
            </a:r>
            <a:r>
              <a:rPr lang="da-DK" dirty="0" err="1" smtClean="0"/>
              <a:t>broad</a:t>
            </a:r>
            <a:r>
              <a:rPr lang="da-DK" dirty="0" smtClean="0"/>
              <a:t> </a:t>
            </a:r>
            <a:r>
              <a:rPr lang="da-DK" dirty="0" err="1" smtClean="0"/>
              <a:t>transatlantic</a:t>
            </a:r>
            <a:r>
              <a:rPr lang="da-DK" dirty="0" smtClean="0"/>
              <a:t> </a:t>
            </a:r>
            <a:r>
              <a:rPr lang="da-DK" dirty="0" err="1" smtClean="0"/>
              <a:t>community</a:t>
            </a:r>
            <a:r>
              <a:rPr lang="da-DK" dirty="0" smtClean="0"/>
              <a:t> of </a:t>
            </a:r>
            <a:r>
              <a:rPr lang="da-DK" dirty="0" err="1" smtClean="0"/>
              <a:t>collaboraiton</a:t>
            </a:r>
            <a:r>
              <a:rPr lang="da-DK" dirty="0" smtClean="0"/>
              <a:t> and </a:t>
            </a:r>
            <a:r>
              <a:rPr lang="da-DK" dirty="0" err="1" smtClean="0"/>
              <a:t>knowledge</a:t>
            </a:r>
            <a:r>
              <a:rPr lang="da-DK" dirty="0" smtClean="0"/>
              <a:t> </a:t>
            </a:r>
            <a:r>
              <a:rPr lang="da-DK" dirty="0" err="1" smtClean="0"/>
              <a:t>sharing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0A3C1-398A-4FC4-8DFC-FD3E47156173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30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Hx</a:t>
            </a:r>
            <a:r>
              <a:rPr lang="en-US" dirty="0" smtClean="0"/>
              <a:t>:  Trillium Bridge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 of specifications and samples from key standards bodies and provide gap analysis</a:t>
            </a:r>
          </a:p>
          <a:p>
            <a:pPr lvl="1"/>
            <a:r>
              <a:rPr lang="en-US" dirty="0" smtClean="0"/>
              <a:t>EU Patient Summary Guidelines (</a:t>
            </a:r>
            <a:r>
              <a:rPr lang="en-US" dirty="0" err="1" smtClean="0"/>
              <a:t>epSOS</a:t>
            </a:r>
            <a:r>
              <a:rPr lang="en-US" dirty="0" smtClean="0"/>
              <a:t> patient summary implementation guide)</a:t>
            </a:r>
          </a:p>
          <a:p>
            <a:pPr lvl="1"/>
            <a:r>
              <a:rPr lang="en-US" dirty="0" smtClean="0"/>
              <a:t>US Meaningful  Use Stage II Program Clinical Summary for Transitions of Care (HL7 CCDA CCD</a:t>
            </a:r>
          </a:p>
          <a:p>
            <a:r>
              <a:rPr lang="en-US" dirty="0" smtClean="0"/>
              <a:t>Create bridging transformations</a:t>
            </a:r>
          </a:p>
          <a:p>
            <a:r>
              <a:rPr lang="en-US" dirty="0" smtClean="0"/>
              <a:t>Establish common baseline fro an international patient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36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Hx</a:t>
            </a:r>
            <a:r>
              <a:rPr lang="en-US" dirty="0" smtClean="0"/>
              <a:t>:  Results of Trillium Bridge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990"/>
            <a:ext cx="10515600" cy="4765973"/>
          </a:xfrm>
        </p:spPr>
        <p:txBody>
          <a:bodyPr>
            <a:normAutofit/>
          </a:bodyPr>
          <a:lstStyle/>
          <a:p>
            <a:r>
              <a:rPr lang="en-US" dirty="0" smtClean="0"/>
              <a:t>Clear baseline of clinically aligned content in EU and US </a:t>
            </a:r>
          </a:p>
          <a:p>
            <a:pPr lvl="1"/>
            <a:r>
              <a:rPr lang="en-US" dirty="0" smtClean="0"/>
              <a:t>Demographics, problems, medications, allergies</a:t>
            </a:r>
          </a:p>
          <a:p>
            <a:r>
              <a:rPr lang="en-US" dirty="0" smtClean="0"/>
              <a:t>Transformer software created by Mayo Clinic employs PHAST to convert EU patient Summaries to patient summaries potentially useful in US context and vice versa</a:t>
            </a:r>
          </a:p>
          <a:p>
            <a:r>
              <a:rPr lang="en-US" dirty="0" smtClean="0"/>
              <a:t>Proved technical feasibility of one scenario demonstrating the connection of Portugal, Spain, Italy and Luxembourg with Kaiser </a:t>
            </a:r>
            <a:r>
              <a:rPr lang="en-US" dirty="0" err="1" smtClean="0"/>
              <a:t>Permenente</a:t>
            </a:r>
            <a:r>
              <a:rPr lang="en-US" dirty="0" smtClean="0"/>
              <a:t> in US</a:t>
            </a:r>
          </a:p>
          <a:p>
            <a:r>
              <a:rPr lang="en-US" dirty="0" smtClean="0"/>
              <a:t>20 recommendations and a draft action plan to endorse, refine and implement </a:t>
            </a:r>
            <a:r>
              <a:rPr lang="en-US" dirty="0" err="1" smtClean="0"/>
              <a:t>eHealth</a:t>
            </a:r>
            <a:r>
              <a:rPr lang="en-US" dirty="0" smtClean="0"/>
              <a:t> innovation to achieve quality care, health systems sustainability and economic growth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77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Trillium 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Further advance global EHR interoperability</a:t>
            </a:r>
          </a:p>
          <a:p>
            <a:r>
              <a:rPr lang="en-US" dirty="0" smtClean="0"/>
              <a:t>Improve international interoperability of </a:t>
            </a:r>
            <a:r>
              <a:rPr lang="en-US" dirty="0" err="1" smtClean="0"/>
              <a:t>eHealth</a:t>
            </a:r>
            <a:r>
              <a:rPr lang="en-US" dirty="0" smtClean="0"/>
              <a:t> Systems in US, Europe and globally</a:t>
            </a:r>
          </a:p>
          <a:p>
            <a:r>
              <a:rPr lang="en-US" dirty="0" smtClean="0"/>
              <a:t>Accelerate establishment of interoperability standards in </a:t>
            </a:r>
            <a:r>
              <a:rPr lang="en-US" dirty="0" err="1" smtClean="0"/>
              <a:t>eHealth</a:t>
            </a:r>
            <a:r>
              <a:rPr lang="en-US" dirty="0" smtClean="0"/>
              <a:t> with validated open source interoperability assets and sharing lessons learned with SDOs</a:t>
            </a:r>
          </a:p>
          <a:p>
            <a:r>
              <a:rPr lang="en-US" dirty="0" smtClean="0"/>
              <a:t>Facilitate secure, seamless patient summary sharing</a:t>
            </a:r>
          </a:p>
          <a:p>
            <a:r>
              <a:rPr lang="en-US" dirty="0" smtClean="0"/>
              <a:t>Bridge, harmonize, evaluate existing patient summary initiatives and guide emerging new ones toward one International Patient Summary standard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87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Trillium II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</a:t>
            </a:r>
            <a:r>
              <a:rPr lang="en-US" dirty="0"/>
              <a:t>the social value of IPS standards.</a:t>
            </a:r>
          </a:p>
          <a:p>
            <a:r>
              <a:rPr lang="en-US" dirty="0" smtClean="0"/>
              <a:t>Bridge </a:t>
            </a:r>
            <a:r>
              <a:rPr lang="en-US" dirty="0"/>
              <a:t>IPS initiatives with validated interoperability assets, sharing lessons learned with SDOs</a:t>
            </a:r>
          </a:p>
          <a:p>
            <a:r>
              <a:rPr lang="en-US" dirty="0" smtClean="0"/>
              <a:t>Contribute </a:t>
            </a:r>
            <a:r>
              <a:rPr lang="en-US" dirty="0"/>
              <a:t>to IPS Standards Governance under the JIC</a:t>
            </a:r>
          </a:p>
          <a:p>
            <a:r>
              <a:rPr lang="en-US" dirty="0" smtClean="0"/>
              <a:t>Develop</a:t>
            </a:r>
            <a:r>
              <a:rPr lang="en-US" dirty="0"/>
              <a:t>, Collect and Assess IPS Learning resources</a:t>
            </a:r>
          </a:p>
          <a:p>
            <a:r>
              <a:rPr lang="en-US" dirty="0" smtClean="0"/>
              <a:t>Engage </a:t>
            </a:r>
            <a:r>
              <a:rPr lang="en-US" dirty="0"/>
              <a:t>mobile Health companies and app developers with IPS standards</a:t>
            </a:r>
          </a:p>
          <a:p>
            <a:r>
              <a:rPr lang="en-US" dirty="0" smtClean="0"/>
              <a:t>Foster </a:t>
            </a:r>
            <a:r>
              <a:rPr lang="en-US" dirty="0"/>
              <a:t>innovation &amp; inform health policy sharing IPS.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16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 </a:t>
            </a:r>
            <a:r>
              <a:rPr lang="en-US" dirty="0" err="1" smtClean="0"/>
              <a:t>Paricipants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85950"/>
            <a:ext cx="3445948" cy="4298890"/>
          </a:xfrm>
        </p:spPr>
        <p:txBody>
          <a:bodyPr/>
          <a:lstStyle/>
          <a:p>
            <a:r>
              <a:rPr lang="en-US" dirty="0" err="1" smtClean="0"/>
              <a:t>MedCom</a:t>
            </a:r>
            <a:endParaRPr lang="en-US" dirty="0" smtClean="0"/>
          </a:p>
          <a:p>
            <a:r>
              <a:rPr lang="en-US" dirty="0" smtClean="0"/>
              <a:t>HL7</a:t>
            </a:r>
          </a:p>
          <a:p>
            <a:r>
              <a:rPr lang="en-US" dirty="0" smtClean="0"/>
              <a:t>NEN/CEN</a:t>
            </a:r>
          </a:p>
          <a:p>
            <a:r>
              <a:rPr lang="en-US" dirty="0" smtClean="0"/>
              <a:t>IHE</a:t>
            </a:r>
          </a:p>
          <a:p>
            <a:r>
              <a:rPr lang="en-US" dirty="0" smtClean="0"/>
              <a:t>I~HD</a:t>
            </a:r>
          </a:p>
          <a:p>
            <a:r>
              <a:rPr lang="en-US" dirty="0" err="1" smtClean="0"/>
              <a:t>Empirica</a:t>
            </a:r>
            <a:endParaRPr lang="en-US" dirty="0" smtClean="0"/>
          </a:p>
          <a:p>
            <a:r>
              <a:rPr lang="en-US" dirty="0" smtClean="0"/>
              <a:t>GNOMON</a:t>
            </a:r>
          </a:p>
          <a:p>
            <a:r>
              <a:rPr lang="en-US" dirty="0" smtClean="0"/>
              <a:t>PHAST</a:t>
            </a:r>
          </a:p>
          <a:p>
            <a:r>
              <a:rPr lang="en-US" dirty="0" smtClean="0"/>
              <a:t>SRDC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4275374"/>
          </a:xfrm>
        </p:spPr>
        <p:txBody>
          <a:bodyPr/>
          <a:lstStyle/>
          <a:p>
            <a:r>
              <a:rPr lang="en-US" dirty="0" smtClean="0"/>
              <a:t>OFFIS</a:t>
            </a:r>
          </a:p>
          <a:p>
            <a:r>
              <a:rPr lang="en-US" dirty="0" smtClean="0"/>
              <a:t>LISPA</a:t>
            </a:r>
          </a:p>
          <a:p>
            <a:r>
              <a:rPr lang="en-US" dirty="0" smtClean="0"/>
              <a:t>THL</a:t>
            </a:r>
          </a:p>
          <a:p>
            <a:r>
              <a:rPr lang="en-US" dirty="0" err="1" smtClean="0"/>
              <a:t>eSante</a:t>
            </a:r>
            <a:endParaRPr lang="en-US" dirty="0" smtClean="0"/>
          </a:p>
          <a:p>
            <a:r>
              <a:rPr lang="en-US" dirty="0" err="1" smtClean="0"/>
              <a:t>TicSalut</a:t>
            </a:r>
            <a:endParaRPr lang="en-US" dirty="0" smtClean="0"/>
          </a:p>
          <a:p>
            <a:r>
              <a:rPr lang="en-US" dirty="0" smtClean="0"/>
              <a:t>PMS</a:t>
            </a:r>
          </a:p>
          <a:p>
            <a:r>
              <a:rPr lang="en-US" dirty="0" smtClean="0"/>
              <a:t>ECHA</a:t>
            </a:r>
          </a:p>
          <a:p>
            <a:r>
              <a:rPr lang="en-US" dirty="0" smtClean="0"/>
              <a:t>ADI</a:t>
            </a:r>
          </a:p>
          <a:p>
            <a:r>
              <a:rPr lang="en-US" dirty="0" smtClean="0"/>
              <a:t>Reliant Medical </a:t>
            </a:r>
            <a:r>
              <a:rPr lang="en-US" dirty="0" err="1" smtClean="0"/>
              <a:t>Grp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3524765" cy="4298890"/>
          </a:xfrm>
        </p:spPr>
        <p:txBody>
          <a:bodyPr/>
          <a:lstStyle/>
          <a:p>
            <a:r>
              <a:rPr lang="en-US" dirty="0" err="1" smtClean="0"/>
              <a:t>SmartPHR</a:t>
            </a:r>
            <a:endParaRPr lang="en-US" dirty="0" smtClean="0"/>
          </a:p>
          <a:p>
            <a:r>
              <a:rPr lang="en-US" dirty="0" smtClean="0"/>
              <a:t>Sequoia</a:t>
            </a:r>
          </a:p>
          <a:p>
            <a:r>
              <a:rPr lang="en-US" dirty="0" smtClean="0"/>
              <a:t>Kaiser </a:t>
            </a:r>
            <a:r>
              <a:rPr lang="en-US" dirty="0" err="1" smtClean="0"/>
              <a:t>Permenente</a:t>
            </a:r>
            <a:endParaRPr lang="en-US" dirty="0" smtClean="0"/>
          </a:p>
          <a:p>
            <a:r>
              <a:rPr lang="en-US" dirty="0" smtClean="0"/>
              <a:t>Lantana</a:t>
            </a:r>
          </a:p>
          <a:p>
            <a:r>
              <a:rPr lang="en-US" dirty="0" smtClean="0"/>
              <a:t>CDISC</a:t>
            </a:r>
          </a:p>
          <a:p>
            <a:r>
              <a:rPr lang="en-US" dirty="0" smtClean="0"/>
              <a:t>HSPC</a:t>
            </a:r>
          </a:p>
          <a:p>
            <a:r>
              <a:rPr lang="en-US" dirty="0" smtClean="0"/>
              <a:t>AHIMA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A137C-1BBA-4F84-9167-3E65D0192EFE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9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Packages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027984"/>
              </p:ext>
            </p:extLst>
          </p:nvPr>
        </p:nvGraphicFramePr>
        <p:xfrm>
          <a:off x="885240" y="2295949"/>
          <a:ext cx="10515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695"/>
                <a:gridCol w="7549809"/>
                <a:gridCol w="2134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Package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Management &amp; Administration, Communication and Liaison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MedCom</a:t>
                      </a:r>
                      <a:r>
                        <a:rPr lang="en-US" dirty="0" smtClean="0"/>
                        <a:t>/HL7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embling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Interoperability Assets for Patient Summary 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Gnomon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Extending the Scope beyond Emergency and Unplanned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HL7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Context, role and adoption of the Patient Summary in the global ecosystem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I~HD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EU/US Interoperability Roadmap, Open innovation and IPS standards governance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CEN/HL7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Making it Real: Engaging with the practice of Digital Health Innovation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LISPA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Dissemination, Market Outreach and Sustainability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HSPC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Contribute to WP 3 and WP6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Extending the Scope beyond Emergency and Unplanned Care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Making it Real: Engaging with the practice of Digital Health Innovation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56BD-9ECE-406B-8F6A-61851C2257C2}" type="datetime1">
              <a:rPr lang="da-DK" smtClean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09441"/>
      </p:ext>
    </p:extLst>
  </p:cSld>
  <p:clrMapOvr>
    <a:masterClrMapping/>
  </p:clrMapOvr>
</p:sld>
</file>

<file path=ppt/theme/theme1.xml><?xml version="1.0" encoding="utf-8"?>
<a:theme xmlns:a="http://schemas.openxmlformats.org/drawingml/2006/main" name="Dyb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A7363BBFF66649A225DAAD352EA126" ma:contentTypeVersion="2" ma:contentTypeDescription="Create a new document." ma:contentTypeScope="" ma:versionID="4c57833116e13ec5f7eebcf69252eff7">
  <xsd:schema xmlns:xsd="http://www.w3.org/2001/XMLSchema" xmlns:xs="http://www.w3.org/2001/XMLSchema" xmlns:p="http://schemas.microsoft.com/office/2006/metadata/properties" xmlns:ns2="90a14073-e179-4227-8078-87584a706b14" targetNamespace="http://schemas.microsoft.com/office/2006/metadata/properties" ma:root="true" ma:fieldsID="671978b07e7883afd5c7941add820099" ns2:_="">
    <xsd:import namespace="90a14073-e179-4227-8078-87584a706b1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14073-e179-4227-8078-87584a706b1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CC4E69-C575-4669-882D-A390DE0E09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a14073-e179-4227-8078-87584a706b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E596F-8F51-4B65-8329-6832821E9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ED3BB3-29EB-495D-B81F-B5A3ADF8B6E1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90a14073-e179-4227-8078-87584a706b1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Dybde</Template>
  <TotalTime>88</TotalTime>
  <Words>715</Words>
  <Application>Microsoft Macintosh PowerPoint</Application>
  <PresentationFormat>Custom</PresentationFormat>
  <Paragraphs>131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Dybde</vt:lpstr>
      <vt:lpstr>Brugerdefineret design</vt:lpstr>
      <vt:lpstr>PowerPoint Presentation</vt:lpstr>
      <vt:lpstr>Hx:  Trillium Bridge</vt:lpstr>
      <vt:lpstr>Hx:  Trillium Bridge Goals</vt:lpstr>
      <vt:lpstr>Hx:  Results of Trillium Bridge</vt:lpstr>
      <vt:lpstr>Trillium II</vt:lpstr>
      <vt:lpstr>Trillium II Objectives</vt:lpstr>
      <vt:lpstr>25 Paricipants</vt:lpstr>
      <vt:lpstr>Work Packages</vt:lpstr>
      <vt:lpstr>Role of HSPC</vt:lpstr>
      <vt:lpstr>WP3 Objectives</vt:lpstr>
      <vt:lpstr>WP6 Objectives</vt:lpstr>
      <vt:lpstr>Stay Tuned! They are just getting started….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Mie Hjorth Matthiesen</dc:creator>
  <cp:lastModifiedBy>LK HL</cp:lastModifiedBy>
  <cp:revision>26</cp:revision>
  <dcterms:created xsi:type="dcterms:W3CDTF">2017-01-27T10:56:12Z</dcterms:created>
  <dcterms:modified xsi:type="dcterms:W3CDTF">2017-03-28T03:25:59Z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0x01010044A7363BBFF66649A225DAAD352EA126</vt:lpwstr>
  </property>
</Properties>
</file>