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80" r:id="rId1"/>
  </p:sldMasterIdLst>
  <p:notesMasterIdLst>
    <p:notesMasterId r:id="rId23"/>
  </p:notesMasterIdLst>
  <p:handoutMasterIdLst>
    <p:handoutMasterId r:id="rId24"/>
  </p:handoutMasterIdLst>
  <p:sldIdLst>
    <p:sldId id="269" r:id="rId2"/>
    <p:sldId id="378" r:id="rId3"/>
    <p:sldId id="338" r:id="rId4"/>
    <p:sldId id="339" r:id="rId5"/>
    <p:sldId id="341" r:id="rId6"/>
    <p:sldId id="342" r:id="rId7"/>
    <p:sldId id="377" r:id="rId8"/>
    <p:sldId id="343" r:id="rId9"/>
    <p:sldId id="367" r:id="rId10"/>
    <p:sldId id="384" r:id="rId11"/>
    <p:sldId id="389" r:id="rId12"/>
    <p:sldId id="385" r:id="rId13"/>
    <p:sldId id="387" r:id="rId14"/>
    <p:sldId id="383" r:id="rId15"/>
    <p:sldId id="386" r:id="rId16"/>
    <p:sldId id="380" r:id="rId17"/>
    <p:sldId id="381" r:id="rId18"/>
    <p:sldId id="391" r:id="rId19"/>
    <p:sldId id="390" r:id="rId20"/>
    <p:sldId id="388" r:id="rId21"/>
    <p:sldId id="392" r:id="rId22"/>
  </p:sldIdLst>
  <p:sldSz cx="9144000" cy="5715000" type="screen16x1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6E6"/>
    <a:srgbClr val="13AE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933"/>
    <p:restoredTop sz="94434" autoAdjust="0"/>
  </p:normalViewPr>
  <p:slideViewPr>
    <p:cSldViewPr snapToGrid="0" snapToObjects="1">
      <p:cViewPr varScale="1">
        <p:scale>
          <a:sx n="84" d="100"/>
          <a:sy n="84" d="100"/>
        </p:scale>
        <p:origin x="492" y="60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57" d="100"/>
          <a:sy n="57" d="100"/>
        </p:scale>
        <p:origin x="2832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7DF8D7-08AA-433F-82C3-1D0617E1D256}" type="datetimeFigureOut">
              <a:rPr lang="en-US" smtClean="0"/>
              <a:t>3/29/2017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1DF2F8-64CB-4DA4-A8A0-21C0DCD3D7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9750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FE0FE9-243C-E546-8426-10D7A473A3DC}" type="datetimeFigureOut">
              <a:rPr lang="en-US" smtClean="0"/>
              <a:t>3/29/2017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6B705F-109E-F247-B567-3A0F399E28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6279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First</a:t>
            </a:r>
            <a:r>
              <a:rPr lang="en-US" baseline="0" dirty="0" smtClean="0"/>
              <a:t> meeting held Aug 5, 2013 </a:t>
            </a:r>
          </a:p>
          <a:p>
            <a:r>
              <a:rPr lang="en-US" baseline="0" dirty="0" smtClean="0"/>
              <a:t>Incorporated as a not-for-profit corporation on Aug 22, 2014</a:t>
            </a:r>
          </a:p>
          <a:p>
            <a:pPr>
              <a:lnSpc>
                <a:spcPct val="60000"/>
              </a:lnSpc>
            </a:pPr>
            <a:r>
              <a:rPr lang="en-US" sz="1800" dirty="0" smtClean="0"/>
              <a:t>3 Benefactor members</a:t>
            </a:r>
          </a:p>
          <a:p>
            <a:pPr lvl="1">
              <a:lnSpc>
                <a:spcPct val="60000"/>
              </a:lnSpc>
            </a:pPr>
            <a:r>
              <a:rPr lang="en-US" sz="1400" dirty="0" smtClean="0"/>
              <a:t>Veterans Administration</a:t>
            </a:r>
          </a:p>
          <a:p>
            <a:pPr lvl="1">
              <a:lnSpc>
                <a:spcPct val="60000"/>
              </a:lnSpc>
            </a:pPr>
            <a:r>
              <a:rPr lang="en-US" sz="1400" dirty="0" smtClean="0"/>
              <a:t>Louisiana State University Health</a:t>
            </a:r>
          </a:p>
          <a:p>
            <a:pPr lvl="1">
              <a:lnSpc>
                <a:spcPct val="60000"/>
              </a:lnSpc>
            </a:pPr>
            <a:r>
              <a:rPr lang="en-US" sz="1400" dirty="0" smtClean="0"/>
              <a:t>Intermountain Healthcare</a:t>
            </a:r>
          </a:p>
          <a:p>
            <a:pPr>
              <a:lnSpc>
                <a:spcPct val="60000"/>
              </a:lnSpc>
            </a:pPr>
            <a:r>
              <a:rPr lang="en-US" sz="1800" dirty="0" smtClean="0"/>
              <a:t>Key alliances</a:t>
            </a:r>
          </a:p>
          <a:p>
            <a:pPr lvl="1">
              <a:lnSpc>
                <a:spcPct val="60000"/>
              </a:lnSpc>
            </a:pPr>
            <a:r>
              <a:rPr lang="en-US" sz="1400" dirty="0" smtClean="0"/>
              <a:t>Center for Medical Interoperability (C4MI)</a:t>
            </a:r>
          </a:p>
          <a:p>
            <a:pPr lvl="1">
              <a:lnSpc>
                <a:spcPct val="60000"/>
              </a:lnSpc>
            </a:pPr>
            <a:r>
              <a:rPr lang="en-US" sz="1400" dirty="0" smtClean="0"/>
              <a:t>OSEHRA</a:t>
            </a:r>
          </a:p>
          <a:p>
            <a:pPr>
              <a:lnSpc>
                <a:spcPct val="60000"/>
              </a:lnSpc>
            </a:pPr>
            <a:r>
              <a:rPr lang="en-US" sz="1800" dirty="0" smtClean="0"/>
              <a:t>3 Associate (organizational) members</a:t>
            </a:r>
          </a:p>
          <a:p>
            <a:pPr lvl="1">
              <a:lnSpc>
                <a:spcPct val="60000"/>
              </a:lnSpc>
            </a:pPr>
            <a:r>
              <a:rPr lang="en-US" sz="1400" dirty="0" smtClean="0"/>
              <a:t>Regenstrief</a:t>
            </a:r>
          </a:p>
          <a:p>
            <a:pPr lvl="1">
              <a:lnSpc>
                <a:spcPct val="60000"/>
              </a:lnSpc>
            </a:pPr>
            <a:r>
              <a:rPr lang="en-US" sz="1400" dirty="0" smtClean="0"/>
              <a:t>Motive</a:t>
            </a:r>
          </a:p>
          <a:p>
            <a:pPr lvl="1">
              <a:lnSpc>
                <a:spcPct val="60000"/>
              </a:lnSpc>
            </a:pPr>
            <a:r>
              <a:rPr lang="en-US" sz="1400" dirty="0" smtClean="0"/>
              <a:t>Allscripts</a:t>
            </a:r>
          </a:p>
          <a:p>
            <a:pPr>
              <a:lnSpc>
                <a:spcPct val="60000"/>
              </a:lnSpc>
            </a:pPr>
            <a:r>
              <a:rPr lang="en-US" sz="1800" dirty="0" smtClean="0"/>
              <a:t>11 Individual members</a:t>
            </a:r>
          </a:p>
          <a:p>
            <a:pPr>
              <a:lnSpc>
                <a:spcPct val="60000"/>
              </a:lnSpc>
            </a:pPr>
            <a:r>
              <a:rPr lang="en-US" sz="1800" dirty="0" smtClean="0"/>
              <a:t>Society Members: AMA, MHII and ACOG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6B705F-109E-F247-B567-3A0F399E281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4044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6B705F-109E-F247-B567-3A0F399E281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8085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6B705F-109E-F247-B567-3A0F399E281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4588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6B705F-109E-F247-B567-3A0F399E281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0459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6B705F-109E-F247-B567-3A0F399E281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6424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6B705F-109E-F247-B567-3A0F399E281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0037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6B705F-109E-F247-B567-3A0F399E281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4384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6B705F-109E-F247-B567-3A0F399E281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488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6B705F-109E-F247-B567-3A0F399E281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4458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6B705F-109E-F247-B567-3A0F399E281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4694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6B705F-109E-F247-B567-3A0F399E281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9138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6B705F-109E-F247-B567-3A0F399E281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4393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6B705F-109E-F247-B567-3A0F399E281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3244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079501"/>
            <a:ext cx="6487668" cy="2627406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270000"/>
            <a:ext cx="6498158" cy="1437389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3" y="2749177"/>
            <a:ext cx="6498159" cy="763868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3/29/2017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09893"/>
            <a:ext cx="4079545" cy="968376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0" y="1489880"/>
            <a:ext cx="4079545" cy="3100127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50914-FEFD-3A40-BB88-C5BA0F26E548}" type="datetimeFigureOut">
              <a:rPr lang="en-US" smtClean="0"/>
              <a:t>3/29/2017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7D11A-E4C4-2C4D-9054-85AF8217705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299493"/>
            <a:ext cx="3657600" cy="4431731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50914-FEFD-3A40-BB88-C5BA0F26E548}" type="datetimeFigureOut">
              <a:rPr lang="en-US" smtClean="0"/>
              <a:t>3/29/2017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7D11A-E4C4-2C4D-9054-85AF821770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06919"/>
            <a:ext cx="1524000" cy="464608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06919"/>
            <a:ext cx="6689726" cy="464608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50914-FEFD-3A40-BB88-C5BA0F26E548}" type="datetimeFigureOut">
              <a:rPr lang="en-US" smtClean="0"/>
              <a:t>3/29/2017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7D11A-E4C4-2C4D-9054-85AF821770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86549" cy="5740323"/>
          </a:xfrm>
          <a:prstGeom prst="rect">
            <a:avLst/>
          </a:prstGeom>
        </p:spPr>
      </p:pic>
      <p:sp>
        <p:nvSpPr>
          <p:cNvPr id="37" name="Content Placeholder 18"/>
          <p:cNvSpPr>
            <a:spLocks noGrp="1"/>
          </p:cNvSpPr>
          <p:nvPr>
            <p:ph sz="quarter" idx="10" hasCustomPrompt="1"/>
          </p:nvPr>
        </p:nvSpPr>
        <p:spPr>
          <a:xfrm>
            <a:off x="358815" y="1267143"/>
            <a:ext cx="8468919" cy="3109736"/>
          </a:xfrm>
        </p:spPr>
        <p:txBody>
          <a:bodyPr/>
          <a:lstStyle>
            <a:lvl1pPr marL="380985" indent="-380985">
              <a:buSzPct val="100000"/>
              <a:buFont typeface="Arial" panose="020B0604020202020204" pitchFamily="34" charset="0"/>
              <a:buChar char="•"/>
              <a:defRPr baseline="0">
                <a:solidFill>
                  <a:schemeClr val="bg1"/>
                </a:solidFill>
                <a:latin typeface="Gotham  " charset="0"/>
                <a:cs typeface="Arial"/>
              </a:defRPr>
            </a:lvl1pPr>
            <a:lvl2pPr marL="761970" indent="-380985">
              <a:buSzPct val="100000"/>
              <a:buFont typeface="Arial" panose="020B0604020202020204" pitchFamily="34" charset="0"/>
              <a:buChar char="•"/>
              <a:defRPr baseline="0">
                <a:solidFill>
                  <a:schemeClr val="bg1"/>
                </a:solidFill>
                <a:latin typeface="Gotham  " charset="0"/>
                <a:cs typeface="Arial"/>
              </a:defRPr>
            </a:lvl2pPr>
            <a:lvl3pPr marL="1047708" indent="-285739">
              <a:buSzPct val="100000"/>
              <a:buFont typeface="Arial" panose="020B0604020202020204" pitchFamily="34" charset="0"/>
              <a:buChar char="•"/>
              <a:defRPr baseline="0">
                <a:solidFill>
                  <a:schemeClr val="bg1"/>
                </a:solidFill>
                <a:latin typeface="Gotham  " charset="0"/>
                <a:cs typeface="Arial"/>
              </a:defRPr>
            </a:lvl3pPr>
            <a:lvl4pPr marL="1428693" indent="-285739">
              <a:buSzPct val="100000"/>
              <a:buFont typeface="Arial" panose="020B0604020202020204" pitchFamily="34" charset="0"/>
              <a:buChar char="•"/>
              <a:defRPr baseline="0">
                <a:solidFill>
                  <a:schemeClr val="bg1"/>
                </a:solidFill>
                <a:latin typeface="Gotham  " charset="0"/>
                <a:cs typeface="Arial"/>
              </a:defRPr>
            </a:lvl4pPr>
            <a:lvl5pPr marL="1809678" indent="-285739">
              <a:buSzPct val="100000"/>
              <a:buFont typeface="Arial" panose="020B0604020202020204" pitchFamily="34" charset="0"/>
              <a:buChar char="•"/>
              <a:defRPr baseline="0">
                <a:solidFill>
                  <a:schemeClr val="bg1"/>
                </a:solidFill>
                <a:latin typeface="Gotham  " charset="0"/>
                <a:cs typeface="Arial"/>
              </a:defRPr>
            </a:lvl5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32690" y="464207"/>
            <a:ext cx="6095043" cy="472966"/>
          </a:xfrm>
        </p:spPr>
        <p:txBody>
          <a:bodyPr>
            <a:noAutofit/>
          </a:bodyPr>
          <a:lstStyle>
            <a:lvl1pPr algn="l">
              <a:defRPr sz="2167" b="1" i="0" strike="noStrike" cap="none" normalizeH="0" baseline="0">
                <a:solidFill>
                  <a:schemeClr val="bg1"/>
                </a:solidFill>
                <a:latin typeface="Gotham  " charset="0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85182" y="517877"/>
            <a:ext cx="22500" cy="365625"/>
          </a:xfrm>
          <a:prstGeom prst="rect">
            <a:avLst/>
          </a:prstGeom>
        </p:spPr>
      </p:pic>
      <p:sp>
        <p:nvSpPr>
          <p:cNvPr id="6" name="TextBox 5"/>
          <p:cNvSpPr txBox="1">
            <a:spLocks noChangeArrowheads="1"/>
          </p:cNvSpPr>
          <p:nvPr userDrawn="1"/>
        </p:nvSpPr>
        <p:spPr bwMode="auto">
          <a:xfrm>
            <a:off x="347664" y="5441532"/>
            <a:ext cx="8047037" cy="194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Franklin Gothic Book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Franklin Gothic Book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Franklin Gothic Book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Franklin Gothic Book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Franklin Gothic Book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667" i="1" kern="1200" baseline="0" dirty="0" smtClean="0">
                <a:solidFill>
                  <a:schemeClr val="bg1"/>
                </a:solidFill>
                <a:latin typeface="+mj-lt"/>
                <a:ea typeface="ＭＳ Ｐゴシック" charset="0"/>
                <a:cs typeface="ＭＳ Ｐゴシック" charset="0"/>
              </a:rPr>
              <a:t>® </a:t>
            </a:r>
            <a:r>
              <a:rPr lang="en-US" sz="667" b="0" i="1" kern="1200" baseline="0" dirty="0" smtClean="0">
                <a:solidFill>
                  <a:schemeClr val="bg1"/>
                </a:solidFill>
                <a:latin typeface="+mj-lt"/>
                <a:ea typeface="ＭＳ Ｐゴシック" charset="0"/>
                <a:cs typeface="Calibri"/>
              </a:rPr>
              <a:t>Health Level Seven and HL7 are registered trademarks of Health Level Seven International, registered with the United States Patent and Trademark Office.</a:t>
            </a:r>
            <a:endParaRPr lang="en-US" sz="667" b="0" i="1" baseline="0" dirty="0" smtClean="0">
              <a:solidFill>
                <a:schemeClr val="bg1"/>
              </a:solidFill>
              <a:latin typeface="+mj-lt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359506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50914-FEFD-3A40-BB88-C5BA0F26E548}" type="datetimeFigureOut">
              <a:rPr lang="en-US" smtClean="0"/>
              <a:t>3/29/2017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7D11A-E4C4-2C4D-9054-85AF821770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40" y="2794002"/>
            <a:ext cx="8416925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40" y="3975858"/>
            <a:ext cx="8416925" cy="810559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50914-FEFD-3A40-BB88-C5BA0F26E548}" type="datetimeFigureOut">
              <a:rPr lang="en-US" smtClean="0"/>
              <a:t>3/29/2017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7D11A-E4C4-2C4D-9054-85AF8217705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02948"/>
            <a:ext cx="8402040" cy="236405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7" y="2002621"/>
            <a:ext cx="8056563" cy="1135062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7" y="3113338"/>
            <a:ext cx="8056563" cy="1250156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3/29/2017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89647"/>
            <a:ext cx="8042276" cy="11141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333501"/>
            <a:ext cx="3840480" cy="36195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333501"/>
            <a:ext cx="3840480" cy="36195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50914-FEFD-3A40-BB88-C5BA0F26E548}" type="datetimeFigureOut">
              <a:rPr lang="en-US" smtClean="0"/>
              <a:t>3/29/2017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7D11A-E4C4-2C4D-9054-85AF8217705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89647"/>
            <a:ext cx="8042276" cy="111413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211022"/>
            <a:ext cx="3840480" cy="625739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1956181"/>
            <a:ext cx="3840480" cy="2996821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211022"/>
            <a:ext cx="3840480" cy="625739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1956181"/>
            <a:ext cx="3840480" cy="2996821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50914-FEFD-3A40-BB88-C5BA0F26E548}" type="datetimeFigureOut">
              <a:rPr lang="en-US" smtClean="0"/>
              <a:t>3/29/2017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7D11A-E4C4-2C4D-9054-85AF821770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50914-FEFD-3A40-BB88-C5BA0F26E548}" type="datetimeFigureOut">
              <a:rPr lang="en-US" smtClean="0"/>
              <a:t>3/29/2017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7D11A-E4C4-2C4D-9054-85AF8217705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50914-FEFD-3A40-BB88-C5BA0F26E548}" type="datetimeFigureOut">
              <a:rPr lang="en-US" smtClean="0"/>
              <a:t>3/29/2017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7D11A-E4C4-2C4D-9054-85AF821770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509893"/>
            <a:ext cx="3840480" cy="968376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06917"/>
            <a:ext cx="3840480" cy="4646083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489880"/>
            <a:ext cx="3840480" cy="3100127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50914-FEFD-3A40-BB88-C5BA0F26E548}" type="datetimeFigureOut">
              <a:rPr lang="en-US" smtClean="0"/>
              <a:t>3/29/2017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7D11A-E4C4-2C4D-9054-85AF821770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89647"/>
            <a:ext cx="8042276" cy="111413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333501"/>
            <a:ext cx="8042276" cy="3619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5229723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5F50914-FEFD-3A40-BB88-C5BA0F26E548}" type="datetimeFigureOut">
              <a:rPr lang="en-US" smtClean="0"/>
              <a:t>3/29/2017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60" y="5229723"/>
            <a:ext cx="4840941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5229723"/>
            <a:ext cx="990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2A87D11A-E4C4-2C4D-9054-85AF8217705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  <p:sldLayoutId id="2147483793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9158" y="3730534"/>
            <a:ext cx="6701897" cy="1462394"/>
          </a:xfrm>
        </p:spPr>
        <p:txBody>
          <a:bodyPr>
            <a:noAutofit/>
          </a:bodyPr>
          <a:lstStyle/>
          <a:p>
            <a:pPr marL="0" indent="0" algn="ctr">
              <a:lnSpc>
                <a:spcPct val="50000"/>
              </a:lnSpc>
              <a:buNone/>
            </a:pPr>
            <a:r>
              <a:rPr lang="en-US" b="1" dirty="0" smtClean="0">
                <a:solidFill>
                  <a:schemeClr val="tx1"/>
                </a:solidFill>
              </a:rPr>
              <a:t>Developer’s Conference</a:t>
            </a:r>
            <a:endParaRPr lang="en-US" b="1" dirty="0" smtClean="0">
              <a:solidFill>
                <a:schemeClr val="tx1"/>
              </a:solidFill>
            </a:endParaRPr>
          </a:p>
          <a:p>
            <a:pPr marL="0" indent="0" algn="ctr">
              <a:lnSpc>
                <a:spcPct val="50000"/>
              </a:lnSpc>
              <a:buNone/>
            </a:pPr>
            <a:r>
              <a:rPr lang="en-US" b="1" dirty="0" smtClean="0">
                <a:solidFill>
                  <a:schemeClr val="tx1"/>
                </a:solidFill>
              </a:rPr>
              <a:t>March 30, </a:t>
            </a:r>
            <a:r>
              <a:rPr lang="en-US" b="1" dirty="0" smtClean="0">
                <a:solidFill>
                  <a:schemeClr val="tx1"/>
                </a:solidFill>
              </a:rPr>
              <a:t>2017</a:t>
            </a:r>
          </a:p>
          <a:p>
            <a:pPr marL="0" indent="0" algn="ctr">
              <a:lnSpc>
                <a:spcPct val="50000"/>
              </a:lnSpc>
              <a:buNone/>
            </a:pPr>
            <a:r>
              <a:rPr lang="en-US" b="1" dirty="0" smtClean="0">
                <a:solidFill>
                  <a:schemeClr val="tx1"/>
                </a:solidFill>
              </a:rPr>
              <a:t>Stanley M. Huff, MD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78534" y="2040247"/>
            <a:ext cx="68931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HSPC</a:t>
            </a:r>
            <a:r>
              <a:rPr lang="en-US" sz="3600" b="1" dirty="0" smtClean="0"/>
              <a:t>, </a:t>
            </a:r>
            <a:r>
              <a:rPr lang="en-US" sz="3600" b="1" dirty="0" smtClean="0"/>
              <a:t>A Revolutionary Strategy for Interoperability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4545" y="644716"/>
            <a:ext cx="3731923" cy="819413"/>
          </a:xfrm>
          <a:prstGeom prst="rect">
            <a:avLst/>
          </a:prstGeom>
        </p:spPr>
      </p:pic>
      <p:pic>
        <p:nvPicPr>
          <p:cNvPr id="5" name="Picture 36" descr="New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261" y="250605"/>
            <a:ext cx="3276543" cy="1490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0894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People Use LOINC Codes Differently</a:t>
            </a:r>
            <a:endParaRPr lang="en-US" sz="32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49275" y="1482091"/>
            <a:ext cx="8042276" cy="3619500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ts val="600"/>
              </a:spcBef>
            </a:pPr>
            <a:r>
              <a:rPr lang="en-US" sz="2500" dirty="0"/>
              <a:t>Variations on use of </a:t>
            </a:r>
            <a:r>
              <a:rPr lang="en-US" sz="2500" dirty="0" err="1"/>
              <a:t>methodless</a:t>
            </a:r>
            <a:r>
              <a:rPr lang="en-US" sz="2500" dirty="0"/>
              <a:t> and method specific codes</a:t>
            </a:r>
          </a:p>
          <a:p>
            <a:pPr>
              <a:spcBef>
                <a:spcPts val="600"/>
              </a:spcBef>
            </a:pPr>
            <a:r>
              <a:rPr lang="en-US" sz="2500" dirty="0"/>
              <a:t>Confusion on blood versus serum or plasma</a:t>
            </a:r>
          </a:p>
          <a:p>
            <a:pPr>
              <a:spcBef>
                <a:spcPts val="600"/>
              </a:spcBef>
            </a:pPr>
            <a:r>
              <a:rPr lang="en-US" sz="2500" dirty="0"/>
              <a:t>Confusion on properties</a:t>
            </a:r>
          </a:p>
          <a:p>
            <a:pPr>
              <a:spcBef>
                <a:spcPts val="600"/>
              </a:spcBef>
            </a:pPr>
            <a:r>
              <a:rPr lang="en-US" sz="2500" dirty="0"/>
              <a:t>Confusion on NAR vs NOM</a:t>
            </a:r>
          </a:p>
          <a:p>
            <a:pPr>
              <a:spcBef>
                <a:spcPts val="600"/>
              </a:spcBef>
            </a:pPr>
            <a:r>
              <a:rPr lang="en-US" sz="2500" dirty="0"/>
              <a:t>Etc.</a:t>
            </a:r>
            <a:endParaRPr lang="en-US" sz="2500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97906" y="5229723"/>
            <a:ext cx="990600" cy="304271"/>
          </a:xfrm>
        </p:spPr>
        <p:txBody>
          <a:bodyPr/>
          <a:lstStyle/>
          <a:p>
            <a:r>
              <a:rPr lang="en-US" dirty="0" smtClean="0"/>
              <a:t>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070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291" y="823544"/>
            <a:ext cx="8668887" cy="4873869"/>
          </a:xfrm>
          <a:prstGeom prst="rect">
            <a:avLst/>
          </a:prstGeom>
        </p:spPr>
      </p:pic>
      <p:sp>
        <p:nvSpPr>
          <p:cNvPr id="4" name="Title 5"/>
          <p:cNvSpPr>
            <a:spLocks noGrp="1"/>
          </p:cNvSpPr>
          <p:nvPr>
            <p:ph type="title"/>
          </p:nvPr>
        </p:nvSpPr>
        <p:spPr>
          <a:xfrm>
            <a:off x="549275" y="89647"/>
            <a:ext cx="8042276" cy="733897"/>
          </a:xfr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z="4000" dirty="0"/>
              <a:t>LOINC Codes for </a:t>
            </a:r>
            <a:r>
              <a:rPr lang="en-US" sz="4000" dirty="0" smtClean="0"/>
              <a:t>Blood Pressure</a:t>
            </a:r>
            <a:endParaRPr lang="en-US" sz="4000" dirty="0"/>
          </a:p>
        </p:txBody>
      </p:sp>
      <p:sp>
        <p:nvSpPr>
          <p:cNvPr id="5" name="Oval 4"/>
          <p:cNvSpPr/>
          <p:nvPr/>
        </p:nvSpPr>
        <p:spPr>
          <a:xfrm>
            <a:off x="199291" y="4945389"/>
            <a:ext cx="2368063" cy="432179"/>
          </a:xfrm>
          <a:prstGeom prst="ellipse">
            <a:avLst/>
          </a:prstGeom>
          <a:noFill/>
          <a:ln w="635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</p:spTree>
    <p:extLst>
      <p:ext uri="{BB962C8B-B14F-4D97-AF65-F5344CB8AC3E}">
        <p14:creationId xmlns:p14="http://schemas.microsoft.com/office/powerpoint/2010/main" val="611027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750" dirty="0"/>
              <a:t>Terminology Entropy</a:t>
            </a:r>
            <a:endParaRPr lang="en-US" sz="375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500" dirty="0"/>
              <a:t>No true interoperability because</a:t>
            </a:r>
          </a:p>
          <a:p>
            <a:pPr lvl="1"/>
            <a:r>
              <a:rPr lang="en-US" sz="2361" dirty="0" smtClean="0"/>
              <a:t>Provider </a:t>
            </a:r>
            <a:r>
              <a:rPr lang="en-US" sz="2361" dirty="0"/>
              <a:t>organizations use different models/profiles</a:t>
            </a:r>
          </a:p>
          <a:p>
            <a:pPr lvl="1"/>
            <a:r>
              <a:rPr lang="en-US" sz="2361" dirty="0"/>
              <a:t>Professional organizations use different </a:t>
            </a:r>
            <a:r>
              <a:rPr lang="en-US" sz="2361" dirty="0" smtClean="0"/>
              <a:t>models/profiles</a:t>
            </a:r>
          </a:p>
          <a:p>
            <a:pPr lvl="1"/>
            <a:r>
              <a:rPr lang="en-US" sz="2361" dirty="0"/>
              <a:t>Vendors use different models/profiles</a:t>
            </a:r>
          </a:p>
          <a:p>
            <a:pPr lvl="1"/>
            <a:r>
              <a:rPr lang="en-US" sz="2361" dirty="0"/>
              <a:t>Government agencies use different </a:t>
            </a:r>
            <a:r>
              <a:rPr lang="en-US" sz="2361" dirty="0" smtClean="0"/>
              <a:t>models/profiles</a:t>
            </a:r>
            <a:endParaRPr lang="en-US" sz="2361" dirty="0"/>
          </a:p>
          <a:p>
            <a:pPr marL="349250" lvl="1" indent="0">
              <a:buNone/>
            </a:pPr>
            <a:endParaRPr lang="en-US" sz="236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897906" y="5229723"/>
            <a:ext cx="990600" cy="304271"/>
          </a:xfrm>
          <a:prstGeom prst="rect">
            <a:avLst/>
          </a:prstGeom>
        </p:spPr>
        <p:txBody>
          <a:bodyPr/>
          <a:lstStyle/>
          <a:p>
            <a:fld id="{2A87D11A-E4C4-2C4D-9054-85AF8217705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011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Compliance Pyramid</a:t>
            </a:r>
            <a:endParaRPr lang="en-US" dirty="0"/>
          </a:p>
        </p:txBody>
      </p:sp>
      <p:sp>
        <p:nvSpPr>
          <p:cNvPr id="5" name="Cube 4"/>
          <p:cNvSpPr/>
          <p:nvPr/>
        </p:nvSpPr>
        <p:spPr>
          <a:xfrm>
            <a:off x="913545" y="4056183"/>
            <a:ext cx="7313736" cy="1160584"/>
          </a:xfrm>
          <a:prstGeom prst="cub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HL7 Version 2 Compliance</a:t>
            </a:r>
            <a:endParaRPr lang="en-US" sz="2800" dirty="0"/>
          </a:p>
        </p:txBody>
      </p:sp>
      <p:sp>
        <p:nvSpPr>
          <p:cNvPr id="6" name="Cube 5"/>
          <p:cNvSpPr/>
          <p:nvPr/>
        </p:nvSpPr>
        <p:spPr>
          <a:xfrm>
            <a:off x="1793631" y="3141783"/>
            <a:ext cx="5357446" cy="1160584"/>
          </a:xfrm>
          <a:prstGeom prst="cube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HL7 FHIR Compliance</a:t>
            </a:r>
            <a:endParaRPr lang="en-US" sz="2800" dirty="0"/>
          </a:p>
        </p:txBody>
      </p:sp>
      <p:sp>
        <p:nvSpPr>
          <p:cNvPr id="8" name="Cube 7"/>
          <p:cNvSpPr/>
          <p:nvPr/>
        </p:nvSpPr>
        <p:spPr>
          <a:xfrm>
            <a:off x="2590799" y="2227383"/>
            <a:ext cx="4044463" cy="1160584"/>
          </a:xfrm>
          <a:prstGeom prst="cube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Argonaut Compliance</a:t>
            </a:r>
            <a:endParaRPr lang="en-US" sz="2800" dirty="0"/>
          </a:p>
        </p:txBody>
      </p:sp>
      <p:sp>
        <p:nvSpPr>
          <p:cNvPr id="9" name="Cube 8"/>
          <p:cNvSpPr/>
          <p:nvPr/>
        </p:nvSpPr>
        <p:spPr>
          <a:xfrm>
            <a:off x="3165231" y="1312983"/>
            <a:ext cx="2860431" cy="1160584"/>
          </a:xfrm>
          <a:prstGeom prst="cub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HSPC Compliance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1403398" y="4508918"/>
            <a:ext cx="6151831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Structure, No terminology Constraints</a:t>
            </a:r>
            <a:endParaRPr lang="en-US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056521" y="3609869"/>
            <a:ext cx="4618599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Structure(s), Generic LOINC</a:t>
            </a:r>
            <a:endParaRPr lang="en-US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221108" y="2607295"/>
            <a:ext cx="4442582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Structure(s), extensions and some specific LOINC and SNOMED </a:t>
            </a:r>
            <a:endParaRPr lang="en-US" sz="20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2158391" y="1694723"/>
            <a:ext cx="5648298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1 Preferred structure, extensions, explicit LOINC and SNOMED, units, magnitude, …</a:t>
            </a:r>
            <a:endParaRPr lang="en-US" sz="2000" b="1" dirty="0"/>
          </a:p>
        </p:txBody>
      </p:sp>
      <p:sp>
        <p:nvSpPr>
          <p:cNvPr id="14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897906" y="5229723"/>
            <a:ext cx="990600" cy="304271"/>
          </a:xfrm>
        </p:spPr>
        <p:txBody>
          <a:bodyPr/>
          <a:lstStyle/>
          <a:p>
            <a:r>
              <a:rPr lang="en-US" dirty="0" smtClean="0"/>
              <a:t>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5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  <p:bldP spid="3" grpId="0" animBg="1"/>
      <p:bldP spid="10" grpId="0" animBg="1"/>
      <p:bldP spid="11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333" dirty="0"/>
              <a:t>Comments</a:t>
            </a:r>
            <a:endParaRPr lang="en-US" sz="3333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We are </a:t>
            </a:r>
            <a:r>
              <a:rPr lang="en-US" b="1" i="1" u="sng" dirty="0" smtClean="0"/>
              <a:t>not</a:t>
            </a:r>
            <a:r>
              <a:rPr lang="en-US" dirty="0" smtClean="0"/>
              <a:t> proposing any changes to existing HL7 </a:t>
            </a:r>
            <a:r>
              <a:rPr lang="en-US" dirty="0" smtClean="0"/>
              <a:t>interfaces, only use of HSPC compliance in new workflows and applications as appropriate</a:t>
            </a:r>
            <a:endParaRPr lang="en-US" dirty="0" smtClean="0"/>
          </a:p>
          <a:p>
            <a:r>
              <a:rPr lang="en-US" dirty="0" smtClean="0"/>
              <a:t>The success of FHIR is essential to the success of HSPC</a:t>
            </a:r>
          </a:p>
          <a:p>
            <a:r>
              <a:rPr lang="en-US" dirty="0" smtClean="0"/>
              <a:t>We </a:t>
            </a:r>
            <a:r>
              <a:rPr lang="en-US" dirty="0" smtClean="0"/>
              <a:t>support everything that is being done by the Argonauts</a:t>
            </a:r>
          </a:p>
          <a:p>
            <a:r>
              <a:rPr lang="en-US" dirty="0" smtClean="0"/>
              <a:t>HSPC is </a:t>
            </a:r>
            <a:r>
              <a:rPr lang="en-US" dirty="0" smtClean="0"/>
              <a:t>a </a:t>
            </a:r>
            <a:r>
              <a:rPr lang="en-US" dirty="0" smtClean="0"/>
              <a:t>voluntary coalition </a:t>
            </a:r>
            <a:r>
              <a:rPr lang="en-US" dirty="0" smtClean="0"/>
              <a:t>of folks that want to realize the value of true plug-and-play interoperability by use of very explicit </a:t>
            </a:r>
            <a:r>
              <a:rPr lang="en-US" dirty="0" smtClean="0"/>
              <a:t>information models (FHIR profiles)</a:t>
            </a:r>
            <a:endParaRPr lang="en-US" dirty="0" smtClean="0"/>
          </a:p>
          <a:p>
            <a:r>
              <a:rPr lang="en-US" dirty="0" smtClean="0"/>
              <a:t>We can’t boil the ocean!</a:t>
            </a:r>
          </a:p>
          <a:p>
            <a:pPr lvl="1"/>
            <a:r>
              <a:rPr lang="en-US" dirty="0" smtClean="0"/>
              <a:t>One small step </a:t>
            </a:r>
            <a:r>
              <a:rPr lang="en-US" dirty="0" smtClean="0"/>
              <a:t>(</a:t>
            </a:r>
            <a:r>
              <a:rPr lang="en-US" dirty="0" smtClean="0"/>
              <a:t>application or service) </a:t>
            </a:r>
            <a:r>
              <a:rPr lang="en-US" dirty="0" smtClean="0"/>
              <a:t>at a time</a:t>
            </a:r>
          </a:p>
          <a:p>
            <a:endParaRPr lang="en-US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897906" y="5229723"/>
            <a:ext cx="990600" cy="304271"/>
          </a:xfrm>
        </p:spPr>
        <p:txBody>
          <a:bodyPr/>
          <a:lstStyle/>
          <a:p>
            <a:r>
              <a:rPr lang="en-US" dirty="0" smtClean="0"/>
              <a:t>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002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2936"/>
            <a:ext cx="9143999" cy="571499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 flipH="1">
            <a:off x="1779815" y="4463146"/>
            <a:ext cx="2010395" cy="27193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167" b="1" dirty="0">
                <a:solidFill>
                  <a:srgbClr val="000000">
                    <a:lumMod val="65000"/>
                    <a:lumOff val="35000"/>
                  </a:srgbClr>
                </a:solidFill>
              </a:rPr>
              <a:t>Heterogeneous Systems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7160893" y="4785354"/>
            <a:ext cx="1057277" cy="586745"/>
          </a:xfrm>
          <a:prstGeom prst="roundRect">
            <a:avLst/>
          </a:prstGeom>
          <a:solidFill>
            <a:srgbClr val="E6E6E6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000000">
                    <a:lumMod val="65000"/>
                    <a:lumOff val="35000"/>
                  </a:srgbClr>
                </a:solidFill>
              </a:rPr>
              <a:t>Others</a:t>
            </a:r>
            <a:r>
              <a:rPr lang="en-US" sz="14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…</a:t>
            </a:r>
          </a:p>
        </p:txBody>
      </p:sp>
      <p:sp>
        <p:nvSpPr>
          <p:cNvPr id="4" name="Rectangle 3"/>
          <p:cNvSpPr/>
          <p:nvPr/>
        </p:nvSpPr>
        <p:spPr>
          <a:xfrm>
            <a:off x="8264769" y="5137723"/>
            <a:ext cx="671785" cy="553998"/>
          </a:xfrm>
          <a:prstGeom prst="rect">
            <a:avLst/>
          </a:prstGeom>
        </p:spPr>
        <p:txBody>
          <a:bodyPr vert="horz" lIns="76200" tIns="38100" rIns="76200" bIns="38100" rtlCol="0" anchor="ctr"/>
          <a:lstStyle/>
          <a:p>
            <a:pPr algn="r"/>
            <a:fld id="{0593AC2D-32F6-46B5-8EA2-FD495DE2676C}" type="slidenum">
              <a:rPr lang="en-US" sz="3000">
                <a:solidFill>
                  <a:schemeClr val="bg1"/>
                </a:solidFill>
              </a:rPr>
              <a:pPr algn="r"/>
              <a:t>15</a:t>
            </a:fld>
            <a:endParaRPr lang="en-US" sz="3000" dirty="0">
              <a:solidFill>
                <a:schemeClr val="bg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3511" y="4819645"/>
            <a:ext cx="1033418" cy="50076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</p:pic>
      <p:sp>
        <p:nvSpPr>
          <p:cNvPr id="12" name="TextBox 11"/>
          <p:cNvSpPr txBox="1"/>
          <p:nvPr/>
        </p:nvSpPr>
        <p:spPr>
          <a:xfrm>
            <a:off x="727007" y="3726524"/>
            <a:ext cx="2911523" cy="502573"/>
          </a:xfrm>
          <a:prstGeom prst="rect">
            <a:avLst/>
          </a:prstGeom>
          <a:gradFill flip="none" rotWithShape="1">
            <a:gsLst>
              <a:gs pos="0">
                <a:srgbClr val="E6E6E6"/>
              </a:gs>
              <a:gs pos="100000">
                <a:srgbClr val="7D8496">
                  <a:lumMod val="38000"/>
                  <a:lumOff val="62000"/>
                </a:srgbClr>
              </a:gs>
            </a:gsLst>
            <a:lin ang="5400000" scaled="0"/>
            <a:tileRect/>
          </a:gradFill>
        </p:spPr>
        <p:txBody>
          <a:bodyPr wrap="square" rtlCol="0">
            <a:spAutoFit/>
          </a:bodyPr>
          <a:lstStyle/>
          <a:p>
            <a:pPr algn="ctr" defTabSz="380985"/>
            <a:r>
              <a:rPr lang="en-US" sz="1333" b="1" dirty="0">
                <a:solidFill>
                  <a:prstClr val="black"/>
                </a:solidFill>
              </a:rPr>
              <a:t>FHIR Profiles </a:t>
            </a:r>
            <a:r>
              <a:rPr lang="en-US" sz="1333" b="1" dirty="0" smtClean="0">
                <a:solidFill>
                  <a:prstClr val="black"/>
                </a:solidFill>
              </a:rPr>
              <a:t>from</a:t>
            </a:r>
          </a:p>
          <a:p>
            <a:pPr algn="ctr" defTabSz="380985"/>
            <a:r>
              <a:rPr lang="en-US" sz="1333" b="1" dirty="0" smtClean="0">
                <a:solidFill>
                  <a:prstClr val="black"/>
                </a:solidFill>
              </a:rPr>
              <a:t> CIMI models</a:t>
            </a:r>
            <a:endParaRPr lang="en-US" sz="1333" b="1" dirty="0">
              <a:solidFill>
                <a:prstClr val="black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50723" y="4865365"/>
            <a:ext cx="2054534" cy="442062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1498446" y="4055476"/>
            <a:ext cx="4736618" cy="815340"/>
            <a:chOff x="925603" y="4564938"/>
            <a:chExt cx="5683941" cy="978408"/>
          </a:xfrm>
        </p:grpSpPr>
        <p:sp>
          <p:nvSpPr>
            <p:cNvPr id="13" name="TextBox 12"/>
            <p:cNvSpPr txBox="1"/>
            <p:nvPr/>
          </p:nvSpPr>
          <p:spPr>
            <a:xfrm flipH="1">
              <a:off x="1779816" y="5034646"/>
              <a:ext cx="2010395" cy="29031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972" b="1" dirty="0">
                  <a:solidFill>
                    <a:srgbClr val="000000">
                      <a:lumMod val="65000"/>
                      <a:lumOff val="35000"/>
                    </a:srgbClr>
                  </a:solidFill>
                </a:rPr>
                <a:t>Heterogeneous </a:t>
              </a:r>
              <a:r>
                <a:rPr lang="en-US" sz="972" b="1" dirty="0">
                  <a:solidFill>
                    <a:srgbClr val="000000">
                      <a:lumMod val="65000"/>
                      <a:lumOff val="35000"/>
                    </a:srgbClr>
                  </a:solidFill>
                </a:rPr>
                <a:t>Systems</a:t>
              </a:r>
              <a:endParaRPr lang="en-US" sz="972" b="1" dirty="0">
                <a:solidFill>
                  <a:srgbClr val="000000">
                    <a:lumMod val="65000"/>
                    <a:lumOff val="35000"/>
                  </a:srgbClr>
                </a:solidFill>
              </a:endParaRPr>
            </a:p>
          </p:txBody>
        </p:sp>
        <p:sp>
          <p:nvSpPr>
            <p:cNvPr id="14" name="Right Arrow 13"/>
            <p:cNvSpPr/>
            <p:nvPr/>
          </p:nvSpPr>
          <p:spPr>
            <a:xfrm rot="18734350">
              <a:off x="1354609" y="4811826"/>
              <a:ext cx="978408" cy="484632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15" name="Right Arrow 14"/>
            <p:cNvSpPr/>
            <p:nvPr/>
          </p:nvSpPr>
          <p:spPr>
            <a:xfrm rot="13138153">
              <a:off x="2534725" y="4811826"/>
              <a:ext cx="957256" cy="484632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16" name="Right Arrow 15"/>
            <p:cNvSpPr/>
            <p:nvPr/>
          </p:nvSpPr>
          <p:spPr>
            <a:xfrm rot="12095801">
              <a:off x="3403571" y="4845999"/>
              <a:ext cx="2087534" cy="484632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925603" y="4860301"/>
              <a:ext cx="5683941" cy="54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333" b="1" dirty="0">
                  <a:solidFill>
                    <a:srgbClr val="FF0000"/>
                  </a:solidFill>
                </a:rPr>
                <a:t>The Hard Work of Standardizing</a:t>
              </a:r>
              <a:endParaRPr lang="en-US" sz="2333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54002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424" y="0"/>
            <a:ext cx="6858000" cy="743858"/>
          </a:xfrm>
        </p:spPr>
        <p:txBody>
          <a:bodyPr/>
          <a:lstStyle/>
          <a:p>
            <a:r>
              <a:rPr lang="en-US" sz="3600" dirty="0" smtClean="0"/>
              <a:t>Argonaut Level Interoperability</a:t>
            </a:r>
            <a:endParaRPr lang="en-US" sz="3600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587500" y="4318000"/>
            <a:ext cx="6477000" cy="0"/>
          </a:xfrm>
          <a:prstGeom prst="line">
            <a:avLst/>
          </a:prstGeom>
          <a:ln w="539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016000" y="4000500"/>
            <a:ext cx="0" cy="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2"/>
          <p:cNvGrpSpPr>
            <a:grpSpLocks/>
          </p:cNvGrpSpPr>
          <p:nvPr/>
        </p:nvGrpSpPr>
        <p:grpSpPr bwMode="auto">
          <a:xfrm>
            <a:off x="1905000" y="3158028"/>
            <a:ext cx="1079500" cy="905973"/>
            <a:chOff x="1632" y="1248"/>
            <a:chExt cx="2682" cy="2286"/>
          </a:xfrm>
        </p:grpSpPr>
        <p:sp>
          <p:nvSpPr>
            <p:cNvPr id="12" name="Gear"/>
            <p:cNvSpPr>
              <a:spLocks noEditPoints="1" noChangeArrowheads="1"/>
            </p:cNvSpPr>
            <p:nvPr/>
          </p:nvSpPr>
          <p:spPr bwMode="auto">
            <a:xfrm>
              <a:off x="3119" y="1248"/>
              <a:ext cx="1195" cy="1048"/>
            </a:xfrm>
            <a:custGeom>
              <a:avLst/>
              <a:gdLst>
                <a:gd name="T0" fmla="*/ 10800 w 21600"/>
                <a:gd name="T1" fmla="*/ 0 h 21600"/>
                <a:gd name="T2" fmla="*/ 21600 w 21600"/>
                <a:gd name="T3" fmla="*/ 10800 h 21600"/>
                <a:gd name="T4" fmla="*/ 10800 w 21600"/>
                <a:gd name="T5" fmla="*/ 21600 h 21600"/>
                <a:gd name="T6" fmla="*/ 0 w 21600"/>
                <a:gd name="T7" fmla="*/ 10800 h 21600"/>
                <a:gd name="T8" fmla="*/ 4374 w 21600"/>
                <a:gd name="T9" fmla="*/ 3964 h 21600"/>
                <a:gd name="T10" fmla="*/ 17841 w 21600"/>
                <a:gd name="T11" fmla="*/ 1763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9689" y="1725"/>
                  </a:moveTo>
                  <a:lnTo>
                    <a:pt x="10304" y="85"/>
                  </a:lnTo>
                  <a:lnTo>
                    <a:pt x="11637" y="85"/>
                  </a:lnTo>
                  <a:lnTo>
                    <a:pt x="12303" y="1777"/>
                  </a:lnTo>
                  <a:lnTo>
                    <a:pt x="13072" y="1931"/>
                  </a:lnTo>
                  <a:lnTo>
                    <a:pt x="14303" y="598"/>
                  </a:lnTo>
                  <a:lnTo>
                    <a:pt x="15533" y="1110"/>
                  </a:lnTo>
                  <a:lnTo>
                    <a:pt x="15584" y="2905"/>
                  </a:lnTo>
                  <a:lnTo>
                    <a:pt x="16405" y="3520"/>
                  </a:lnTo>
                  <a:lnTo>
                    <a:pt x="17891" y="2751"/>
                  </a:lnTo>
                  <a:lnTo>
                    <a:pt x="18917" y="3674"/>
                  </a:lnTo>
                  <a:lnTo>
                    <a:pt x="18199" y="5314"/>
                  </a:lnTo>
                  <a:lnTo>
                    <a:pt x="18763" y="6083"/>
                  </a:lnTo>
                  <a:lnTo>
                    <a:pt x="20403" y="6032"/>
                  </a:lnTo>
                  <a:lnTo>
                    <a:pt x="20865" y="7211"/>
                  </a:lnTo>
                  <a:lnTo>
                    <a:pt x="19737" y="8185"/>
                  </a:lnTo>
                  <a:lnTo>
                    <a:pt x="20096" y="9723"/>
                  </a:lnTo>
                  <a:lnTo>
                    <a:pt x="21634" y="10287"/>
                  </a:lnTo>
                  <a:lnTo>
                    <a:pt x="21582" y="11620"/>
                  </a:lnTo>
                  <a:lnTo>
                    <a:pt x="20147" y="12184"/>
                  </a:lnTo>
                  <a:lnTo>
                    <a:pt x="19942" y="13158"/>
                  </a:lnTo>
                  <a:lnTo>
                    <a:pt x="21070" y="14234"/>
                  </a:lnTo>
                  <a:lnTo>
                    <a:pt x="20608" y="15362"/>
                  </a:lnTo>
                  <a:lnTo>
                    <a:pt x="19019" y="15465"/>
                  </a:lnTo>
                  <a:lnTo>
                    <a:pt x="18404" y="16439"/>
                  </a:lnTo>
                  <a:lnTo>
                    <a:pt x="19122" y="17925"/>
                  </a:lnTo>
                  <a:lnTo>
                    <a:pt x="18096" y="18797"/>
                  </a:lnTo>
                  <a:lnTo>
                    <a:pt x="16763" y="18284"/>
                  </a:lnTo>
                  <a:lnTo>
                    <a:pt x="15431" y="19002"/>
                  </a:lnTo>
                  <a:lnTo>
                    <a:pt x="15277" y="20848"/>
                  </a:lnTo>
                  <a:lnTo>
                    <a:pt x="14149" y="21155"/>
                  </a:lnTo>
                  <a:lnTo>
                    <a:pt x="13021" y="19925"/>
                  </a:lnTo>
                  <a:lnTo>
                    <a:pt x="12252" y="20181"/>
                  </a:lnTo>
                  <a:lnTo>
                    <a:pt x="11739" y="21668"/>
                  </a:lnTo>
                  <a:lnTo>
                    <a:pt x="10201" y="21668"/>
                  </a:lnTo>
                  <a:lnTo>
                    <a:pt x="9740" y="20130"/>
                  </a:lnTo>
                  <a:lnTo>
                    <a:pt x="8253" y="19771"/>
                  </a:lnTo>
                  <a:lnTo>
                    <a:pt x="7125" y="21001"/>
                  </a:lnTo>
                  <a:lnTo>
                    <a:pt x="5895" y="20489"/>
                  </a:lnTo>
                  <a:lnTo>
                    <a:pt x="5946" y="18592"/>
                  </a:lnTo>
                  <a:lnTo>
                    <a:pt x="5177" y="18131"/>
                  </a:lnTo>
                  <a:lnTo>
                    <a:pt x="3383" y="18848"/>
                  </a:lnTo>
                  <a:lnTo>
                    <a:pt x="2614" y="17874"/>
                  </a:lnTo>
                  <a:lnTo>
                    <a:pt x="3383" y="16182"/>
                  </a:lnTo>
                  <a:lnTo>
                    <a:pt x="2922" y="15465"/>
                  </a:lnTo>
                  <a:lnTo>
                    <a:pt x="922" y="15516"/>
                  </a:lnTo>
                  <a:lnTo>
                    <a:pt x="512" y="14234"/>
                  </a:lnTo>
                  <a:lnTo>
                    <a:pt x="1948" y="12901"/>
                  </a:lnTo>
                  <a:lnTo>
                    <a:pt x="1896" y="12184"/>
                  </a:lnTo>
                  <a:lnTo>
                    <a:pt x="0" y="11415"/>
                  </a:lnTo>
                  <a:lnTo>
                    <a:pt x="51" y="10031"/>
                  </a:lnTo>
                  <a:lnTo>
                    <a:pt x="1948" y="9313"/>
                  </a:lnTo>
                  <a:lnTo>
                    <a:pt x="2101" y="8595"/>
                  </a:lnTo>
                  <a:lnTo>
                    <a:pt x="615" y="7160"/>
                  </a:lnTo>
                  <a:lnTo>
                    <a:pt x="1127" y="5878"/>
                  </a:lnTo>
                  <a:lnTo>
                    <a:pt x="3178" y="5981"/>
                  </a:lnTo>
                  <a:lnTo>
                    <a:pt x="3588" y="5417"/>
                  </a:lnTo>
                  <a:lnTo>
                    <a:pt x="2819" y="3520"/>
                  </a:lnTo>
                  <a:lnTo>
                    <a:pt x="3742" y="2597"/>
                  </a:lnTo>
                  <a:lnTo>
                    <a:pt x="5536" y="3417"/>
                  </a:lnTo>
                  <a:lnTo>
                    <a:pt x="6049" y="3058"/>
                  </a:lnTo>
                  <a:lnTo>
                    <a:pt x="6100" y="1264"/>
                  </a:lnTo>
                  <a:lnTo>
                    <a:pt x="7228" y="700"/>
                  </a:lnTo>
                  <a:lnTo>
                    <a:pt x="8510" y="2033"/>
                  </a:lnTo>
                  <a:lnTo>
                    <a:pt x="9689" y="1725"/>
                  </a:lnTo>
                  <a:close/>
                  <a:moveTo>
                    <a:pt x="10817" y="14422"/>
                  </a:moveTo>
                  <a:lnTo>
                    <a:pt x="11175" y="14388"/>
                  </a:lnTo>
                  <a:lnTo>
                    <a:pt x="11534" y="14354"/>
                  </a:lnTo>
                  <a:lnTo>
                    <a:pt x="11893" y="14268"/>
                  </a:lnTo>
                  <a:lnTo>
                    <a:pt x="12218" y="14166"/>
                  </a:lnTo>
                  <a:lnTo>
                    <a:pt x="12508" y="13995"/>
                  </a:lnTo>
                  <a:lnTo>
                    <a:pt x="12816" y="13807"/>
                  </a:lnTo>
                  <a:lnTo>
                    <a:pt x="13106" y="13602"/>
                  </a:lnTo>
                  <a:lnTo>
                    <a:pt x="13329" y="13380"/>
                  </a:lnTo>
                  <a:lnTo>
                    <a:pt x="13568" y="13106"/>
                  </a:lnTo>
                  <a:lnTo>
                    <a:pt x="13790" y="12850"/>
                  </a:lnTo>
                  <a:lnTo>
                    <a:pt x="13961" y="12560"/>
                  </a:lnTo>
                  <a:lnTo>
                    <a:pt x="14115" y="12269"/>
                  </a:lnTo>
                  <a:lnTo>
                    <a:pt x="14217" y="11927"/>
                  </a:lnTo>
                  <a:lnTo>
                    <a:pt x="14320" y="11568"/>
                  </a:lnTo>
                  <a:lnTo>
                    <a:pt x="14388" y="11210"/>
                  </a:lnTo>
                  <a:lnTo>
                    <a:pt x="14388" y="10851"/>
                  </a:lnTo>
                  <a:lnTo>
                    <a:pt x="14388" y="10492"/>
                  </a:lnTo>
                  <a:lnTo>
                    <a:pt x="14320" y="10133"/>
                  </a:lnTo>
                  <a:lnTo>
                    <a:pt x="14217" y="9808"/>
                  </a:lnTo>
                  <a:lnTo>
                    <a:pt x="14115" y="9467"/>
                  </a:lnTo>
                  <a:lnTo>
                    <a:pt x="13961" y="9142"/>
                  </a:lnTo>
                  <a:lnTo>
                    <a:pt x="13790" y="8851"/>
                  </a:lnTo>
                  <a:lnTo>
                    <a:pt x="13568" y="8595"/>
                  </a:lnTo>
                  <a:lnTo>
                    <a:pt x="13329" y="8322"/>
                  </a:lnTo>
                  <a:lnTo>
                    <a:pt x="13106" y="8100"/>
                  </a:lnTo>
                  <a:lnTo>
                    <a:pt x="12816" y="7894"/>
                  </a:lnTo>
                  <a:lnTo>
                    <a:pt x="12508" y="7741"/>
                  </a:lnTo>
                  <a:lnTo>
                    <a:pt x="12218" y="7570"/>
                  </a:lnTo>
                  <a:lnTo>
                    <a:pt x="11893" y="7433"/>
                  </a:lnTo>
                  <a:lnTo>
                    <a:pt x="11534" y="7382"/>
                  </a:lnTo>
                  <a:lnTo>
                    <a:pt x="11175" y="7313"/>
                  </a:lnTo>
                  <a:lnTo>
                    <a:pt x="10817" y="7313"/>
                  </a:lnTo>
                  <a:lnTo>
                    <a:pt x="10441" y="7313"/>
                  </a:lnTo>
                  <a:lnTo>
                    <a:pt x="10082" y="7382"/>
                  </a:lnTo>
                  <a:lnTo>
                    <a:pt x="9757" y="7433"/>
                  </a:lnTo>
                  <a:lnTo>
                    <a:pt x="9432" y="7570"/>
                  </a:lnTo>
                  <a:lnTo>
                    <a:pt x="9142" y="7741"/>
                  </a:lnTo>
                  <a:lnTo>
                    <a:pt x="8834" y="7894"/>
                  </a:lnTo>
                  <a:lnTo>
                    <a:pt x="8544" y="8100"/>
                  </a:lnTo>
                  <a:lnTo>
                    <a:pt x="8287" y="8322"/>
                  </a:lnTo>
                  <a:lnTo>
                    <a:pt x="8048" y="8595"/>
                  </a:lnTo>
                  <a:lnTo>
                    <a:pt x="7860" y="8851"/>
                  </a:lnTo>
                  <a:lnTo>
                    <a:pt x="7689" y="9142"/>
                  </a:lnTo>
                  <a:lnTo>
                    <a:pt x="7536" y="9467"/>
                  </a:lnTo>
                  <a:lnTo>
                    <a:pt x="7399" y="9808"/>
                  </a:lnTo>
                  <a:lnTo>
                    <a:pt x="7331" y="10133"/>
                  </a:lnTo>
                  <a:lnTo>
                    <a:pt x="7262" y="10492"/>
                  </a:lnTo>
                  <a:lnTo>
                    <a:pt x="7262" y="10851"/>
                  </a:lnTo>
                  <a:lnTo>
                    <a:pt x="7262" y="11210"/>
                  </a:lnTo>
                  <a:lnTo>
                    <a:pt x="7331" y="11568"/>
                  </a:lnTo>
                  <a:lnTo>
                    <a:pt x="7399" y="11927"/>
                  </a:lnTo>
                  <a:lnTo>
                    <a:pt x="7536" y="12269"/>
                  </a:lnTo>
                  <a:lnTo>
                    <a:pt x="7689" y="12560"/>
                  </a:lnTo>
                  <a:lnTo>
                    <a:pt x="7860" y="12850"/>
                  </a:lnTo>
                  <a:lnTo>
                    <a:pt x="8048" y="13106"/>
                  </a:lnTo>
                  <a:lnTo>
                    <a:pt x="8287" y="13380"/>
                  </a:lnTo>
                  <a:lnTo>
                    <a:pt x="8544" y="13602"/>
                  </a:lnTo>
                  <a:lnTo>
                    <a:pt x="8834" y="13807"/>
                  </a:lnTo>
                  <a:lnTo>
                    <a:pt x="9142" y="13995"/>
                  </a:lnTo>
                  <a:lnTo>
                    <a:pt x="9432" y="14166"/>
                  </a:lnTo>
                  <a:lnTo>
                    <a:pt x="9757" y="14268"/>
                  </a:lnTo>
                  <a:lnTo>
                    <a:pt x="10082" y="14354"/>
                  </a:lnTo>
                  <a:lnTo>
                    <a:pt x="10441" y="14388"/>
                  </a:lnTo>
                  <a:lnTo>
                    <a:pt x="10817" y="14422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20099999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C0C0C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76200" tIns="38100" rIns="76200" bIns="38100" numCol="1" anchor="t" anchorCtr="0" compatLnSpc="1">
              <a:prstTxWarp prst="textNoShape">
                <a:avLst/>
              </a:prstTxWarp>
              <a:flatTx/>
            </a:bodyPr>
            <a:lstStyle/>
            <a:p>
              <a:endParaRPr lang="en-US" sz="1500" dirty="0">
                <a:solidFill>
                  <a:prstClr val="black"/>
                </a:solidFill>
                <a:cs typeface="Aharoni" panose="02010803020104030203" pitchFamily="2" charset="-79"/>
              </a:endParaRPr>
            </a:p>
          </p:txBody>
        </p:sp>
        <p:sp>
          <p:nvSpPr>
            <p:cNvPr id="13" name="AutoShape 4"/>
            <p:cNvSpPr>
              <a:spLocks noEditPoints="1" noChangeArrowheads="1"/>
            </p:cNvSpPr>
            <p:nvPr/>
          </p:nvSpPr>
          <p:spPr bwMode="auto">
            <a:xfrm>
              <a:off x="1632" y="1680"/>
              <a:ext cx="1429" cy="1253"/>
            </a:xfrm>
            <a:custGeom>
              <a:avLst/>
              <a:gdLst>
                <a:gd name="T0" fmla="*/ 10800 w 21600"/>
                <a:gd name="T1" fmla="*/ 0 h 21600"/>
                <a:gd name="T2" fmla="*/ 21600 w 21600"/>
                <a:gd name="T3" fmla="*/ 10800 h 21600"/>
                <a:gd name="T4" fmla="*/ 10800 w 21600"/>
                <a:gd name="T5" fmla="*/ 21600 h 21600"/>
                <a:gd name="T6" fmla="*/ 0 w 21600"/>
                <a:gd name="T7" fmla="*/ 10800 h 21600"/>
                <a:gd name="T8" fmla="*/ 4374 w 21600"/>
                <a:gd name="T9" fmla="*/ 3964 h 21600"/>
                <a:gd name="T10" fmla="*/ 17841 w 21600"/>
                <a:gd name="T11" fmla="*/ 1763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9689" y="1725"/>
                  </a:moveTo>
                  <a:lnTo>
                    <a:pt x="10304" y="85"/>
                  </a:lnTo>
                  <a:lnTo>
                    <a:pt x="11637" y="85"/>
                  </a:lnTo>
                  <a:lnTo>
                    <a:pt x="12303" y="1777"/>
                  </a:lnTo>
                  <a:lnTo>
                    <a:pt x="13072" y="1931"/>
                  </a:lnTo>
                  <a:lnTo>
                    <a:pt x="14303" y="598"/>
                  </a:lnTo>
                  <a:lnTo>
                    <a:pt x="15533" y="1110"/>
                  </a:lnTo>
                  <a:lnTo>
                    <a:pt x="15584" y="2905"/>
                  </a:lnTo>
                  <a:lnTo>
                    <a:pt x="16405" y="3520"/>
                  </a:lnTo>
                  <a:lnTo>
                    <a:pt x="17891" y="2751"/>
                  </a:lnTo>
                  <a:lnTo>
                    <a:pt x="18917" y="3674"/>
                  </a:lnTo>
                  <a:lnTo>
                    <a:pt x="18199" y="5314"/>
                  </a:lnTo>
                  <a:lnTo>
                    <a:pt x="18763" y="6083"/>
                  </a:lnTo>
                  <a:lnTo>
                    <a:pt x="20403" y="6032"/>
                  </a:lnTo>
                  <a:lnTo>
                    <a:pt x="20865" y="7211"/>
                  </a:lnTo>
                  <a:lnTo>
                    <a:pt x="19737" y="8185"/>
                  </a:lnTo>
                  <a:lnTo>
                    <a:pt x="20096" y="9723"/>
                  </a:lnTo>
                  <a:lnTo>
                    <a:pt x="21634" y="10287"/>
                  </a:lnTo>
                  <a:lnTo>
                    <a:pt x="21582" y="11620"/>
                  </a:lnTo>
                  <a:lnTo>
                    <a:pt x="20147" y="12184"/>
                  </a:lnTo>
                  <a:lnTo>
                    <a:pt x="19942" y="13158"/>
                  </a:lnTo>
                  <a:lnTo>
                    <a:pt x="21070" y="14234"/>
                  </a:lnTo>
                  <a:lnTo>
                    <a:pt x="20608" y="15362"/>
                  </a:lnTo>
                  <a:lnTo>
                    <a:pt x="19019" y="15465"/>
                  </a:lnTo>
                  <a:lnTo>
                    <a:pt x="18404" y="16439"/>
                  </a:lnTo>
                  <a:lnTo>
                    <a:pt x="19122" y="17925"/>
                  </a:lnTo>
                  <a:lnTo>
                    <a:pt x="18096" y="18797"/>
                  </a:lnTo>
                  <a:lnTo>
                    <a:pt x="16763" y="18284"/>
                  </a:lnTo>
                  <a:lnTo>
                    <a:pt x="15431" y="19002"/>
                  </a:lnTo>
                  <a:lnTo>
                    <a:pt x="15277" y="20848"/>
                  </a:lnTo>
                  <a:lnTo>
                    <a:pt x="14149" y="21155"/>
                  </a:lnTo>
                  <a:lnTo>
                    <a:pt x="13021" y="19925"/>
                  </a:lnTo>
                  <a:lnTo>
                    <a:pt x="12252" y="20181"/>
                  </a:lnTo>
                  <a:lnTo>
                    <a:pt x="11739" y="21668"/>
                  </a:lnTo>
                  <a:lnTo>
                    <a:pt x="10201" y="21668"/>
                  </a:lnTo>
                  <a:lnTo>
                    <a:pt x="9740" y="20130"/>
                  </a:lnTo>
                  <a:lnTo>
                    <a:pt x="8253" y="19771"/>
                  </a:lnTo>
                  <a:lnTo>
                    <a:pt x="7125" y="21001"/>
                  </a:lnTo>
                  <a:lnTo>
                    <a:pt x="5895" y="20489"/>
                  </a:lnTo>
                  <a:lnTo>
                    <a:pt x="5946" y="18592"/>
                  </a:lnTo>
                  <a:lnTo>
                    <a:pt x="5177" y="18131"/>
                  </a:lnTo>
                  <a:lnTo>
                    <a:pt x="3383" y="18848"/>
                  </a:lnTo>
                  <a:lnTo>
                    <a:pt x="2614" y="17874"/>
                  </a:lnTo>
                  <a:lnTo>
                    <a:pt x="3383" y="16182"/>
                  </a:lnTo>
                  <a:lnTo>
                    <a:pt x="2922" y="15465"/>
                  </a:lnTo>
                  <a:lnTo>
                    <a:pt x="922" y="15516"/>
                  </a:lnTo>
                  <a:lnTo>
                    <a:pt x="512" y="14234"/>
                  </a:lnTo>
                  <a:lnTo>
                    <a:pt x="1948" y="12901"/>
                  </a:lnTo>
                  <a:lnTo>
                    <a:pt x="1896" y="12184"/>
                  </a:lnTo>
                  <a:lnTo>
                    <a:pt x="0" y="11415"/>
                  </a:lnTo>
                  <a:lnTo>
                    <a:pt x="51" y="10031"/>
                  </a:lnTo>
                  <a:lnTo>
                    <a:pt x="1948" y="9313"/>
                  </a:lnTo>
                  <a:lnTo>
                    <a:pt x="2101" y="8595"/>
                  </a:lnTo>
                  <a:lnTo>
                    <a:pt x="615" y="7160"/>
                  </a:lnTo>
                  <a:lnTo>
                    <a:pt x="1127" y="5878"/>
                  </a:lnTo>
                  <a:lnTo>
                    <a:pt x="3178" y="5981"/>
                  </a:lnTo>
                  <a:lnTo>
                    <a:pt x="3588" y="5417"/>
                  </a:lnTo>
                  <a:lnTo>
                    <a:pt x="2819" y="3520"/>
                  </a:lnTo>
                  <a:lnTo>
                    <a:pt x="3742" y="2597"/>
                  </a:lnTo>
                  <a:lnTo>
                    <a:pt x="5536" y="3417"/>
                  </a:lnTo>
                  <a:lnTo>
                    <a:pt x="6049" y="3058"/>
                  </a:lnTo>
                  <a:lnTo>
                    <a:pt x="6100" y="1264"/>
                  </a:lnTo>
                  <a:lnTo>
                    <a:pt x="7228" y="700"/>
                  </a:lnTo>
                  <a:lnTo>
                    <a:pt x="8510" y="2033"/>
                  </a:lnTo>
                  <a:lnTo>
                    <a:pt x="9689" y="1725"/>
                  </a:lnTo>
                  <a:close/>
                  <a:moveTo>
                    <a:pt x="10817" y="14422"/>
                  </a:moveTo>
                  <a:lnTo>
                    <a:pt x="11175" y="14388"/>
                  </a:lnTo>
                  <a:lnTo>
                    <a:pt x="11534" y="14354"/>
                  </a:lnTo>
                  <a:lnTo>
                    <a:pt x="11893" y="14268"/>
                  </a:lnTo>
                  <a:lnTo>
                    <a:pt x="12218" y="14166"/>
                  </a:lnTo>
                  <a:lnTo>
                    <a:pt x="12508" y="13995"/>
                  </a:lnTo>
                  <a:lnTo>
                    <a:pt x="12816" y="13807"/>
                  </a:lnTo>
                  <a:lnTo>
                    <a:pt x="13106" y="13602"/>
                  </a:lnTo>
                  <a:lnTo>
                    <a:pt x="13329" y="13380"/>
                  </a:lnTo>
                  <a:lnTo>
                    <a:pt x="13568" y="13106"/>
                  </a:lnTo>
                  <a:lnTo>
                    <a:pt x="13790" y="12850"/>
                  </a:lnTo>
                  <a:lnTo>
                    <a:pt x="13961" y="12560"/>
                  </a:lnTo>
                  <a:lnTo>
                    <a:pt x="14115" y="12269"/>
                  </a:lnTo>
                  <a:lnTo>
                    <a:pt x="14217" y="11927"/>
                  </a:lnTo>
                  <a:lnTo>
                    <a:pt x="14320" y="11568"/>
                  </a:lnTo>
                  <a:lnTo>
                    <a:pt x="14388" y="11210"/>
                  </a:lnTo>
                  <a:lnTo>
                    <a:pt x="14388" y="10851"/>
                  </a:lnTo>
                  <a:lnTo>
                    <a:pt x="14388" y="10492"/>
                  </a:lnTo>
                  <a:lnTo>
                    <a:pt x="14320" y="10133"/>
                  </a:lnTo>
                  <a:lnTo>
                    <a:pt x="14217" y="9808"/>
                  </a:lnTo>
                  <a:lnTo>
                    <a:pt x="14115" y="9467"/>
                  </a:lnTo>
                  <a:lnTo>
                    <a:pt x="13961" y="9142"/>
                  </a:lnTo>
                  <a:lnTo>
                    <a:pt x="13790" y="8851"/>
                  </a:lnTo>
                  <a:lnTo>
                    <a:pt x="13568" y="8595"/>
                  </a:lnTo>
                  <a:lnTo>
                    <a:pt x="13329" y="8322"/>
                  </a:lnTo>
                  <a:lnTo>
                    <a:pt x="13106" y="8100"/>
                  </a:lnTo>
                  <a:lnTo>
                    <a:pt x="12816" y="7894"/>
                  </a:lnTo>
                  <a:lnTo>
                    <a:pt x="12508" y="7741"/>
                  </a:lnTo>
                  <a:lnTo>
                    <a:pt x="12218" y="7570"/>
                  </a:lnTo>
                  <a:lnTo>
                    <a:pt x="11893" y="7433"/>
                  </a:lnTo>
                  <a:lnTo>
                    <a:pt x="11534" y="7382"/>
                  </a:lnTo>
                  <a:lnTo>
                    <a:pt x="11175" y="7313"/>
                  </a:lnTo>
                  <a:lnTo>
                    <a:pt x="10817" y="7313"/>
                  </a:lnTo>
                  <a:lnTo>
                    <a:pt x="10441" y="7313"/>
                  </a:lnTo>
                  <a:lnTo>
                    <a:pt x="10082" y="7382"/>
                  </a:lnTo>
                  <a:lnTo>
                    <a:pt x="9757" y="7433"/>
                  </a:lnTo>
                  <a:lnTo>
                    <a:pt x="9432" y="7570"/>
                  </a:lnTo>
                  <a:lnTo>
                    <a:pt x="9142" y="7741"/>
                  </a:lnTo>
                  <a:lnTo>
                    <a:pt x="8834" y="7894"/>
                  </a:lnTo>
                  <a:lnTo>
                    <a:pt x="8544" y="8100"/>
                  </a:lnTo>
                  <a:lnTo>
                    <a:pt x="8287" y="8322"/>
                  </a:lnTo>
                  <a:lnTo>
                    <a:pt x="8048" y="8595"/>
                  </a:lnTo>
                  <a:lnTo>
                    <a:pt x="7860" y="8851"/>
                  </a:lnTo>
                  <a:lnTo>
                    <a:pt x="7689" y="9142"/>
                  </a:lnTo>
                  <a:lnTo>
                    <a:pt x="7536" y="9467"/>
                  </a:lnTo>
                  <a:lnTo>
                    <a:pt x="7399" y="9808"/>
                  </a:lnTo>
                  <a:lnTo>
                    <a:pt x="7331" y="10133"/>
                  </a:lnTo>
                  <a:lnTo>
                    <a:pt x="7262" y="10492"/>
                  </a:lnTo>
                  <a:lnTo>
                    <a:pt x="7262" y="10851"/>
                  </a:lnTo>
                  <a:lnTo>
                    <a:pt x="7262" y="11210"/>
                  </a:lnTo>
                  <a:lnTo>
                    <a:pt x="7331" y="11568"/>
                  </a:lnTo>
                  <a:lnTo>
                    <a:pt x="7399" y="11927"/>
                  </a:lnTo>
                  <a:lnTo>
                    <a:pt x="7536" y="12269"/>
                  </a:lnTo>
                  <a:lnTo>
                    <a:pt x="7689" y="12560"/>
                  </a:lnTo>
                  <a:lnTo>
                    <a:pt x="7860" y="12850"/>
                  </a:lnTo>
                  <a:lnTo>
                    <a:pt x="8048" y="13106"/>
                  </a:lnTo>
                  <a:lnTo>
                    <a:pt x="8287" y="13380"/>
                  </a:lnTo>
                  <a:lnTo>
                    <a:pt x="8544" y="13602"/>
                  </a:lnTo>
                  <a:lnTo>
                    <a:pt x="8834" y="13807"/>
                  </a:lnTo>
                  <a:lnTo>
                    <a:pt x="9142" y="13995"/>
                  </a:lnTo>
                  <a:lnTo>
                    <a:pt x="9432" y="14166"/>
                  </a:lnTo>
                  <a:lnTo>
                    <a:pt x="9757" y="14268"/>
                  </a:lnTo>
                  <a:lnTo>
                    <a:pt x="10082" y="14354"/>
                  </a:lnTo>
                  <a:lnTo>
                    <a:pt x="10441" y="14388"/>
                  </a:lnTo>
                  <a:lnTo>
                    <a:pt x="10817" y="14422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20099999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C0C0C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76200" tIns="38100" rIns="76200" bIns="38100" numCol="1" anchor="t" anchorCtr="0" compatLnSpc="1">
              <a:prstTxWarp prst="textNoShape">
                <a:avLst/>
              </a:prstTxWarp>
              <a:flatTx/>
            </a:bodyPr>
            <a:lstStyle/>
            <a:p>
              <a:endParaRPr lang="en-US" sz="1500" dirty="0">
                <a:solidFill>
                  <a:prstClr val="black"/>
                </a:solidFill>
                <a:cs typeface="Aharoni" panose="02010803020104030203" pitchFamily="2" charset="-79"/>
              </a:endParaRPr>
            </a:p>
          </p:txBody>
        </p:sp>
        <p:sp>
          <p:nvSpPr>
            <p:cNvPr id="14" name="AutoShape 5"/>
            <p:cNvSpPr>
              <a:spLocks noEditPoints="1" noChangeArrowheads="1"/>
            </p:cNvSpPr>
            <p:nvPr/>
          </p:nvSpPr>
          <p:spPr bwMode="auto">
            <a:xfrm>
              <a:off x="2559" y="2142"/>
              <a:ext cx="1588" cy="1392"/>
            </a:xfrm>
            <a:custGeom>
              <a:avLst/>
              <a:gdLst>
                <a:gd name="T0" fmla="*/ 10800 w 21600"/>
                <a:gd name="T1" fmla="*/ 0 h 21600"/>
                <a:gd name="T2" fmla="*/ 21600 w 21600"/>
                <a:gd name="T3" fmla="*/ 10800 h 21600"/>
                <a:gd name="T4" fmla="*/ 10800 w 21600"/>
                <a:gd name="T5" fmla="*/ 21600 h 21600"/>
                <a:gd name="T6" fmla="*/ 0 w 21600"/>
                <a:gd name="T7" fmla="*/ 10800 h 21600"/>
                <a:gd name="T8" fmla="*/ 4374 w 21600"/>
                <a:gd name="T9" fmla="*/ 3964 h 21600"/>
                <a:gd name="T10" fmla="*/ 17841 w 21600"/>
                <a:gd name="T11" fmla="*/ 1763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9689" y="1725"/>
                  </a:moveTo>
                  <a:lnTo>
                    <a:pt x="10304" y="85"/>
                  </a:lnTo>
                  <a:lnTo>
                    <a:pt x="11637" y="85"/>
                  </a:lnTo>
                  <a:lnTo>
                    <a:pt x="12303" y="1777"/>
                  </a:lnTo>
                  <a:lnTo>
                    <a:pt x="13072" y="1931"/>
                  </a:lnTo>
                  <a:lnTo>
                    <a:pt x="14303" y="598"/>
                  </a:lnTo>
                  <a:lnTo>
                    <a:pt x="15533" y="1110"/>
                  </a:lnTo>
                  <a:lnTo>
                    <a:pt x="15584" y="2905"/>
                  </a:lnTo>
                  <a:lnTo>
                    <a:pt x="16405" y="3520"/>
                  </a:lnTo>
                  <a:lnTo>
                    <a:pt x="17891" y="2751"/>
                  </a:lnTo>
                  <a:lnTo>
                    <a:pt x="18917" y="3674"/>
                  </a:lnTo>
                  <a:lnTo>
                    <a:pt x="18199" y="5314"/>
                  </a:lnTo>
                  <a:lnTo>
                    <a:pt x="18763" y="6083"/>
                  </a:lnTo>
                  <a:lnTo>
                    <a:pt x="20403" y="6032"/>
                  </a:lnTo>
                  <a:lnTo>
                    <a:pt x="20865" y="7211"/>
                  </a:lnTo>
                  <a:lnTo>
                    <a:pt x="19737" y="8185"/>
                  </a:lnTo>
                  <a:lnTo>
                    <a:pt x="20096" y="9723"/>
                  </a:lnTo>
                  <a:lnTo>
                    <a:pt x="21634" y="10287"/>
                  </a:lnTo>
                  <a:lnTo>
                    <a:pt x="21582" y="11620"/>
                  </a:lnTo>
                  <a:lnTo>
                    <a:pt x="20147" y="12184"/>
                  </a:lnTo>
                  <a:lnTo>
                    <a:pt x="19942" y="13158"/>
                  </a:lnTo>
                  <a:lnTo>
                    <a:pt x="21070" y="14234"/>
                  </a:lnTo>
                  <a:lnTo>
                    <a:pt x="20608" y="15362"/>
                  </a:lnTo>
                  <a:lnTo>
                    <a:pt x="19019" y="15465"/>
                  </a:lnTo>
                  <a:lnTo>
                    <a:pt x="18404" y="16439"/>
                  </a:lnTo>
                  <a:lnTo>
                    <a:pt x="19122" y="17925"/>
                  </a:lnTo>
                  <a:lnTo>
                    <a:pt x="18096" y="18797"/>
                  </a:lnTo>
                  <a:lnTo>
                    <a:pt x="16763" y="18284"/>
                  </a:lnTo>
                  <a:lnTo>
                    <a:pt x="15431" y="19002"/>
                  </a:lnTo>
                  <a:lnTo>
                    <a:pt x="15277" y="20848"/>
                  </a:lnTo>
                  <a:lnTo>
                    <a:pt x="14149" y="21155"/>
                  </a:lnTo>
                  <a:lnTo>
                    <a:pt x="13021" y="19925"/>
                  </a:lnTo>
                  <a:lnTo>
                    <a:pt x="12252" y="20181"/>
                  </a:lnTo>
                  <a:lnTo>
                    <a:pt x="11739" y="21668"/>
                  </a:lnTo>
                  <a:lnTo>
                    <a:pt x="10201" y="21668"/>
                  </a:lnTo>
                  <a:lnTo>
                    <a:pt x="9740" y="20130"/>
                  </a:lnTo>
                  <a:lnTo>
                    <a:pt x="8253" y="19771"/>
                  </a:lnTo>
                  <a:lnTo>
                    <a:pt x="7125" y="21001"/>
                  </a:lnTo>
                  <a:lnTo>
                    <a:pt x="5895" y="20489"/>
                  </a:lnTo>
                  <a:lnTo>
                    <a:pt x="5946" y="18592"/>
                  </a:lnTo>
                  <a:lnTo>
                    <a:pt x="5177" y="18131"/>
                  </a:lnTo>
                  <a:lnTo>
                    <a:pt x="3383" y="18848"/>
                  </a:lnTo>
                  <a:lnTo>
                    <a:pt x="2614" y="17874"/>
                  </a:lnTo>
                  <a:lnTo>
                    <a:pt x="3383" y="16182"/>
                  </a:lnTo>
                  <a:lnTo>
                    <a:pt x="2922" y="15465"/>
                  </a:lnTo>
                  <a:lnTo>
                    <a:pt x="922" y="15516"/>
                  </a:lnTo>
                  <a:lnTo>
                    <a:pt x="512" y="14234"/>
                  </a:lnTo>
                  <a:lnTo>
                    <a:pt x="1948" y="12901"/>
                  </a:lnTo>
                  <a:lnTo>
                    <a:pt x="1896" y="12184"/>
                  </a:lnTo>
                  <a:lnTo>
                    <a:pt x="0" y="11415"/>
                  </a:lnTo>
                  <a:lnTo>
                    <a:pt x="51" y="10031"/>
                  </a:lnTo>
                  <a:lnTo>
                    <a:pt x="1948" y="9313"/>
                  </a:lnTo>
                  <a:lnTo>
                    <a:pt x="2101" y="8595"/>
                  </a:lnTo>
                  <a:lnTo>
                    <a:pt x="615" y="7160"/>
                  </a:lnTo>
                  <a:lnTo>
                    <a:pt x="1127" y="5878"/>
                  </a:lnTo>
                  <a:lnTo>
                    <a:pt x="3178" y="5981"/>
                  </a:lnTo>
                  <a:lnTo>
                    <a:pt x="3588" y="5417"/>
                  </a:lnTo>
                  <a:lnTo>
                    <a:pt x="2819" y="3520"/>
                  </a:lnTo>
                  <a:lnTo>
                    <a:pt x="3742" y="2597"/>
                  </a:lnTo>
                  <a:lnTo>
                    <a:pt x="5536" y="3417"/>
                  </a:lnTo>
                  <a:lnTo>
                    <a:pt x="6049" y="3058"/>
                  </a:lnTo>
                  <a:lnTo>
                    <a:pt x="6100" y="1264"/>
                  </a:lnTo>
                  <a:lnTo>
                    <a:pt x="7228" y="700"/>
                  </a:lnTo>
                  <a:lnTo>
                    <a:pt x="8510" y="2033"/>
                  </a:lnTo>
                  <a:lnTo>
                    <a:pt x="9689" y="1725"/>
                  </a:lnTo>
                  <a:close/>
                  <a:moveTo>
                    <a:pt x="10817" y="14422"/>
                  </a:moveTo>
                  <a:lnTo>
                    <a:pt x="11175" y="14388"/>
                  </a:lnTo>
                  <a:lnTo>
                    <a:pt x="11534" y="14354"/>
                  </a:lnTo>
                  <a:lnTo>
                    <a:pt x="11893" y="14268"/>
                  </a:lnTo>
                  <a:lnTo>
                    <a:pt x="12218" y="14166"/>
                  </a:lnTo>
                  <a:lnTo>
                    <a:pt x="12508" y="13995"/>
                  </a:lnTo>
                  <a:lnTo>
                    <a:pt x="12816" y="13807"/>
                  </a:lnTo>
                  <a:lnTo>
                    <a:pt x="13106" y="13602"/>
                  </a:lnTo>
                  <a:lnTo>
                    <a:pt x="13329" y="13380"/>
                  </a:lnTo>
                  <a:lnTo>
                    <a:pt x="13568" y="13106"/>
                  </a:lnTo>
                  <a:lnTo>
                    <a:pt x="13790" y="12850"/>
                  </a:lnTo>
                  <a:lnTo>
                    <a:pt x="13961" y="12560"/>
                  </a:lnTo>
                  <a:lnTo>
                    <a:pt x="14115" y="12269"/>
                  </a:lnTo>
                  <a:lnTo>
                    <a:pt x="14217" y="11927"/>
                  </a:lnTo>
                  <a:lnTo>
                    <a:pt x="14320" y="11568"/>
                  </a:lnTo>
                  <a:lnTo>
                    <a:pt x="14388" y="11210"/>
                  </a:lnTo>
                  <a:lnTo>
                    <a:pt x="14388" y="10851"/>
                  </a:lnTo>
                  <a:lnTo>
                    <a:pt x="14388" y="10492"/>
                  </a:lnTo>
                  <a:lnTo>
                    <a:pt x="14320" y="10133"/>
                  </a:lnTo>
                  <a:lnTo>
                    <a:pt x="14217" y="9808"/>
                  </a:lnTo>
                  <a:lnTo>
                    <a:pt x="14115" y="9467"/>
                  </a:lnTo>
                  <a:lnTo>
                    <a:pt x="13961" y="9142"/>
                  </a:lnTo>
                  <a:lnTo>
                    <a:pt x="13790" y="8851"/>
                  </a:lnTo>
                  <a:lnTo>
                    <a:pt x="13568" y="8595"/>
                  </a:lnTo>
                  <a:lnTo>
                    <a:pt x="13329" y="8322"/>
                  </a:lnTo>
                  <a:lnTo>
                    <a:pt x="13106" y="8100"/>
                  </a:lnTo>
                  <a:lnTo>
                    <a:pt x="12816" y="7894"/>
                  </a:lnTo>
                  <a:lnTo>
                    <a:pt x="12508" y="7741"/>
                  </a:lnTo>
                  <a:lnTo>
                    <a:pt x="12218" y="7570"/>
                  </a:lnTo>
                  <a:lnTo>
                    <a:pt x="11893" y="7433"/>
                  </a:lnTo>
                  <a:lnTo>
                    <a:pt x="11534" y="7382"/>
                  </a:lnTo>
                  <a:lnTo>
                    <a:pt x="11175" y="7313"/>
                  </a:lnTo>
                  <a:lnTo>
                    <a:pt x="10817" y="7313"/>
                  </a:lnTo>
                  <a:lnTo>
                    <a:pt x="10441" y="7313"/>
                  </a:lnTo>
                  <a:lnTo>
                    <a:pt x="10082" y="7382"/>
                  </a:lnTo>
                  <a:lnTo>
                    <a:pt x="9757" y="7433"/>
                  </a:lnTo>
                  <a:lnTo>
                    <a:pt x="9432" y="7570"/>
                  </a:lnTo>
                  <a:lnTo>
                    <a:pt x="9142" y="7741"/>
                  </a:lnTo>
                  <a:lnTo>
                    <a:pt x="8834" y="7894"/>
                  </a:lnTo>
                  <a:lnTo>
                    <a:pt x="8544" y="8100"/>
                  </a:lnTo>
                  <a:lnTo>
                    <a:pt x="8287" y="8322"/>
                  </a:lnTo>
                  <a:lnTo>
                    <a:pt x="8048" y="8595"/>
                  </a:lnTo>
                  <a:lnTo>
                    <a:pt x="7860" y="8851"/>
                  </a:lnTo>
                  <a:lnTo>
                    <a:pt x="7689" y="9142"/>
                  </a:lnTo>
                  <a:lnTo>
                    <a:pt x="7536" y="9467"/>
                  </a:lnTo>
                  <a:lnTo>
                    <a:pt x="7399" y="9808"/>
                  </a:lnTo>
                  <a:lnTo>
                    <a:pt x="7331" y="10133"/>
                  </a:lnTo>
                  <a:lnTo>
                    <a:pt x="7262" y="10492"/>
                  </a:lnTo>
                  <a:lnTo>
                    <a:pt x="7262" y="10851"/>
                  </a:lnTo>
                  <a:lnTo>
                    <a:pt x="7262" y="11210"/>
                  </a:lnTo>
                  <a:lnTo>
                    <a:pt x="7331" y="11568"/>
                  </a:lnTo>
                  <a:lnTo>
                    <a:pt x="7399" y="11927"/>
                  </a:lnTo>
                  <a:lnTo>
                    <a:pt x="7536" y="12269"/>
                  </a:lnTo>
                  <a:lnTo>
                    <a:pt x="7689" y="12560"/>
                  </a:lnTo>
                  <a:lnTo>
                    <a:pt x="7860" y="12850"/>
                  </a:lnTo>
                  <a:lnTo>
                    <a:pt x="8048" y="13106"/>
                  </a:lnTo>
                  <a:lnTo>
                    <a:pt x="8287" y="13380"/>
                  </a:lnTo>
                  <a:lnTo>
                    <a:pt x="8544" y="13602"/>
                  </a:lnTo>
                  <a:lnTo>
                    <a:pt x="8834" y="13807"/>
                  </a:lnTo>
                  <a:lnTo>
                    <a:pt x="9142" y="13995"/>
                  </a:lnTo>
                  <a:lnTo>
                    <a:pt x="9432" y="14166"/>
                  </a:lnTo>
                  <a:lnTo>
                    <a:pt x="9757" y="14268"/>
                  </a:lnTo>
                  <a:lnTo>
                    <a:pt x="10082" y="14354"/>
                  </a:lnTo>
                  <a:lnTo>
                    <a:pt x="10441" y="14388"/>
                  </a:lnTo>
                  <a:lnTo>
                    <a:pt x="10817" y="14422"/>
                  </a:lnTo>
                  <a:close/>
                </a:path>
              </a:pathLst>
            </a:custGeom>
            <a:solidFill>
              <a:srgbClr val="FF0000"/>
            </a:soli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20099999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C0C0C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76200" tIns="38100" rIns="76200" bIns="38100" numCol="1" anchor="t" anchorCtr="0" compatLnSpc="1">
              <a:prstTxWarp prst="textNoShape">
                <a:avLst/>
              </a:prstTxWarp>
              <a:flatTx/>
            </a:bodyPr>
            <a:lstStyle/>
            <a:p>
              <a:endParaRPr lang="en-US" sz="1500" dirty="0">
                <a:solidFill>
                  <a:prstClr val="black"/>
                </a:solidFill>
                <a:cs typeface="Aharoni" panose="02010803020104030203" pitchFamily="2" charset="-79"/>
              </a:endParaRPr>
            </a:p>
          </p:txBody>
        </p:sp>
      </p:grpSp>
      <p:sp>
        <p:nvSpPr>
          <p:cNvPr id="16" name="Oval 15"/>
          <p:cNvSpPr/>
          <p:nvPr/>
        </p:nvSpPr>
        <p:spPr>
          <a:xfrm>
            <a:off x="1868544" y="762000"/>
            <a:ext cx="2231913" cy="10160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33" dirty="0">
              <a:solidFill>
                <a:prstClr val="white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575524" y="3302000"/>
            <a:ext cx="1687359" cy="810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33" dirty="0">
                <a:solidFill>
                  <a:prstClr val="black"/>
                </a:solidFill>
                <a:cs typeface="Aharoni" panose="02010803020104030203" pitchFamily="2" charset="-79"/>
              </a:rPr>
              <a:t>Term</a:t>
            </a:r>
          </a:p>
          <a:p>
            <a:r>
              <a:rPr lang="en-US" sz="2333" dirty="0">
                <a:solidFill>
                  <a:prstClr val="black"/>
                </a:solidFill>
                <a:cs typeface="Aharoni" panose="02010803020104030203" pitchFamily="2" charset="-79"/>
              </a:rPr>
              <a:t>Translators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1587500" y="3111500"/>
            <a:ext cx="6477000" cy="0"/>
          </a:xfrm>
          <a:prstGeom prst="line">
            <a:avLst/>
          </a:prstGeom>
          <a:ln w="539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587500" y="2095500"/>
            <a:ext cx="6477000" cy="0"/>
          </a:xfrm>
          <a:prstGeom prst="line">
            <a:avLst/>
          </a:prstGeom>
          <a:ln w="539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861791" y="2222500"/>
            <a:ext cx="25426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33" dirty="0">
                <a:solidFill>
                  <a:prstClr val="black"/>
                </a:solidFill>
                <a:cs typeface="Aharoni" panose="02010803020104030203" pitchFamily="2" charset="-79"/>
              </a:rPr>
              <a:t>Standard Terms</a:t>
            </a:r>
          </a:p>
          <a:p>
            <a:r>
              <a:rPr lang="en-US" sz="1667" dirty="0">
                <a:solidFill>
                  <a:prstClr val="black"/>
                </a:solidFill>
                <a:cs typeface="Aharoni" panose="02010803020104030203" pitchFamily="2" charset="-79"/>
              </a:rPr>
              <a:t>(Non-standard Structure)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092766" y="1016000"/>
            <a:ext cx="1646605" cy="8103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33" dirty="0">
                <a:solidFill>
                  <a:prstClr val="black"/>
                </a:solidFill>
                <a:cs typeface="Aharoni" panose="02010803020104030203" pitchFamily="2" charset="-79"/>
              </a:rPr>
              <a:t>Application</a:t>
            </a:r>
          </a:p>
          <a:p>
            <a:r>
              <a:rPr lang="en-US" sz="2333" dirty="0">
                <a:solidFill>
                  <a:prstClr val="black"/>
                </a:solidFill>
                <a:cs typeface="Aharoni" panose="02010803020104030203" pitchFamily="2" charset="-79"/>
              </a:rPr>
              <a:t> and User</a:t>
            </a:r>
          </a:p>
        </p:txBody>
      </p:sp>
      <p:pic>
        <p:nvPicPr>
          <p:cNvPr id="1030" name="Picture 6" descr="C:\Users\coshuff\AppData\Local\Microsoft\Windows\Temporary Internet Files\Content.IE5\7VL2K6HY\MP900448637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000" y="1079500"/>
            <a:ext cx="952500" cy="63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2" name="Straight Arrow Connector 21"/>
          <p:cNvCxnSpPr/>
          <p:nvPr/>
        </p:nvCxnSpPr>
        <p:spPr>
          <a:xfrm flipV="1">
            <a:off x="2476500" y="4000501"/>
            <a:ext cx="0" cy="464975"/>
          </a:xfrm>
          <a:prstGeom prst="straightConnector1">
            <a:avLst/>
          </a:prstGeom>
          <a:ln w="508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2413000" y="2984500"/>
            <a:ext cx="0" cy="452983"/>
          </a:xfrm>
          <a:prstGeom prst="straightConnector1">
            <a:avLst/>
          </a:prstGeom>
          <a:ln w="508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2503517" y="1737360"/>
            <a:ext cx="33943" cy="485142"/>
          </a:xfrm>
          <a:prstGeom prst="straightConnector1">
            <a:avLst/>
          </a:prstGeom>
          <a:ln w="508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16" idx="6"/>
          </p:cNvCxnSpPr>
          <p:nvPr/>
        </p:nvCxnSpPr>
        <p:spPr>
          <a:xfrm>
            <a:off x="4100457" y="1270000"/>
            <a:ext cx="689087" cy="127000"/>
          </a:xfrm>
          <a:prstGeom prst="straightConnector1">
            <a:avLst/>
          </a:prstGeom>
          <a:ln w="508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2540000" y="4007533"/>
            <a:ext cx="0" cy="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oup 2"/>
          <p:cNvGrpSpPr>
            <a:grpSpLocks/>
          </p:cNvGrpSpPr>
          <p:nvPr/>
        </p:nvGrpSpPr>
        <p:grpSpPr bwMode="auto">
          <a:xfrm>
            <a:off x="3429000" y="3165060"/>
            <a:ext cx="1079500" cy="905973"/>
            <a:chOff x="1632" y="1248"/>
            <a:chExt cx="2682" cy="2286"/>
          </a:xfrm>
        </p:grpSpPr>
        <p:sp>
          <p:nvSpPr>
            <p:cNvPr id="27" name="Gear"/>
            <p:cNvSpPr>
              <a:spLocks noEditPoints="1" noChangeArrowheads="1"/>
            </p:cNvSpPr>
            <p:nvPr/>
          </p:nvSpPr>
          <p:spPr bwMode="auto">
            <a:xfrm>
              <a:off x="3119" y="1248"/>
              <a:ext cx="1195" cy="1048"/>
            </a:xfrm>
            <a:custGeom>
              <a:avLst/>
              <a:gdLst>
                <a:gd name="T0" fmla="*/ 10800 w 21600"/>
                <a:gd name="T1" fmla="*/ 0 h 21600"/>
                <a:gd name="T2" fmla="*/ 21600 w 21600"/>
                <a:gd name="T3" fmla="*/ 10800 h 21600"/>
                <a:gd name="T4" fmla="*/ 10800 w 21600"/>
                <a:gd name="T5" fmla="*/ 21600 h 21600"/>
                <a:gd name="T6" fmla="*/ 0 w 21600"/>
                <a:gd name="T7" fmla="*/ 10800 h 21600"/>
                <a:gd name="T8" fmla="*/ 4374 w 21600"/>
                <a:gd name="T9" fmla="*/ 3964 h 21600"/>
                <a:gd name="T10" fmla="*/ 17841 w 21600"/>
                <a:gd name="T11" fmla="*/ 1763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9689" y="1725"/>
                  </a:moveTo>
                  <a:lnTo>
                    <a:pt x="10304" y="85"/>
                  </a:lnTo>
                  <a:lnTo>
                    <a:pt x="11637" y="85"/>
                  </a:lnTo>
                  <a:lnTo>
                    <a:pt x="12303" y="1777"/>
                  </a:lnTo>
                  <a:lnTo>
                    <a:pt x="13072" y="1931"/>
                  </a:lnTo>
                  <a:lnTo>
                    <a:pt x="14303" y="598"/>
                  </a:lnTo>
                  <a:lnTo>
                    <a:pt x="15533" y="1110"/>
                  </a:lnTo>
                  <a:lnTo>
                    <a:pt x="15584" y="2905"/>
                  </a:lnTo>
                  <a:lnTo>
                    <a:pt x="16405" y="3520"/>
                  </a:lnTo>
                  <a:lnTo>
                    <a:pt x="17891" y="2751"/>
                  </a:lnTo>
                  <a:lnTo>
                    <a:pt x="18917" y="3674"/>
                  </a:lnTo>
                  <a:lnTo>
                    <a:pt x="18199" y="5314"/>
                  </a:lnTo>
                  <a:lnTo>
                    <a:pt x="18763" y="6083"/>
                  </a:lnTo>
                  <a:lnTo>
                    <a:pt x="20403" y="6032"/>
                  </a:lnTo>
                  <a:lnTo>
                    <a:pt x="20865" y="7211"/>
                  </a:lnTo>
                  <a:lnTo>
                    <a:pt x="19737" y="8185"/>
                  </a:lnTo>
                  <a:lnTo>
                    <a:pt x="20096" y="9723"/>
                  </a:lnTo>
                  <a:lnTo>
                    <a:pt x="21634" y="10287"/>
                  </a:lnTo>
                  <a:lnTo>
                    <a:pt x="21582" y="11620"/>
                  </a:lnTo>
                  <a:lnTo>
                    <a:pt x="20147" y="12184"/>
                  </a:lnTo>
                  <a:lnTo>
                    <a:pt x="19942" y="13158"/>
                  </a:lnTo>
                  <a:lnTo>
                    <a:pt x="21070" y="14234"/>
                  </a:lnTo>
                  <a:lnTo>
                    <a:pt x="20608" y="15362"/>
                  </a:lnTo>
                  <a:lnTo>
                    <a:pt x="19019" y="15465"/>
                  </a:lnTo>
                  <a:lnTo>
                    <a:pt x="18404" y="16439"/>
                  </a:lnTo>
                  <a:lnTo>
                    <a:pt x="19122" y="17925"/>
                  </a:lnTo>
                  <a:lnTo>
                    <a:pt x="18096" y="18797"/>
                  </a:lnTo>
                  <a:lnTo>
                    <a:pt x="16763" y="18284"/>
                  </a:lnTo>
                  <a:lnTo>
                    <a:pt x="15431" y="19002"/>
                  </a:lnTo>
                  <a:lnTo>
                    <a:pt x="15277" y="20848"/>
                  </a:lnTo>
                  <a:lnTo>
                    <a:pt x="14149" y="21155"/>
                  </a:lnTo>
                  <a:lnTo>
                    <a:pt x="13021" y="19925"/>
                  </a:lnTo>
                  <a:lnTo>
                    <a:pt x="12252" y="20181"/>
                  </a:lnTo>
                  <a:lnTo>
                    <a:pt x="11739" y="21668"/>
                  </a:lnTo>
                  <a:lnTo>
                    <a:pt x="10201" y="21668"/>
                  </a:lnTo>
                  <a:lnTo>
                    <a:pt x="9740" y="20130"/>
                  </a:lnTo>
                  <a:lnTo>
                    <a:pt x="8253" y="19771"/>
                  </a:lnTo>
                  <a:lnTo>
                    <a:pt x="7125" y="21001"/>
                  </a:lnTo>
                  <a:lnTo>
                    <a:pt x="5895" y="20489"/>
                  </a:lnTo>
                  <a:lnTo>
                    <a:pt x="5946" y="18592"/>
                  </a:lnTo>
                  <a:lnTo>
                    <a:pt x="5177" y="18131"/>
                  </a:lnTo>
                  <a:lnTo>
                    <a:pt x="3383" y="18848"/>
                  </a:lnTo>
                  <a:lnTo>
                    <a:pt x="2614" y="17874"/>
                  </a:lnTo>
                  <a:lnTo>
                    <a:pt x="3383" y="16182"/>
                  </a:lnTo>
                  <a:lnTo>
                    <a:pt x="2922" y="15465"/>
                  </a:lnTo>
                  <a:lnTo>
                    <a:pt x="922" y="15516"/>
                  </a:lnTo>
                  <a:lnTo>
                    <a:pt x="512" y="14234"/>
                  </a:lnTo>
                  <a:lnTo>
                    <a:pt x="1948" y="12901"/>
                  </a:lnTo>
                  <a:lnTo>
                    <a:pt x="1896" y="12184"/>
                  </a:lnTo>
                  <a:lnTo>
                    <a:pt x="0" y="11415"/>
                  </a:lnTo>
                  <a:lnTo>
                    <a:pt x="51" y="10031"/>
                  </a:lnTo>
                  <a:lnTo>
                    <a:pt x="1948" y="9313"/>
                  </a:lnTo>
                  <a:lnTo>
                    <a:pt x="2101" y="8595"/>
                  </a:lnTo>
                  <a:lnTo>
                    <a:pt x="615" y="7160"/>
                  </a:lnTo>
                  <a:lnTo>
                    <a:pt x="1127" y="5878"/>
                  </a:lnTo>
                  <a:lnTo>
                    <a:pt x="3178" y="5981"/>
                  </a:lnTo>
                  <a:lnTo>
                    <a:pt x="3588" y="5417"/>
                  </a:lnTo>
                  <a:lnTo>
                    <a:pt x="2819" y="3520"/>
                  </a:lnTo>
                  <a:lnTo>
                    <a:pt x="3742" y="2597"/>
                  </a:lnTo>
                  <a:lnTo>
                    <a:pt x="5536" y="3417"/>
                  </a:lnTo>
                  <a:lnTo>
                    <a:pt x="6049" y="3058"/>
                  </a:lnTo>
                  <a:lnTo>
                    <a:pt x="6100" y="1264"/>
                  </a:lnTo>
                  <a:lnTo>
                    <a:pt x="7228" y="700"/>
                  </a:lnTo>
                  <a:lnTo>
                    <a:pt x="8510" y="2033"/>
                  </a:lnTo>
                  <a:lnTo>
                    <a:pt x="9689" y="1725"/>
                  </a:lnTo>
                  <a:close/>
                  <a:moveTo>
                    <a:pt x="10817" y="14422"/>
                  </a:moveTo>
                  <a:lnTo>
                    <a:pt x="11175" y="14388"/>
                  </a:lnTo>
                  <a:lnTo>
                    <a:pt x="11534" y="14354"/>
                  </a:lnTo>
                  <a:lnTo>
                    <a:pt x="11893" y="14268"/>
                  </a:lnTo>
                  <a:lnTo>
                    <a:pt x="12218" y="14166"/>
                  </a:lnTo>
                  <a:lnTo>
                    <a:pt x="12508" y="13995"/>
                  </a:lnTo>
                  <a:lnTo>
                    <a:pt x="12816" y="13807"/>
                  </a:lnTo>
                  <a:lnTo>
                    <a:pt x="13106" y="13602"/>
                  </a:lnTo>
                  <a:lnTo>
                    <a:pt x="13329" y="13380"/>
                  </a:lnTo>
                  <a:lnTo>
                    <a:pt x="13568" y="13106"/>
                  </a:lnTo>
                  <a:lnTo>
                    <a:pt x="13790" y="12850"/>
                  </a:lnTo>
                  <a:lnTo>
                    <a:pt x="13961" y="12560"/>
                  </a:lnTo>
                  <a:lnTo>
                    <a:pt x="14115" y="12269"/>
                  </a:lnTo>
                  <a:lnTo>
                    <a:pt x="14217" y="11927"/>
                  </a:lnTo>
                  <a:lnTo>
                    <a:pt x="14320" y="11568"/>
                  </a:lnTo>
                  <a:lnTo>
                    <a:pt x="14388" y="11210"/>
                  </a:lnTo>
                  <a:lnTo>
                    <a:pt x="14388" y="10851"/>
                  </a:lnTo>
                  <a:lnTo>
                    <a:pt x="14388" y="10492"/>
                  </a:lnTo>
                  <a:lnTo>
                    <a:pt x="14320" y="10133"/>
                  </a:lnTo>
                  <a:lnTo>
                    <a:pt x="14217" y="9808"/>
                  </a:lnTo>
                  <a:lnTo>
                    <a:pt x="14115" y="9467"/>
                  </a:lnTo>
                  <a:lnTo>
                    <a:pt x="13961" y="9142"/>
                  </a:lnTo>
                  <a:lnTo>
                    <a:pt x="13790" y="8851"/>
                  </a:lnTo>
                  <a:lnTo>
                    <a:pt x="13568" y="8595"/>
                  </a:lnTo>
                  <a:lnTo>
                    <a:pt x="13329" y="8322"/>
                  </a:lnTo>
                  <a:lnTo>
                    <a:pt x="13106" y="8100"/>
                  </a:lnTo>
                  <a:lnTo>
                    <a:pt x="12816" y="7894"/>
                  </a:lnTo>
                  <a:lnTo>
                    <a:pt x="12508" y="7741"/>
                  </a:lnTo>
                  <a:lnTo>
                    <a:pt x="12218" y="7570"/>
                  </a:lnTo>
                  <a:lnTo>
                    <a:pt x="11893" y="7433"/>
                  </a:lnTo>
                  <a:lnTo>
                    <a:pt x="11534" y="7382"/>
                  </a:lnTo>
                  <a:lnTo>
                    <a:pt x="11175" y="7313"/>
                  </a:lnTo>
                  <a:lnTo>
                    <a:pt x="10817" y="7313"/>
                  </a:lnTo>
                  <a:lnTo>
                    <a:pt x="10441" y="7313"/>
                  </a:lnTo>
                  <a:lnTo>
                    <a:pt x="10082" y="7382"/>
                  </a:lnTo>
                  <a:lnTo>
                    <a:pt x="9757" y="7433"/>
                  </a:lnTo>
                  <a:lnTo>
                    <a:pt x="9432" y="7570"/>
                  </a:lnTo>
                  <a:lnTo>
                    <a:pt x="9142" y="7741"/>
                  </a:lnTo>
                  <a:lnTo>
                    <a:pt x="8834" y="7894"/>
                  </a:lnTo>
                  <a:lnTo>
                    <a:pt x="8544" y="8100"/>
                  </a:lnTo>
                  <a:lnTo>
                    <a:pt x="8287" y="8322"/>
                  </a:lnTo>
                  <a:lnTo>
                    <a:pt x="8048" y="8595"/>
                  </a:lnTo>
                  <a:lnTo>
                    <a:pt x="7860" y="8851"/>
                  </a:lnTo>
                  <a:lnTo>
                    <a:pt x="7689" y="9142"/>
                  </a:lnTo>
                  <a:lnTo>
                    <a:pt x="7536" y="9467"/>
                  </a:lnTo>
                  <a:lnTo>
                    <a:pt x="7399" y="9808"/>
                  </a:lnTo>
                  <a:lnTo>
                    <a:pt x="7331" y="10133"/>
                  </a:lnTo>
                  <a:lnTo>
                    <a:pt x="7262" y="10492"/>
                  </a:lnTo>
                  <a:lnTo>
                    <a:pt x="7262" y="10851"/>
                  </a:lnTo>
                  <a:lnTo>
                    <a:pt x="7262" y="11210"/>
                  </a:lnTo>
                  <a:lnTo>
                    <a:pt x="7331" y="11568"/>
                  </a:lnTo>
                  <a:lnTo>
                    <a:pt x="7399" y="11927"/>
                  </a:lnTo>
                  <a:lnTo>
                    <a:pt x="7536" y="12269"/>
                  </a:lnTo>
                  <a:lnTo>
                    <a:pt x="7689" y="12560"/>
                  </a:lnTo>
                  <a:lnTo>
                    <a:pt x="7860" y="12850"/>
                  </a:lnTo>
                  <a:lnTo>
                    <a:pt x="8048" y="13106"/>
                  </a:lnTo>
                  <a:lnTo>
                    <a:pt x="8287" y="13380"/>
                  </a:lnTo>
                  <a:lnTo>
                    <a:pt x="8544" y="13602"/>
                  </a:lnTo>
                  <a:lnTo>
                    <a:pt x="8834" y="13807"/>
                  </a:lnTo>
                  <a:lnTo>
                    <a:pt x="9142" y="13995"/>
                  </a:lnTo>
                  <a:lnTo>
                    <a:pt x="9432" y="14166"/>
                  </a:lnTo>
                  <a:lnTo>
                    <a:pt x="9757" y="14268"/>
                  </a:lnTo>
                  <a:lnTo>
                    <a:pt x="10082" y="14354"/>
                  </a:lnTo>
                  <a:lnTo>
                    <a:pt x="10441" y="14388"/>
                  </a:lnTo>
                  <a:lnTo>
                    <a:pt x="10817" y="14422"/>
                  </a:lnTo>
                  <a:close/>
                </a:path>
              </a:pathLst>
            </a:custGeom>
            <a:solidFill>
              <a:srgbClr val="92D050"/>
            </a:soli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20099999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C0C0C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76200" tIns="38100" rIns="76200" bIns="38100" numCol="1" anchor="t" anchorCtr="0" compatLnSpc="1">
              <a:prstTxWarp prst="textNoShape">
                <a:avLst/>
              </a:prstTxWarp>
              <a:flatTx/>
            </a:bodyPr>
            <a:lstStyle/>
            <a:p>
              <a:endParaRPr lang="en-US" sz="1500" dirty="0">
                <a:solidFill>
                  <a:prstClr val="black"/>
                </a:solidFill>
                <a:cs typeface="Aharoni" panose="02010803020104030203" pitchFamily="2" charset="-79"/>
              </a:endParaRPr>
            </a:p>
          </p:txBody>
        </p:sp>
        <p:sp>
          <p:nvSpPr>
            <p:cNvPr id="30" name="AutoShape 4"/>
            <p:cNvSpPr>
              <a:spLocks noEditPoints="1" noChangeArrowheads="1"/>
            </p:cNvSpPr>
            <p:nvPr/>
          </p:nvSpPr>
          <p:spPr bwMode="auto">
            <a:xfrm>
              <a:off x="1632" y="1680"/>
              <a:ext cx="1429" cy="1253"/>
            </a:xfrm>
            <a:custGeom>
              <a:avLst/>
              <a:gdLst>
                <a:gd name="T0" fmla="*/ 10800 w 21600"/>
                <a:gd name="T1" fmla="*/ 0 h 21600"/>
                <a:gd name="T2" fmla="*/ 21600 w 21600"/>
                <a:gd name="T3" fmla="*/ 10800 h 21600"/>
                <a:gd name="T4" fmla="*/ 10800 w 21600"/>
                <a:gd name="T5" fmla="*/ 21600 h 21600"/>
                <a:gd name="T6" fmla="*/ 0 w 21600"/>
                <a:gd name="T7" fmla="*/ 10800 h 21600"/>
                <a:gd name="T8" fmla="*/ 4374 w 21600"/>
                <a:gd name="T9" fmla="*/ 3964 h 21600"/>
                <a:gd name="T10" fmla="*/ 17841 w 21600"/>
                <a:gd name="T11" fmla="*/ 1763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9689" y="1725"/>
                  </a:moveTo>
                  <a:lnTo>
                    <a:pt x="10304" y="85"/>
                  </a:lnTo>
                  <a:lnTo>
                    <a:pt x="11637" y="85"/>
                  </a:lnTo>
                  <a:lnTo>
                    <a:pt x="12303" y="1777"/>
                  </a:lnTo>
                  <a:lnTo>
                    <a:pt x="13072" y="1931"/>
                  </a:lnTo>
                  <a:lnTo>
                    <a:pt x="14303" y="598"/>
                  </a:lnTo>
                  <a:lnTo>
                    <a:pt x="15533" y="1110"/>
                  </a:lnTo>
                  <a:lnTo>
                    <a:pt x="15584" y="2905"/>
                  </a:lnTo>
                  <a:lnTo>
                    <a:pt x="16405" y="3520"/>
                  </a:lnTo>
                  <a:lnTo>
                    <a:pt x="17891" y="2751"/>
                  </a:lnTo>
                  <a:lnTo>
                    <a:pt x="18917" y="3674"/>
                  </a:lnTo>
                  <a:lnTo>
                    <a:pt x="18199" y="5314"/>
                  </a:lnTo>
                  <a:lnTo>
                    <a:pt x="18763" y="6083"/>
                  </a:lnTo>
                  <a:lnTo>
                    <a:pt x="20403" y="6032"/>
                  </a:lnTo>
                  <a:lnTo>
                    <a:pt x="20865" y="7211"/>
                  </a:lnTo>
                  <a:lnTo>
                    <a:pt x="19737" y="8185"/>
                  </a:lnTo>
                  <a:lnTo>
                    <a:pt x="20096" y="9723"/>
                  </a:lnTo>
                  <a:lnTo>
                    <a:pt x="21634" y="10287"/>
                  </a:lnTo>
                  <a:lnTo>
                    <a:pt x="21582" y="11620"/>
                  </a:lnTo>
                  <a:lnTo>
                    <a:pt x="20147" y="12184"/>
                  </a:lnTo>
                  <a:lnTo>
                    <a:pt x="19942" y="13158"/>
                  </a:lnTo>
                  <a:lnTo>
                    <a:pt x="21070" y="14234"/>
                  </a:lnTo>
                  <a:lnTo>
                    <a:pt x="20608" y="15362"/>
                  </a:lnTo>
                  <a:lnTo>
                    <a:pt x="19019" y="15465"/>
                  </a:lnTo>
                  <a:lnTo>
                    <a:pt x="18404" y="16439"/>
                  </a:lnTo>
                  <a:lnTo>
                    <a:pt x="19122" y="17925"/>
                  </a:lnTo>
                  <a:lnTo>
                    <a:pt x="18096" y="18797"/>
                  </a:lnTo>
                  <a:lnTo>
                    <a:pt x="16763" y="18284"/>
                  </a:lnTo>
                  <a:lnTo>
                    <a:pt x="15431" y="19002"/>
                  </a:lnTo>
                  <a:lnTo>
                    <a:pt x="15277" y="20848"/>
                  </a:lnTo>
                  <a:lnTo>
                    <a:pt x="14149" y="21155"/>
                  </a:lnTo>
                  <a:lnTo>
                    <a:pt x="13021" y="19925"/>
                  </a:lnTo>
                  <a:lnTo>
                    <a:pt x="12252" y="20181"/>
                  </a:lnTo>
                  <a:lnTo>
                    <a:pt x="11739" y="21668"/>
                  </a:lnTo>
                  <a:lnTo>
                    <a:pt x="10201" y="21668"/>
                  </a:lnTo>
                  <a:lnTo>
                    <a:pt x="9740" y="20130"/>
                  </a:lnTo>
                  <a:lnTo>
                    <a:pt x="8253" y="19771"/>
                  </a:lnTo>
                  <a:lnTo>
                    <a:pt x="7125" y="21001"/>
                  </a:lnTo>
                  <a:lnTo>
                    <a:pt x="5895" y="20489"/>
                  </a:lnTo>
                  <a:lnTo>
                    <a:pt x="5946" y="18592"/>
                  </a:lnTo>
                  <a:lnTo>
                    <a:pt x="5177" y="18131"/>
                  </a:lnTo>
                  <a:lnTo>
                    <a:pt x="3383" y="18848"/>
                  </a:lnTo>
                  <a:lnTo>
                    <a:pt x="2614" y="17874"/>
                  </a:lnTo>
                  <a:lnTo>
                    <a:pt x="3383" y="16182"/>
                  </a:lnTo>
                  <a:lnTo>
                    <a:pt x="2922" y="15465"/>
                  </a:lnTo>
                  <a:lnTo>
                    <a:pt x="922" y="15516"/>
                  </a:lnTo>
                  <a:lnTo>
                    <a:pt x="512" y="14234"/>
                  </a:lnTo>
                  <a:lnTo>
                    <a:pt x="1948" y="12901"/>
                  </a:lnTo>
                  <a:lnTo>
                    <a:pt x="1896" y="12184"/>
                  </a:lnTo>
                  <a:lnTo>
                    <a:pt x="0" y="11415"/>
                  </a:lnTo>
                  <a:lnTo>
                    <a:pt x="51" y="10031"/>
                  </a:lnTo>
                  <a:lnTo>
                    <a:pt x="1948" y="9313"/>
                  </a:lnTo>
                  <a:lnTo>
                    <a:pt x="2101" y="8595"/>
                  </a:lnTo>
                  <a:lnTo>
                    <a:pt x="615" y="7160"/>
                  </a:lnTo>
                  <a:lnTo>
                    <a:pt x="1127" y="5878"/>
                  </a:lnTo>
                  <a:lnTo>
                    <a:pt x="3178" y="5981"/>
                  </a:lnTo>
                  <a:lnTo>
                    <a:pt x="3588" y="5417"/>
                  </a:lnTo>
                  <a:lnTo>
                    <a:pt x="2819" y="3520"/>
                  </a:lnTo>
                  <a:lnTo>
                    <a:pt x="3742" y="2597"/>
                  </a:lnTo>
                  <a:lnTo>
                    <a:pt x="5536" y="3417"/>
                  </a:lnTo>
                  <a:lnTo>
                    <a:pt x="6049" y="3058"/>
                  </a:lnTo>
                  <a:lnTo>
                    <a:pt x="6100" y="1264"/>
                  </a:lnTo>
                  <a:lnTo>
                    <a:pt x="7228" y="700"/>
                  </a:lnTo>
                  <a:lnTo>
                    <a:pt x="8510" y="2033"/>
                  </a:lnTo>
                  <a:lnTo>
                    <a:pt x="9689" y="1725"/>
                  </a:lnTo>
                  <a:close/>
                  <a:moveTo>
                    <a:pt x="10817" y="14422"/>
                  </a:moveTo>
                  <a:lnTo>
                    <a:pt x="11175" y="14388"/>
                  </a:lnTo>
                  <a:lnTo>
                    <a:pt x="11534" y="14354"/>
                  </a:lnTo>
                  <a:lnTo>
                    <a:pt x="11893" y="14268"/>
                  </a:lnTo>
                  <a:lnTo>
                    <a:pt x="12218" y="14166"/>
                  </a:lnTo>
                  <a:lnTo>
                    <a:pt x="12508" y="13995"/>
                  </a:lnTo>
                  <a:lnTo>
                    <a:pt x="12816" y="13807"/>
                  </a:lnTo>
                  <a:lnTo>
                    <a:pt x="13106" y="13602"/>
                  </a:lnTo>
                  <a:lnTo>
                    <a:pt x="13329" y="13380"/>
                  </a:lnTo>
                  <a:lnTo>
                    <a:pt x="13568" y="13106"/>
                  </a:lnTo>
                  <a:lnTo>
                    <a:pt x="13790" y="12850"/>
                  </a:lnTo>
                  <a:lnTo>
                    <a:pt x="13961" y="12560"/>
                  </a:lnTo>
                  <a:lnTo>
                    <a:pt x="14115" y="12269"/>
                  </a:lnTo>
                  <a:lnTo>
                    <a:pt x="14217" y="11927"/>
                  </a:lnTo>
                  <a:lnTo>
                    <a:pt x="14320" y="11568"/>
                  </a:lnTo>
                  <a:lnTo>
                    <a:pt x="14388" y="11210"/>
                  </a:lnTo>
                  <a:lnTo>
                    <a:pt x="14388" y="10851"/>
                  </a:lnTo>
                  <a:lnTo>
                    <a:pt x="14388" y="10492"/>
                  </a:lnTo>
                  <a:lnTo>
                    <a:pt x="14320" y="10133"/>
                  </a:lnTo>
                  <a:lnTo>
                    <a:pt x="14217" y="9808"/>
                  </a:lnTo>
                  <a:lnTo>
                    <a:pt x="14115" y="9467"/>
                  </a:lnTo>
                  <a:lnTo>
                    <a:pt x="13961" y="9142"/>
                  </a:lnTo>
                  <a:lnTo>
                    <a:pt x="13790" y="8851"/>
                  </a:lnTo>
                  <a:lnTo>
                    <a:pt x="13568" y="8595"/>
                  </a:lnTo>
                  <a:lnTo>
                    <a:pt x="13329" y="8322"/>
                  </a:lnTo>
                  <a:lnTo>
                    <a:pt x="13106" y="8100"/>
                  </a:lnTo>
                  <a:lnTo>
                    <a:pt x="12816" y="7894"/>
                  </a:lnTo>
                  <a:lnTo>
                    <a:pt x="12508" y="7741"/>
                  </a:lnTo>
                  <a:lnTo>
                    <a:pt x="12218" y="7570"/>
                  </a:lnTo>
                  <a:lnTo>
                    <a:pt x="11893" y="7433"/>
                  </a:lnTo>
                  <a:lnTo>
                    <a:pt x="11534" y="7382"/>
                  </a:lnTo>
                  <a:lnTo>
                    <a:pt x="11175" y="7313"/>
                  </a:lnTo>
                  <a:lnTo>
                    <a:pt x="10817" y="7313"/>
                  </a:lnTo>
                  <a:lnTo>
                    <a:pt x="10441" y="7313"/>
                  </a:lnTo>
                  <a:lnTo>
                    <a:pt x="10082" y="7382"/>
                  </a:lnTo>
                  <a:lnTo>
                    <a:pt x="9757" y="7433"/>
                  </a:lnTo>
                  <a:lnTo>
                    <a:pt x="9432" y="7570"/>
                  </a:lnTo>
                  <a:lnTo>
                    <a:pt x="9142" y="7741"/>
                  </a:lnTo>
                  <a:lnTo>
                    <a:pt x="8834" y="7894"/>
                  </a:lnTo>
                  <a:lnTo>
                    <a:pt x="8544" y="8100"/>
                  </a:lnTo>
                  <a:lnTo>
                    <a:pt x="8287" y="8322"/>
                  </a:lnTo>
                  <a:lnTo>
                    <a:pt x="8048" y="8595"/>
                  </a:lnTo>
                  <a:lnTo>
                    <a:pt x="7860" y="8851"/>
                  </a:lnTo>
                  <a:lnTo>
                    <a:pt x="7689" y="9142"/>
                  </a:lnTo>
                  <a:lnTo>
                    <a:pt x="7536" y="9467"/>
                  </a:lnTo>
                  <a:lnTo>
                    <a:pt x="7399" y="9808"/>
                  </a:lnTo>
                  <a:lnTo>
                    <a:pt x="7331" y="10133"/>
                  </a:lnTo>
                  <a:lnTo>
                    <a:pt x="7262" y="10492"/>
                  </a:lnTo>
                  <a:lnTo>
                    <a:pt x="7262" y="10851"/>
                  </a:lnTo>
                  <a:lnTo>
                    <a:pt x="7262" y="11210"/>
                  </a:lnTo>
                  <a:lnTo>
                    <a:pt x="7331" y="11568"/>
                  </a:lnTo>
                  <a:lnTo>
                    <a:pt x="7399" y="11927"/>
                  </a:lnTo>
                  <a:lnTo>
                    <a:pt x="7536" y="12269"/>
                  </a:lnTo>
                  <a:lnTo>
                    <a:pt x="7689" y="12560"/>
                  </a:lnTo>
                  <a:lnTo>
                    <a:pt x="7860" y="12850"/>
                  </a:lnTo>
                  <a:lnTo>
                    <a:pt x="8048" y="13106"/>
                  </a:lnTo>
                  <a:lnTo>
                    <a:pt x="8287" y="13380"/>
                  </a:lnTo>
                  <a:lnTo>
                    <a:pt x="8544" y="13602"/>
                  </a:lnTo>
                  <a:lnTo>
                    <a:pt x="8834" y="13807"/>
                  </a:lnTo>
                  <a:lnTo>
                    <a:pt x="9142" y="13995"/>
                  </a:lnTo>
                  <a:lnTo>
                    <a:pt x="9432" y="14166"/>
                  </a:lnTo>
                  <a:lnTo>
                    <a:pt x="9757" y="14268"/>
                  </a:lnTo>
                  <a:lnTo>
                    <a:pt x="10082" y="14354"/>
                  </a:lnTo>
                  <a:lnTo>
                    <a:pt x="10441" y="14388"/>
                  </a:lnTo>
                  <a:lnTo>
                    <a:pt x="10817" y="14422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20099999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C0C0C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76200" tIns="38100" rIns="76200" bIns="38100" numCol="1" anchor="t" anchorCtr="0" compatLnSpc="1">
              <a:prstTxWarp prst="textNoShape">
                <a:avLst/>
              </a:prstTxWarp>
              <a:flatTx/>
            </a:bodyPr>
            <a:lstStyle/>
            <a:p>
              <a:endParaRPr lang="en-US" sz="1500" dirty="0">
                <a:solidFill>
                  <a:prstClr val="black"/>
                </a:solidFill>
                <a:cs typeface="Aharoni" panose="02010803020104030203" pitchFamily="2" charset="-79"/>
              </a:endParaRPr>
            </a:p>
          </p:txBody>
        </p:sp>
        <p:sp>
          <p:nvSpPr>
            <p:cNvPr id="31" name="AutoShape 5"/>
            <p:cNvSpPr>
              <a:spLocks noEditPoints="1" noChangeArrowheads="1"/>
            </p:cNvSpPr>
            <p:nvPr/>
          </p:nvSpPr>
          <p:spPr bwMode="auto">
            <a:xfrm>
              <a:off x="2559" y="2142"/>
              <a:ext cx="1588" cy="1392"/>
            </a:xfrm>
            <a:custGeom>
              <a:avLst/>
              <a:gdLst>
                <a:gd name="T0" fmla="*/ 10800 w 21600"/>
                <a:gd name="T1" fmla="*/ 0 h 21600"/>
                <a:gd name="T2" fmla="*/ 21600 w 21600"/>
                <a:gd name="T3" fmla="*/ 10800 h 21600"/>
                <a:gd name="T4" fmla="*/ 10800 w 21600"/>
                <a:gd name="T5" fmla="*/ 21600 h 21600"/>
                <a:gd name="T6" fmla="*/ 0 w 21600"/>
                <a:gd name="T7" fmla="*/ 10800 h 21600"/>
                <a:gd name="T8" fmla="*/ 4374 w 21600"/>
                <a:gd name="T9" fmla="*/ 3964 h 21600"/>
                <a:gd name="T10" fmla="*/ 17841 w 21600"/>
                <a:gd name="T11" fmla="*/ 1763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9689" y="1725"/>
                  </a:moveTo>
                  <a:lnTo>
                    <a:pt x="10304" y="85"/>
                  </a:lnTo>
                  <a:lnTo>
                    <a:pt x="11637" y="85"/>
                  </a:lnTo>
                  <a:lnTo>
                    <a:pt x="12303" y="1777"/>
                  </a:lnTo>
                  <a:lnTo>
                    <a:pt x="13072" y="1931"/>
                  </a:lnTo>
                  <a:lnTo>
                    <a:pt x="14303" y="598"/>
                  </a:lnTo>
                  <a:lnTo>
                    <a:pt x="15533" y="1110"/>
                  </a:lnTo>
                  <a:lnTo>
                    <a:pt x="15584" y="2905"/>
                  </a:lnTo>
                  <a:lnTo>
                    <a:pt x="16405" y="3520"/>
                  </a:lnTo>
                  <a:lnTo>
                    <a:pt x="17891" y="2751"/>
                  </a:lnTo>
                  <a:lnTo>
                    <a:pt x="18917" y="3674"/>
                  </a:lnTo>
                  <a:lnTo>
                    <a:pt x="18199" y="5314"/>
                  </a:lnTo>
                  <a:lnTo>
                    <a:pt x="18763" y="6083"/>
                  </a:lnTo>
                  <a:lnTo>
                    <a:pt x="20403" y="6032"/>
                  </a:lnTo>
                  <a:lnTo>
                    <a:pt x="20865" y="7211"/>
                  </a:lnTo>
                  <a:lnTo>
                    <a:pt x="19737" y="8185"/>
                  </a:lnTo>
                  <a:lnTo>
                    <a:pt x="20096" y="9723"/>
                  </a:lnTo>
                  <a:lnTo>
                    <a:pt x="21634" y="10287"/>
                  </a:lnTo>
                  <a:lnTo>
                    <a:pt x="21582" y="11620"/>
                  </a:lnTo>
                  <a:lnTo>
                    <a:pt x="20147" y="12184"/>
                  </a:lnTo>
                  <a:lnTo>
                    <a:pt x="19942" y="13158"/>
                  </a:lnTo>
                  <a:lnTo>
                    <a:pt x="21070" y="14234"/>
                  </a:lnTo>
                  <a:lnTo>
                    <a:pt x="20608" y="15362"/>
                  </a:lnTo>
                  <a:lnTo>
                    <a:pt x="19019" y="15465"/>
                  </a:lnTo>
                  <a:lnTo>
                    <a:pt x="18404" y="16439"/>
                  </a:lnTo>
                  <a:lnTo>
                    <a:pt x="19122" y="17925"/>
                  </a:lnTo>
                  <a:lnTo>
                    <a:pt x="18096" y="18797"/>
                  </a:lnTo>
                  <a:lnTo>
                    <a:pt x="16763" y="18284"/>
                  </a:lnTo>
                  <a:lnTo>
                    <a:pt x="15431" y="19002"/>
                  </a:lnTo>
                  <a:lnTo>
                    <a:pt x="15277" y="20848"/>
                  </a:lnTo>
                  <a:lnTo>
                    <a:pt x="14149" y="21155"/>
                  </a:lnTo>
                  <a:lnTo>
                    <a:pt x="13021" y="19925"/>
                  </a:lnTo>
                  <a:lnTo>
                    <a:pt x="12252" y="20181"/>
                  </a:lnTo>
                  <a:lnTo>
                    <a:pt x="11739" y="21668"/>
                  </a:lnTo>
                  <a:lnTo>
                    <a:pt x="10201" y="21668"/>
                  </a:lnTo>
                  <a:lnTo>
                    <a:pt x="9740" y="20130"/>
                  </a:lnTo>
                  <a:lnTo>
                    <a:pt x="8253" y="19771"/>
                  </a:lnTo>
                  <a:lnTo>
                    <a:pt x="7125" y="21001"/>
                  </a:lnTo>
                  <a:lnTo>
                    <a:pt x="5895" y="20489"/>
                  </a:lnTo>
                  <a:lnTo>
                    <a:pt x="5946" y="18592"/>
                  </a:lnTo>
                  <a:lnTo>
                    <a:pt x="5177" y="18131"/>
                  </a:lnTo>
                  <a:lnTo>
                    <a:pt x="3383" y="18848"/>
                  </a:lnTo>
                  <a:lnTo>
                    <a:pt x="2614" y="17874"/>
                  </a:lnTo>
                  <a:lnTo>
                    <a:pt x="3383" y="16182"/>
                  </a:lnTo>
                  <a:lnTo>
                    <a:pt x="2922" y="15465"/>
                  </a:lnTo>
                  <a:lnTo>
                    <a:pt x="922" y="15516"/>
                  </a:lnTo>
                  <a:lnTo>
                    <a:pt x="512" y="14234"/>
                  </a:lnTo>
                  <a:lnTo>
                    <a:pt x="1948" y="12901"/>
                  </a:lnTo>
                  <a:lnTo>
                    <a:pt x="1896" y="12184"/>
                  </a:lnTo>
                  <a:lnTo>
                    <a:pt x="0" y="11415"/>
                  </a:lnTo>
                  <a:lnTo>
                    <a:pt x="51" y="10031"/>
                  </a:lnTo>
                  <a:lnTo>
                    <a:pt x="1948" y="9313"/>
                  </a:lnTo>
                  <a:lnTo>
                    <a:pt x="2101" y="8595"/>
                  </a:lnTo>
                  <a:lnTo>
                    <a:pt x="615" y="7160"/>
                  </a:lnTo>
                  <a:lnTo>
                    <a:pt x="1127" y="5878"/>
                  </a:lnTo>
                  <a:lnTo>
                    <a:pt x="3178" y="5981"/>
                  </a:lnTo>
                  <a:lnTo>
                    <a:pt x="3588" y="5417"/>
                  </a:lnTo>
                  <a:lnTo>
                    <a:pt x="2819" y="3520"/>
                  </a:lnTo>
                  <a:lnTo>
                    <a:pt x="3742" y="2597"/>
                  </a:lnTo>
                  <a:lnTo>
                    <a:pt x="5536" y="3417"/>
                  </a:lnTo>
                  <a:lnTo>
                    <a:pt x="6049" y="3058"/>
                  </a:lnTo>
                  <a:lnTo>
                    <a:pt x="6100" y="1264"/>
                  </a:lnTo>
                  <a:lnTo>
                    <a:pt x="7228" y="700"/>
                  </a:lnTo>
                  <a:lnTo>
                    <a:pt x="8510" y="2033"/>
                  </a:lnTo>
                  <a:lnTo>
                    <a:pt x="9689" y="1725"/>
                  </a:lnTo>
                  <a:close/>
                  <a:moveTo>
                    <a:pt x="10817" y="14422"/>
                  </a:moveTo>
                  <a:lnTo>
                    <a:pt x="11175" y="14388"/>
                  </a:lnTo>
                  <a:lnTo>
                    <a:pt x="11534" y="14354"/>
                  </a:lnTo>
                  <a:lnTo>
                    <a:pt x="11893" y="14268"/>
                  </a:lnTo>
                  <a:lnTo>
                    <a:pt x="12218" y="14166"/>
                  </a:lnTo>
                  <a:lnTo>
                    <a:pt x="12508" y="13995"/>
                  </a:lnTo>
                  <a:lnTo>
                    <a:pt x="12816" y="13807"/>
                  </a:lnTo>
                  <a:lnTo>
                    <a:pt x="13106" y="13602"/>
                  </a:lnTo>
                  <a:lnTo>
                    <a:pt x="13329" y="13380"/>
                  </a:lnTo>
                  <a:lnTo>
                    <a:pt x="13568" y="13106"/>
                  </a:lnTo>
                  <a:lnTo>
                    <a:pt x="13790" y="12850"/>
                  </a:lnTo>
                  <a:lnTo>
                    <a:pt x="13961" y="12560"/>
                  </a:lnTo>
                  <a:lnTo>
                    <a:pt x="14115" y="12269"/>
                  </a:lnTo>
                  <a:lnTo>
                    <a:pt x="14217" y="11927"/>
                  </a:lnTo>
                  <a:lnTo>
                    <a:pt x="14320" y="11568"/>
                  </a:lnTo>
                  <a:lnTo>
                    <a:pt x="14388" y="11210"/>
                  </a:lnTo>
                  <a:lnTo>
                    <a:pt x="14388" y="10851"/>
                  </a:lnTo>
                  <a:lnTo>
                    <a:pt x="14388" y="10492"/>
                  </a:lnTo>
                  <a:lnTo>
                    <a:pt x="14320" y="10133"/>
                  </a:lnTo>
                  <a:lnTo>
                    <a:pt x="14217" y="9808"/>
                  </a:lnTo>
                  <a:lnTo>
                    <a:pt x="14115" y="9467"/>
                  </a:lnTo>
                  <a:lnTo>
                    <a:pt x="13961" y="9142"/>
                  </a:lnTo>
                  <a:lnTo>
                    <a:pt x="13790" y="8851"/>
                  </a:lnTo>
                  <a:lnTo>
                    <a:pt x="13568" y="8595"/>
                  </a:lnTo>
                  <a:lnTo>
                    <a:pt x="13329" y="8322"/>
                  </a:lnTo>
                  <a:lnTo>
                    <a:pt x="13106" y="8100"/>
                  </a:lnTo>
                  <a:lnTo>
                    <a:pt x="12816" y="7894"/>
                  </a:lnTo>
                  <a:lnTo>
                    <a:pt x="12508" y="7741"/>
                  </a:lnTo>
                  <a:lnTo>
                    <a:pt x="12218" y="7570"/>
                  </a:lnTo>
                  <a:lnTo>
                    <a:pt x="11893" y="7433"/>
                  </a:lnTo>
                  <a:lnTo>
                    <a:pt x="11534" y="7382"/>
                  </a:lnTo>
                  <a:lnTo>
                    <a:pt x="11175" y="7313"/>
                  </a:lnTo>
                  <a:lnTo>
                    <a:pt x="10817" y="7313"/>
                  </a:lnTo>
                  <a:lnTo>
                    <a:pt x="10441" y="7313"/>
                  </a:lnTo>
                  <a:lnTo>
                    <a:pt x="10082" y="7382"/>
                  </a:lnTo>
                  <a:lnTo>
                    <a:pt x="9757" y="7433"/>
                  </a:lnTo>
                  <a:lnTo>
                    <a:pt x="9432" y="7570"/>
                  </a:lnTo>
                  <a:lnTo>
                    <a:pt x="9142" y="7741"/>
                  </a:lnTo>
                  <a:lnTo>
                    <a:pt x="8834" y="7894"/>
                  </a:lnTo>
                  <a:lnTo>
                    <a:pt x="8544" y="8100"/>
                  </a:lnTo>
                  <a:lnTo>
                    <a:pt x="8287" y="8322"/>
                  </a:lnTo>
                  <a:lnTo>
                    <a:pt x="8048" y="8595"/>
                  </a:lnTo>
                  <a:lnTo>
                    <a:pt x="7860" y="8851"/>
                  </a:lnTo>
                  <a:lnTo>
                    <a:pt x="7689" y="9142"/>
                  </a:lnTo>
                  <a:lnTo>
                    <a:pt x="7536" y="9467"/>
                  </a:lnTo>
                  <a:lnTo>
                    <a:pt x="7399" y="9808"/>
                  </a:lnTo>
                  <a:lnTo>
                    <a:pt x="7331" y="10133"/>
                  </a:lnTo>
                  <a:lnTo>
                    <a:pt x="7262" y="10492"/>
                  </a:lnTo>
                  <a:lnTo>
                    <a:pt x="7262" y="10851"/>
                  </a:lnTo>
                  <a:lnTo>
                    <a:pt x="7262" y="11210"/>
                  </a:lnTo>
                  <a:lnTo>
                    <a:pt x="7331" y="11568"/>
                  </a:lnTo>
                  <a:lnTo>
                    <a:pt x="7399" y="11927"/>
                  </a:lnTo>
                  <a:lnTo>
                    <a:pt x="7536" y="12269"/>
                  </a:lnTo>
                  <a:lnTo>
                    <a:pt x="7689" y="12560"/>
                  </a:lnTo>
                  <a:lnTo>
                    <a:pt x="7860" y="12850"/>
                  </a:lnTo>
                  <a:lnTo>
                    <a:pt x="8048" y="13106"/>
                  </a:lnTo>
                  <a:lnTo>
                    <a:pt x="8287" y="13380"/>
                  </a:lnTo>
                  <a:lnTo>
                    <a:pt x="8544" y="13602"/>
                  </a:lnTo>
                  <a:lnTo>
                    <a:pt x="8834" y="13807"/>
                  </a:lnTo>
                  <a:lnTo>
                    <a:pt x="9142" y="13995"/>
                  </a:lnTo>
                  <a:lnTo>
                    <a:pt x="9432" y="14166"/>
                  </a:lnTo>
                  <a:lnTo>
                    <a:pt x="9757" y="14268"/>
                  </a:lnTo>
                  <a:lnTo>
                    <a:pt x="10082" y="14354"/>
                  </a:lnTo>
                  <a:lnTo>
                    <a:pt x="10441" y="14388"/>
                  </a:lnTo>
                  <a:lnTo>
                    <a:pt x="10817" y="14422"/>
                  </a:lnTo>
                  <a:close/>
                </a:path>
              </a:pathLst>
            </a:custGeom>
            <a:solidFill>
              <a:srgbClr val="FFFF00"/>
            </a:soli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20099999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C0C0C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76200" tIns="38100" rIns="76200" bIns="38100" numCol="1" anchor="t" anchorCtr="0" compatLnSpc="1">
              <a:prstTxWarp prst="textNoShape">
                <a:avLst/>
              </a:prstTxWarp>
              <a:flatTx/>
            </a:bodyPr>
            <a:lstStyle/>
            <a:p>
              <a:endParaRPr lang="en-US" sz="1500" dirty="0">
                <a:solidFill>
                  <a:prstClr val="black"/>
                </a:solidFill>
                <a:cs typeface="Aharoni" panose="02010803020104030203" pitchFamily="2" charset="-79"/>
              </a:endParaRPr>
            </a:p>
          </p:txBody>
        </p:sp>
      </p:grpSp>
      <p:cxnSp>
        <p:nvCxnSpPr>
          <p:cNvPr id="32" name="Straight Arrow Connector 31"/>
          <p:cNvCxnSpPr/>
          <p:nvPr/>
        </p:nvCxnSpPr>
        <p:spPr>
          <a:xfrm flipH="1" flipV="1">
            <a:off x="4000501" y="4007534"/>
            <a:ext cx="8624" cy="539438"/>
          </a:xfrm>
          <a:prstGeom prst="straightConnector1">
            <a:avLst/>
          </a:prstGeom>
          <a:ln w="508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V="1">
            <a:off x="3937000" y="2991533"/>
            <a:ext cx="0" cy="452983"/>
          </a:xfrm>
          <a:prstGeom prst="straightConnector1">
            <a:avLst/>
          </a:prstGeom>
          <a:ln w="508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Group 2"/>
          <p:cNvGrpSpPr>
            <a:grpSpLocks/>
          </p:cNvGrpSpPr>
          <p:nvPr/>
        </p:nvGrpSpPr>
        <p:grpSpPr bwMode="auto">
          <a:xfrm>
            <a:off x="4826000" y="3190089"/>
            <a:ext cx="1079500" cy="905973"/>
            <a:chOff x="1632" y="1248"/>
            <a:chExt cx="2682" cy="2286"/>
          </a:xfrm>
        </p:grpSpPr>
        <p:sp>
          <p:nvSpPr>
            <p:cNvPr id="37" name="Gear"/>
            <p:cNvSpPr>
              <a:spLocks noEditPoints="1" noChangeArrowheads="1"/>
            </p:cNvSpPr>
            <p:nvPr/>
          </p:nvSpPr>
          <p:spPr bwMode="auto">
            <a:xfrm>
              <a:off x="3119" y="1248"/>
              <a:ext cx="1195" cy="1048"/>
            </a:xfrm>
            <a:custGeom>
              <a:avLst/>
              <a:gdLst>
                <a:gd name="T0" fmla="*/ 10800 w 21600"/>
                <a:gd name="T1" fmla="*/ 0 h 21600"/>
                <a:gd name="T2" fmla="*/ 21600 w 21600"/>
                <a:gd name="T3" fmla="*/ 10800 h 21600"/>
                <a:gd name="T4" fmla="*/ 10800 w 21600"/>
                <a:gd name="T5" fmla="*/ 21600 h 21600"/>
                <a:gd name="T6" fmla="*/ 0 w 21600"/>
                <a:gd name="T7" fmla="*/ 10800 h 21600"/>
                <a:gd name="T8" fmla="*/ 4374 w 21600"/>
                <a:gd name="T9" fmla="*/ 3964 h 21600"/>
                <a:gd name="T10" fmla="*/ 17841 w 21600"/>
                <a:gd name="T11" fmla="*/ 1763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9689" y="1725"/>
                  </a:moveTo>
                  <a:lnTo>
                    <a:pt x="10304" y="85"/>
                  </a:lnTo>
                  <a:lnTo>
                    <a:pt x="11637" y="85"/>
                  </a:lnTo>
                  <a:lnTo>
                    <a:pt x="12303" y="1777"/>
                  </a:lnTo>
                  <a:lnTo>
                    <a:pt x="13072" y="1931"/>
                  </a:lnTo>
                  <a:lnTo>
                    <a:pt x="14303" y="598"/>
                  </a:lnTo>
                  <a:lnTo>
                    <a:pt x="15533" y="1110"/>
                  </a:lnTo>
                  <a:lnTo>
                    <a:pt x="15584" y="2905"/>
                  </a:lnTo>
                  <a:lnTo>
                    <a:pt x="16405" y="3520"/>
                  </a:lnTo>
                  <a:lnTo>
                    <a:pt x="17891" y="2751"/>
                  </a:lnTo>
                  <a:lnTo>
                    <a:pt x="18917" y="3674"/>
                  </a:lnTo>
                  <a:lnTo>
                    <a:pt x="18199" y="5314"/>
                  </a:lnTo>
                  <a:lnTo>
                    <a:pt x="18763" y="6083"/>
                  </a:lnTo>
                  <a:lnTo>
                    <a:pt x="20403" y="6032"/>
                  </a:lnTo>
                  <a:lnTo>
                    <a:pt x="20865" y="7211"/>
                  </a:lnTo>
                  <a:lnTo>
                    <a:pt x="19737" y="8185"/>
                  </a:lnTo>
                  <a:lnTo>
                    <a:pt x="20096" y="9723"/>
                  </a:lnTo>
                  <a:lnTo>
                    <a:pt x="21634" y="10287"/>
                  </a:lnTo>
                  <a:lnTo>
                    <a:pt x="21582" y="11620"/>
                  </a:lnTo>
                  <a:lnTo>
                    <a:pt x="20147" y="12184"/>
                  </a:lnTo>
                  <a:lnTo>
                    <a:pt x="19942" y="13158"/>
                  </a:lnTo>
                  <a:lnTo>
                    <a:pt x="21070" y="14234"/>
                  </a:lnTo>
                  <a:lnTo>
                    <a:pt x="20608" y="15362"/>
                  </a:lnTo>
                  <a:lnTo>
                    <a:pt x="19019" y="15465"/>
                  </a:lnTo>
                  <a:lnTo>
                    <a:pt x="18404" y="16439"/>
                  </a:lnTo>
                  <a:lnTo>
                    <a:pt x="19122" y="17925"/>
                  </a:lnTo>
                  <a:lnTo>
                    <a:pt x="18096" y="18797"/>
                  </a:lnTo>
                  <a:lnTo>
                    <a:pt x="16763" y="18284"/>
                  </a:lnTo>
                  <a:lnTo>
                    <a:pt x="15431" y="19002"/>
                  </a:lnTo>
                  <a:lnTo>
                    <a:pt x="15277" y="20848"/>
                  </a:lnTo>
                  <a:lnTo>
                    <a:pt x="14149" y="21155"/>
                  </a:lnTo>
                  <a:lnTo>
                    <a:pt x="13021" y="19925"/>
                  </a:lnTo>
                  <a:lnTo>
                    <a:pt x="12252" y="20181"/>
                  </a:lnTo>
                  <a:lnTo>
                    <a:pt x="11739" y="21668"/>
                  </a:lnTo>
                  <a:lnTo>
                    <a:pt x="10201" y="21668"/>
                  </a:lnTo>
                  <a:lnTo>
                    <a:pt x="9740" y="20130"/>
                  </a:lnTo>
                  <a:lnTo>
                    <a:pt x="8253" y="19771"/>
                  </a:lnTo>
                  <a:lnTo>
                    <a:pt x="7125" y="21001"/>
                  </a:lnTo>
                  <a:lnTo>
                    <a:pt x="5895" y="20489"/>
                  </a:lnTo>
                  <a:lnTo>
                    <a:pt x="5946" y="18592"/>
                  </a:lnTo>
                  <a:lnTo>
                    <a:pt x="5177" y="18131"/>
                  </a:lnTo>
                  <a:lnTo>
                    <a:pt x="3383" y="18848"/>
                  </a:lnTo>
                  <a:lnTo>
                    <a:pt x="2614" y="17874"/>
                  </a:lnTo>
                  <a:lnTo>
                    <a:pt x="3383" y="16182"/>
                  </a:lnTo>
                  <a:lnTo>
                    <a:pt x="2922" y="15465"/>
                  </a:lnTo>
                  <a:lnTo>
                    <a:pt x="922" y="15516"/>
                  </a:lnTo>
                  <a:lnTo>
                    <a:pt x="512" y="14234"/>
                  </a:lnTo>
                  <a:lnTo>
                    <a:pt x="1948" y="12901"/>
                  </a:lnTo>
                  <a:lnTo>
                    <a:pt x="1896" y="12184"/>
                  </a:lnTo>
                  <a:lnTo>
                    <a:pt x="0" y="11415"/>
                  </a:lnTo>
                  <a:lnTo>
                    <a:pt x="51" y="10031"/>
                  </a:lnTo>
                  <a:lnTo>
                    <a:pt x="1948" y="9313"/>
                  </a:lnTo>
                  <a:lnTo>
                    <a:pt x="2101" y="8595"/>
                  </a:lnTo>
                  <a:lnTo>
                    <a:pt x="615" y="7160"/>
                  </a:lnTo>
                  <a:lnTo>
                    <a:pt x="1127" y="5878"/>
                  </a:lnTo>
                  <a:lnTo>
                    <a:pt x="3178" y="5981"/>
                  </a:lnTo>
                  <a:lnTo>
                    <a:pt x="3588" y="5417"/>
                  </a:lnTo>
                  <a:lnTo>
                    <a:pt x="2819" y="3520"/>
                  </a:lnTo>
                  <a:lnTo>
                    <a:pt x="3742" y="2597"/>
                  </a:lnTo>
                  <a:lnTo>
                    <a:pt x="5536" y="3417"/>
                  </a:lnTo>
                  <a:lnTo>
                    <a:pt x="6049" y="3058"/>
                  </a:lnTo>
                  <a:lnTo>
                    <a:pt x="6100" y="1264"/>
                  </a:lnTo>
                  <a:lnTo>
                    <a:pt x="7228" y="700"/>
                  </a:lnTo>
                  <a:lnTo>
                    <a:pt x="8510" y="2033"/>
                  </a:lnTo>
                  <a:lnTo>
                    <a:pt x="9689" y="1725"/>
                  </a:lnTo>
                  <a:close/>
                  <a:moveTo>
                    <a:pt x="10817" y="14422"/>
                  </a:moveTo>
                  <a:lnTo>
                    <a:pt x="11175" y="14388"/>
                  </a:lnTo>
                  <a:lnTo>
                    <a:pt x="11534" y="14354"/>
                  </a:lnTo>
                  <a:lnTo>
                    <a:pt x="11893" y="14268"/>
                  </a:lnTo>
                  <a:lnTo>
                    <a:pt x="12218" y="14166"/>
                  </a:lnTo>
                  <a:lnTo>
                    <a:pt x="12508" y="13995"/>
                  </a:lnTo>
                  <a:lnTo>
                    <a:pt x="12816" y="13807"/>
                  </a:lnTo>
                  <a:lnTo>
                    <a:pt x="13106" y="13602"/>
                  </a:lnTo>
                  <a:lnTo>
                    <a:pt x="13329" y="13380"/>
                  </a:lnTo>
                  <a:lnTo>
                    <a:pt x="13568" y="13106"/>
                  </a:lnTo>
                  <a:lnTo>
                    <a:pt x="13790" y="12850"/>
                  </a:lnTo>
                  <a:lnTo>
                    <a:pt x="13961" y="12560"/>
                  </a:lnTo>
                  <a:lnTo>
                    <a:pt x="14115" y="12269"/>
                  </a:lnTo>
                  <a:lnTo>
                    <a:pt x="14217" y="11927"/>
                  </a:lnTo>
                  <a:lnTo>
                    <a:pt x="14320" y="11568"/>
                  </a:lnTo>
                  <a:lnTo>
                    <a:pt x="14388" y="11210"/>
                  </a:lnTo>
                  <a:lnTo>
                    <a:pt x="14388" y="10851"/>
                  </a:lnTo>
                  <a:lnTo>
                    <a:pt x="14388" y="10492"/>
                  </a:lnTo>
                  <a:lnTo>
                    <a:pt x="14320" y="10133"/>
                  </a:lnTo>
                  <a:lnTo>
                    <a:pt x="14217" y="9808"/>
                  </a:lnTo>
                  <a:lnTo>
                    <a:pt x="14115" y="9467"/>
                  </a:lnTo>
                  <a:lnTo>
                    <a:pt x="13961" y="9142"/>
                  </a:lnTo>
                  <a:lnTo>
                    <a:pt x="13790" y="8851"/>
                  </a:lnTo>
                  <a:lnTo>
                    <a:pt x="13568" y="8595"/>
                  </a:lnTo>
                  <a:lnTo>
                    <a:pt x="13329" y="8322"/>
                  </a:lnTo>
                  <a:lnTo>
                    <a:pt x="13106" y="8100"/>
                  </a:lnTo>
                  <a:lnTo>
                    <a:pt x="12816" y="7894"/>
                  </a:lnTo>
                  <a:lnTo>
                    <a:pt x="12508" y="7741"/>
                  </a:lnTo>
                  <a:lnTo>
                    <a:pt x="12218" y="7570"/>
                  </a:lnTo>
                  <a:lnTo>
                    <a:pt x="11893" y="7433"/>
                  </a:lnTo>
                  <a:lnTo>
                    <a:pt x="11534" y="7382"/>
                  </a:lnTo>
                  <a:lnTo>
                    <a:pt x="11175" y="7313"/>
                  </a:lnTo>
                  <a:lnTo>
                    <a:pt x="10817" y="7313"/>
                  </a:lnTo>
                  <a:lnTo>
                    <a:pt x="10441" y="7313"/>
                  </a:lnTo>
                  <a:lnTo>
                    <a:pt x="10082" y="7382"/>
                  </a:lnTo>
                  <a:lnTo>
                    <a:pt x="9757" y="7433"/>
                  </a:lnTo>
                  <a:lnTo>
                    <a:pt x="9432" y="7570"/>
                  </a:lnTo>
                  <a:lnTo>
                    <a:pt x="9142" y="7741"/>
                  </a:lnTo>
                  <a:lnTo>
                    <a:pt x="8834" y="7894"/>
                  </a:lnTo>
                  <a:lnTo>
                    <a:pt x="8544" y="8100"/>
                  </a:lnTo>
                  <a:lnTo>
                    <a:pt x="8287" y="8322"/>
                  </a:lnTo>
                  <a:lnTo>
                    <a:pt x="8048" y="8595"/>
                  </a:lnTo>
                  <a:lnTo>
                    <a:pt x="7860" y="8851"/>
                  </a:lnTo>
                  <a:lnTo>
                    <a:pt x="7689" y="9142"/>
                  </a:lnTo>
                  <a:lnTo>
                    <a:pt x="7536" y="9467"/>
                  </a:lnTo>
                  <a:lnTo>
                    <a:pt x="7399" y="9808"/>
                  </a:lnTo>
                  <a:lnTo>
                    <a:pt x="7331" y="10133"/>
                  </a:lnTo>
                  <a:lnTo>
                    <a:pt x="7262" y="10492"/>
                  </a:lnTo>
                  <a:lnTo>
                    <a:pt x="7262" y="10851"/>
                  </a:lnTo>
                  <a:lnTo>
                    <a:pt x="7262" y="11210"/>
                  </a:lnTo>
                  <a:lnTo>
                    <a:pt x="7331" y="11568"/>
                  </a:lnTo>
                  <a:lnTo>
                    <a:pt x="7399" y="11927"/>
                  </a:lnTo>
                  <a:lnTo>
                    <a:pt x="7536" y="12269"/>
                  </a:lnTo>
                  <a:lnTo>
                    <a:pt x="7689" y="12560"/>
                  </a:lnTo>
                  <a:lnTo>
                    <a:pt x="7860" y="12850"/>
                  </a:lnTo>
                  <a:lnTo>
                    <a:pt x="8048" y="13106"/>
                  </a:lnTo>
                  <a:lnTo>
                    <a:pt x="8287" y="13380"/>
                  </a:lnTo>
                  <a:lnTo>
                    <a:pt x="8544" y="13602"/>
                  </a:lnTo>
                  <a:lnTo>
                    <a:pt x="8834" y="13807"/>
                  </a:lnTo>
                  <a:lnTo>
                    <a:pt x="9142" y="13995"/>
                  </a:lnTo>
                  <a:lnTo>
                    <a:pt x="9432" y="14166"/>
                  </a:lnTo>
                  <a:lnTo>
                    <a:pt x="9757" y="14268"/>
                  </a:lnTo>
                  <a:lnTo>
                    <a:pt x="10082" y="14354"/>
                  </a:lnTo>
                  <a:lnTo>
                    <a:pt x="10441" y="14388"/>
                  </a:lnTo>
                  <a:lnTo>
                    <a:pt x="10817" y="14422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20099999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C0C0C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76200" tIns="38100" rIns="76200" bIns="38100" numCol="1" anchor="t" anchorCtr="0" compatLnSpc="1">
              <a:prstTxWarp prst="textNoShape">
                <a:avLst/>
              </a:prstTxWarp>
              <a:flatTx/>
            </a:bodyPr>
            <a:lstStyle/>
            <a:p>
              <a:endParaRPr lang="en-US" sz="1500" dirty="0">
                <a:solidFill>
                  <a:prstClr val="black"/>
                </a:solidFill>
                <a:cs typeface="Aharoni" panose="02010803020104030203" pitchFamily="2" charset="-79"/>
              </a:endParaRPr>
            </a:p>
          </p:txBody>
        </p:sp>
        <p:sp>
          <p:nvSpPr>
            <p:cNvPr id="38" name="AutoShape 4"/>
            <p:cNvSpPr>
              <a:spLocks noEditPoints="1" noChangeArrowheads="1"/>
            </p:cNvSpPr>
            <p:nvPr/>
          </p:nvSpPr>
          <p:spPr bwMode="auto">
            <a:xfrm>
              <a:off x="1632" y="1680"/>
              <a:ext cx="1429" cy="1253"/>
            </a:xfrm>
            <a:custGeom>
              <a:avLst/>
              <a:gdLst>
                <a:gd name="T0" fmla="*/ 10800 w 21600"/>
                <a:gd name="T1" fmla="*/ 0 h 21600"/>
                <a:gd name="T2" fmla="*/ 21600 w 21600"/>
                <a:gd name="T3" fmla="*/ 10800 h 21600"/>
                <a:gd name="T4" fmla="*/ 10800 w 21600"/>
                <a:gd name="T5" fmla="*/ 21600 h 21600"/>
                <a:gd name="T6" fmla="*/ 0 w 21600"/>
                <a:gd name="T7" fmla="*/ 10800 h 21600"/>
                <a:gd name="T8" fmla="*/ 4374 w 21600"/>
                <a:gd name="T9" fmla="*/ 3964 h 21600"/>
                <a:gd name="T10" fmla="*/ 17841 w 21600"/>
                <a:gd name="T11" fmla="*/ 1763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9689" y="1725"/>
                  </a:moveTo>
                  <a:lnTo>
                    <a:pt x="10304" y="85"/>
                  </a:lnTo>
                  <a:lnTo>
                    <a:pt x="11637" y="85"/>
                  </a:lnTo>
                  <a:lnTo>
                    <a:pt x="12303" y="1777"/>
                  </a:lnTo>
                  <a:lnTo>
                    <a:pt x="13072" y="1931"/>
                  </a:lnTo>
                  <a:lnTo>
                    <a:pt x="14303" y="598"/>
                  </a:lnTo>
                  <a:lnTo>
                    <a:pt x="15533" y="1110"/>
                  </a:lnTo>
                  <a:lnTo>
                    <a:pt x="15584" y="2905"/>
                  </a:lnTo>
                  <a:lnTo>
                    <a:pt x="16405" y="3520"/>
                  </a:lnTo>
                  <a:lnTo>
                    <a:pt x="17891" y="2751"/>
                  </a:lnTo>
                  <a:lnTo>
                    <a:pt x="18917" y="3674"/>
                  </a:lnTo>
                  <a:lnTo>
                    <a:pt x="18199" y="5314"/>
                  </a:lnTo>
                  <a:lnTo>
                    <a:pt x="18763" y="6083"/>
                  </a:lnTo>
                  <a:lnTo>
                    <a:pt x="20403" y="6032"/>
                  </a:lnTo>
                  <a:lnTo>
                    <a:pt x="20865" y="7211"/>
                  </a:lnTo>
                  <a:lnTo>
                    <a:pt x="19737" y="8185"/>
                  </a:lnTo>
                  <a:lnTo>
                    <a:pt x="20096" y="9723"/>
                  </a:lnTo>
                  <a:lnTo>
                    <a:pt x="21634" y="10287"/>
                  </a:lnTo>
                  <a:lnTo>
                    <a:pt x="21582" y="11620"/>
                  </a:lnTo>
                  <a:lnTo>
                    <a:pt x="20147" y="12184"/>
                  </a:lnTo>
                  <a:lnTo>
                    <a:pt x="19942" y="13158"/>
                  </a:lnTo>
                  <a:lnTo>
                    <a:pt x="21070" y="14234"/>
                  </a:lnTo>
                  <a:lnTo>
                    <a:pt x="20608" y="15362"/>
                  </a:lnTo>
                  <a:lnTo>
                    <a:pt x="19019" y="15465"/>
                  </a:lnTo>
                  <a:lnTo>
                    <a:pt x="18404" y="16439"/>
                  </a:lnTo>
                  <a:lnTo>
                    <a:pt x="19122" y="17925"/>
                  </a:lnTo>
                  <a:lnTo>
                    <a:pt x="18096" y="18797"/>
                  </a:lnTo>
                  <a:lnTo>
                    <a:pt x="16763" y="18284"/>
                  </a:lnTo>
                  <a:lnTo>
                    <a:pt x="15431" y="19002"/>
                  </a:lnTo>
                  <a:lnTo>
                    <a:pt x="15277" y="20848"/>
                  </a:lnTo>
                  <a:lnTo>
                    <a:pt x="14149" y="21155"/>
                  </a:lnTo>
                  <a:lnTo>
                    <a:pt x="13021" y="19925"/>
                  </a:lnTo>
                  <a:lnTo>
                    <a:pt x="12252" y="20181"/>
                  </a:lnTo>
                  <a:lnTo>
                    <a:pt x="11739" y="21668"/>
                  </a:lnTo>
                  <a:lnTo>
                    <a:pt x="10201" y="21668"/>
                  </a:lnTo>
                  <a:lnTo>
                    <a:pt x="9740" y="20130"/>
                  </a:lnTo>
                  <a:lnTo>
                    <a:pt x="8253" y="19771"/>
                  </a:lnTo>
                  <a:lnTo>
                    <a:pt x="7125" y="21001"/>
                  </a:lnTo>
                  <a:lnTo>
                    <a:pt x="5895" y="20489"/>
                  </a:lnTo>
                  <a:lnTo>
                    <a:pt x="5946" y="18592"/>
                  </a:lnTo>
                  <a:lnTo>
                    <a:pt x="5177" y="18131"/>
                  </a:lnTo>
                  <a:lnTo>
                    <a:pt x="3383" y="18848"/>
                  </a:lnTo>
                  <a:lnTo>
                    <a:pt x="2614" y="17874"/>
                  </a:lnTo>
                  <a:lnTo>
                    <a:pt x="3383" y="16182"/>
                  </a:lnTo>
                  <a:lnTo>
                    <a:pt x="2922" y="15465"/>
                  </a:lnTo>
                  <a:lnTo>
                    <a:pt x="922" y="15516"/>
                  </a:lnTo>
                  <a:lnTo>
                    <a:pt x="512" y="14234"/>
                  </a:lnTo>
                  <a:lnTo>
                    <a:pt x="1948" y="12901"/>
                  </a:lnTo>
                  <a:lnTo>
                    <a:pt x="1896" y="12184"/>
                  </a:lnTo>
                  <a:lnTo>
                    <a:pt x="0" y="11415"/>
                  </a:lnTo>
                  <a:lnTo>
                    <a:pt x="51" y="10031"/>
                  </a:lnTo>
                  <a:lnTo>
                    <a:pt x="1948" y="9313"/>
                  </a:lnTo>
                  <a:lnTo>
                    <a:pt x="2101" y="8595"/>
                  </a:lnTo>
                  <a:lnTo>
                    <a:pt x="615" y="7160"/>
                  </a:lnTo>
                  <a:lnTo>
                    <a:pt x="1127" y="5878"/>
                  </a:lnTo>
                  <a:lnTo>
                    <a:pt x="3178" y="5981"/>
                  </a:lnTo>
                  <a:lnTo>
                    <a:pt x="3588" y="5417"/>
                  </a:lnTo>
                  <a:lnTo>
                    <a:pt x="2819" y="3520"/>
                  </a:lnTo>
                  <a:lnTo>
                    <a:pt x="3742" y="2597"/>
                  </a:lnTo>
                  <a:lnTo>
                    <a:pt x="5536" y="3417"/>
                  </a:lnTo>
                  <a:lnTo>
                    <a:pt x="6049" y="3058"/>
                  </a:lnTo>
                  <a:lnTo>
                    <a:pt x="6100" y="1264"/>
                  </a:lnTo>
                  <a:lnTo>
                    <a:pt x="7228" y="700"/>
                  </a:lnTo>
                  <a:lnTo>
                    <a:pt x="8510" y="2033"/>
                  </a:lnTo>
                  <a:lnTo>
                    <a:pt x="9689" y="1725"/>
                  </a:lnTo>
                  <a:close/>
                  <a:moveTo>
                    <a:pt x="10817" y="14422"/>
                  </a:moveTo>
                  <a:lnTo>
                    <a:pt x="11175" y="14388"/>
                  </a:lnTo>
                  <a:lnTo>
                    <a:pt x="11534" y="14354"/>
                  </a:lnTo>
                  <a:lnTo>
                    <a:pt x="11893" y="14268"/>
                  </a:lnTo>
                  <a:lnTo>
                    <a:pt x="12218" y="14166"/>
                  </a:lnTo>
                  <a:lnTo>
                    <a:pt x="12508" y="13995"/>
                  </a:lnTo>
                  <a:lnTo>
                    <a:pt x="12816" y="13807"/>
                  </a:lnTo>
                  <a:lnTo>
                    <a:pt x="13106" y="13602"/>
                  </a:lnTo>
                  <a:lnTo>
                    <a:pt x="13329" y="13380"/>
                  </a:lnTo>
                  <a:lnTo>
                    <a:pt x="13568" y="13106"/>
                  </a:lnTo>
                  <a:lnTo>
                    <a:pt x="13790" y="12850"/>
                  </a:lnTo>
                  <a:lnTo>
                    <a:pt x="13961" y="12560"/>
                  </a:lnTo>
                  <a:lnTo>
                    <a:pt x="14115" y="12269"/>
                  </a:lnTo>
                  <a:lnTo>
                    <a:pt x="14217" y="11927"/>
                  </a:lnTo>
                  <a:lnTo>
                    <a:pt x="14320" y="11568"/>
                  </a:lnTo>
                  <a:lnTo>
                    <a:pt x="14388" y="11210"/>
                  </a:lnTo>
                  <a:lnTo>
                    <a:pt x="14388" y="10851"/>
                  </a:lnTo>
                  <a:lnTo>
                    <a:pt x="14388" y="10492"/>
                  </a:lnTo>
                  <a:lnTo>
                    <a:pt x="14320" y="10133"/>
                  </a:lnTo>
                  <a:lnTo>
                    <a:pt x="14217" y="9808"/>
                  </a:lnTo>
                  <a:lnTo>
                    <a:pt x="14115" y="9467"/>
                  </a:lnTo>
                  <a:lnTo>
                    <a:pt x="13961" y="9142"/>
                  </a:lnTo>
                  <a:lnTo>
                    <a:pt x="13790" y="8851"/>
                  </a:lnTo>
                  <a:lnTo>
                    <a:pt x="13568" y="8595"/>
                  </a:lnTo>
                  <a:lnTo>
                    <a:pt x="13329" y="8322"/>
                  </a:lnTo>
                  <a:lnTo>
                    <a:pt x="13106" y="8100"/>
                  </a:lnTo>
                  <a:lnTo>
                    <a:pt x="12816" y="7894"/>
                  </a:lnTo>
                  <a:lnTo>
                    <a:pt x="12508" y="7741"/>
                  </a:lnTo>
                  <a:lnTo>
                    <a:pt x="12218" y="7570"/>
                  </a:lnTo>
                  <a:lnTo>
                    <a:pt x="11893" y="7433"/>
                  </a:lnTo>
                  <a:lnTo>
                    <a:pt x="11534" y="7382"/>
                  </a:lnTo>
                  <a:lnTo>
                    <a:pt x="11175" y="7313"/>
                  </a:lnTo>
                  <a:lnTo>
                    <a:pt x="10817" y="7313"/>
                  </a:lnTo>
                  <a:lnTo>
                    <a:pt x="10441" y="7313"/>
                  </a:lnTo>
                  <a:lnTo>
                    <a:pt x="10082" y="7382"/>
                  </a:lnTo>
                  <a:lnTo>
                    <a:pt x="9757" y="7433"/>
                  </a:lnTo>
                  <a:lnTo>
                    <a:pt x="9432" y="7570"/>
                  </a:lnTo>
                  <a:lnTo>
                    <a:pt x="9142" y="7741"/>
                  </a:lnTo>
                  <a:lnTo>
                    <a:pt x="8834" y="7894"/>
                  </a:lnTo>
                  <a:lnTo>
                    <a:pt x="8544" y="8100"/>
                  </a:lnTo>
                  <a:lnTo>
                    <a:pt x="8287" y="8322"/>
                  </a:lnTo>
                  <a:lnTo>
                    <a:pt x="8048" y="8595"/>
                  </a:lnTo>
                  <a:lnTo>
                    <a:pt x="7860" y="8851"/>
                  </a:lnTo>
                  <a:lnTo>
                    <a:pt x="7689" y="9142"/>
                  </a:lnTo>
                  <a:lnTo>
                    <a:pt x="7536" y="9467"/>
                  </a:lnTo>
                  <a:lnTo>
                    <a:pt x="7399" y="9808"/>
                  </a:lnTo>
                  <a:lnTo>
                    <a:pt x="7331" y="10133"/>
                  </a:lnTo>
                  <a:lnTo>
                    <a:pt x="7262" y="10492"/>
                  </a:lnTo>
                  <a:lnTo>
                    <a:pt x="7262" y="10851"/>
                  </a:lnTo>
                  <a:lnTo>
                    <a:pt x="7262" y="11210"/>
                  </a:lnTo>
                  <a:lnTo>
                    <a:pt x="7331" y="11568"/>
                  </a:lnTo>
                  <a:lnTo>
                    <a:pt x="7399" y="11927"/>
                  </a:lnTo>
                  <a:lnTo>
                    <a:pt x="7536" y="12269"/>
                  </a:lnTo>
                  <a:lnTo>
                    <a:pt x="7689" y="12560"/>
                  </a:lnTo>
                  <a:lnTo>
                    <a:pt x="7860" y="12850"/>
                  </a:lnTo>
                  <a:lnTo>
                    <a:pt x="8048" y="13106"/>
                  </a:lnTo>
                  <a:lnTo>
                    <a:pt x="8287" y="13380"/>
                  </a:lnTo>
                  <a:lnTo>
                    <a:pt x="8544" y="13602"/>
                  </a:lnTo>
                  <a:lnTo>
                    <a:pt x="8834" y="13807"/>
                  </a:lnTo>
                  <a:lnTo>
                    <a:pt x="9142" y="13995"/>
                  </a:lnTo>
                  <a:lnTo>
                    <a:pt x="9432" y="14166"/>
                  </a:lnTo>
                  <a:lnTo>
                    <a:pt x="9757" y="14268"/>
                  </a:lnTo>
                  <a:lnTo>
                    <a:pt x="10082" y="14354"/>
                  </a:lnTo>
                  <a:lnTo>
                    <a:pt x="10441" y="14388"/>
                  </a:lnTo>
                  <a:lnTo>
                    <a:pt x="10817" y="14422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20099999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C0C0C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76200" tIns="38100" rIns="76200" bIns="38100" numCol="1" anchor="t" anchorCtr="0" compatLnSpc="1">
              <a:prstTxWarp prst="textNoShape">
                <a:avLst/>
              </a:prstTxWarp>
              <a:flatTx/>
            </a:bodyPr>
            <a:lstStyle/>
            <a:p>
              <a:endParaRPr lang="en-US" sz="1500" dirty="0">
                <a:solidFill>
                  <a:prstClr val="black"/>
                </a:solidFill>
                <a:cs typeface="Aharoni" panose="02010803020104030203" pitchFamily="2" charset="-79"/>
              </a:endParaRPr>
            </a:p>
          </p:txBody>
        </p:sp>
        <p:sp>
          <p:nvSpPr>
            <p:cNvPr id="39" name="AutoShape 5"/>
            <p:cNvSpPr>
              <a:spLocks noEditPoints="1" noChangeArrowheads="1"/>
            </p:cNvSpPr>
            <p:nvPr/>
          </p:nvSpPr>
          <p:spPr bwMode="auto">
            <a:xfrm>
              <a:off x="2559" y="2142"/>
              <a:ext cx="1588" cy="1392"/>
            </a:xfrm>
            <a:custGeom>
              <a:avLst/>
              <a:gdLst>
                <a:gd name="T0" fmla="*/ 10800 w 21600"/>
                <a:gd name="T1" fmla="*/ 0 h 21600"/>
                <a:gd name="T2" fmla="*/ 21600 w 21600"/>
                <a:gd name="T3" fmla="*/ 10800 h 21600"/>
                <a:gd name="T4" fmla="*/ 10800 w 21600"/>
                <a:gd name="T5" fmla="*/ 21600 h 21600"/>
                <a:gd name="T6" fmla="*/ 0 w 21600"/>
                <a:gd name="T7" fmla="*/ 10800 h 21600"/>
                <a:gd name="T8" fmla="*/ 4374 w 21600"/>
                <a:gd name="T9" fmla="*/ 3964 h 21600"/>
                <a:gd name="T10" fmla="*/ 17841 w 21600"/>
                <a:gd name="T11" fmla="*/ 1763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9689" y="1725"/>
                  </a:moveTo>
                  <a:lnTo>
                    <a:pt x="10304" y="85"/>
                  </a:lnTo>
                  <a:lnTo>
                    <a:pt x="11637" y="85"/>
                  </a:lnTo>
                  <a:lnTo>
                    <a:pt x="12303" y="1777"/>
                  </a:lnTo>
                  <a:lnTo>
                    <a:pt x="13072" y="1931"/>
                  </a:lnTo>
                  <a:lnTo>
                    <a:pt x="14303" y="598"/>
                  </a:lnTo>
                  <a:lnTo>
                    <a:pt x="15533" y="1110"/>
                  </a:lnTo>
                  <a:lnTo>
                    <a:pt x="15584" y="2905"/>
                  </a:lnTo>
                  <a:lnTo>
                    <a:pt x="16405" y="3520"/>
                  </a:lnTo>
                  <a:lnTo>
                    <a:pt x="17891" y="2751"/>
                  </a:lnTo>
                  <a:lnTo>
                    <a:pt x="18917" y="3674"/>
                  </a:lnTo>
                  <a:lnTo>
                    <a:pt x="18199" y="5314"/>
                  </a:lnTo>
                  <a:lnTo>
                    <a:pt x="18763" y="6083"/>
                  </a:lnTo>
                  <a:lnTo>
                    <a:pt x="20403" y="6032"/>
                  </a:lnTo>
                  <a:lnTo>
                    <a:pt x="20865" y="7211"/>
                  </a:lnTo>
                  <a:lnTo>
                    <a:pt x="19737" y="8185"/>
                  </a:lnTo>
                  <a:lnTo>
                    <a:pt x="20096" y="9723"/>
                  </a:lnTo>
                  <a:lnTo>
                    <a:pt x="21634" y="10287"/>
                  </a:lnTo>
                  <a:lnTo>
                    <a:pt x="21582" y="11620"/>
                  </a:lnTo>
                  <a:lnTo>
                    <a:pt x="20147" y="12184"/>
                  </a:lnTo>
                  <a:lnTo>
                    <a:pt x="19942" y="13158"/>
                  </a:lnTo>
                  <a:lnTo>
                    <a:pt x="21070" y="14234"/>
                  </a:lnTo>
                  <a:lnTo>
                    <a:pt x="20608" y="15362"/>
                  </a:lnTo>
                  <a:lnTo>
                    <a:pt x="19019" y="15465"/>
                  </a:lnTo>
                  <a:lnTo>
                    <a:pt x="18404" y="16439"/>
                  </a:lnTo>
                  <a:lnTo>
                    <a:pt x="19122" y="17925"/>
                  </a:lnTo>
                  <a:lnTo>
                    <a:pt x="18096" y="18797"/>
                  </a:lnTo>
                  <a:lnTo>
                    <a:pt x="16763" y="18284"/>
                  </a:lnTo>
                  <a:lnTo>
                    <a:pt x="15431" y="19002"/>
                  </a:lnTo>
                  <a:lnTo>
                    <a:pt x="15277" y="20848"/>
                  </a:lnTo>
                  <a:lnTo>
                    <a:pt x="14149" y="21155"/>
                  </a:lnTo>
                  <a:lnTo>
                    <a:pt x="13021" y="19925"/>
                  </a:lnTo>
                  <a:lnTo>
                    <a:pt x="12252" y="20181"/>
                  </a:lnTo>
                  <a:lnTo>
                    <a:pt x="11739" y="21668"/>
                  </a:lnTo>
                  <a:lnTo>
                    <a:pt x="10201" y="21668"/>
                  </a:lnTo>
                  <a:lnTo>
                    <a:pt x="9740" y="20130"/>
                  </a:lnTo>
                  <a:lnTo>
                    <a:pt x="8253" y="19771"/>
                  </a:lnTo>
                  <a:lnTo>
                    <a:pt x="7125" y="21001"/>
                  </a:lnTo>
                  <a:lnTo>
                    <a:pt x="5895" y="20489"/>
                  </a:lnTo>
                  <a:lnTo>
                    <a:pt x="5946" y="18592"/>
                  </a:lnTo>
                  <a:lnTo>
                    <a:pt x="5177" y="18131"/>
                  </a:lnTo>
                  <a:lnTo>
                    <a:pt x="3383" y="18848"/>
                  </a:lnTo>
                  <a:lnTo>
                    <a:pt x="2614" y="17874"/>
                  </a:lnTo>
                  <a:lnTo>
                    <a:pt x="3383" y="16182"/>
                  </a:lnTo>
                  <a:lnTo>
                    <a:pt x="2922" y="15465"/>
                  </a:lnTo>
                  <a:lnTo>
                    <a:pt x="922" y="15516"/>
                  </a:lnTo>
                  <a:lnTo>
                    <a:pt x="512" y="14234"/>
                  </a:lnTo>
                  <a:lnTo>
                    <a:pt x="1948" y="12901"/>
                  </a:lnTo>
                  <a:lnTo>
                    <a:pt x="1896" y="12184"/>
                  </a:lnTo>
                  <a:lnTo>
                    <a:pt x="0" y="11415"/>
                  </a:lnTo>
                  <a:lnTo>
                    <a:pt x="51" y="10031"/>
                  </a:lnTo>
                  <a:lnTo>
                    <a:pt x="1948" y="9313"/>
                  </a:lnTo>
                  <a:lnTo>
                    <a:pt x="2101" y="8595"/>
                  </a:lnTo>
                  <a:lnTo>
                    <a:pt x="615" y="7160"/>
                  </a:lnTo>
                  <a:lnTo>
                    <a:pt x="1127" y="5878"/>
                  </a:lnTo>
                  <a:lnTo>
                    <a:pt x="3178" y="5981"/>
                  </a:lnTo>
                  <a:lnTo>
                    <a:pt x="3588" y="5417"/>
                  </a:lnTo>
                  <a:lnTo>
                    <a:pt x="2819" y="3520"/>
                  </a:lnTo>
                  <a:lnTo>
                    <a:pt x="3742" y="2597"/>
                  </a:lnTo>
                  <a:lnTo>
                    <a:pt x="5536" y="3417"/>
                  </a:lnTo>
                  <a:lnTo>
                    <a:pt x="6049" y="3058"/>
                  </a:lnTo>
                  <a:lnTo>
                    <a:pt x="6100" y="1264"/>
                  </a:lnTo>
                  <a:lnTo>
                    <a:pt x="7228" y="700"/>
                  </a:lnTo>
                  <a:lnTo>
                    <a:pt x="8510" y="2033"/>
                  </a:lnTo>
                  <a:lnTo>
                    <a:pt x="9689" y="1725"/>
                  </a:lnTo>
                  <a:close/>
                  <a:moveTo>
                    <a:pt x="10817" y="14422"/>
                  </a:moveTo>
                  <a:lnTo>
                    <a:pt x="11175" y="14388"/>
                  </a:lnTo>
                  <a:lnTo>
                    <a:pt x="11534" y="14354"/>
                  </a:lnTo>
                  <a:lnTo>
                    <a:pt x="11893" y="14268"/>
                  </a:lnTo>
                  <a:lnTo>
                    <a:pt x="12218" y="14166"/>
                  </a:lnTo>
                  <a:lnTo>
                    <a:pt x="12508" y="13995"/>
                  </a:lnTo>
                  <a:lnTo>
                    <a:pt x="12816" y="13807"/>
                  </a:lnTo>
                  <a:lnTo>
                    <a:pt x="13106" y="13602"/>
                  </a:lnTo>
                  <a:lnTo>
                    <a:pt x="13329" y="13380"/>
                  </a:lnTo>
                  <a:lnTo>
                    <a:pt x="13568" y="13106"/>
                  </a:lnTo>
                  <a:lnTo>
                    <a:pt x="13790" y="12850"/>
                  </a:lnTo>
                  <a:lnTo>
                    <a:pt x="13961" y="12560"/>
                  </a:lnTo>
                  <a:lnTo>
                    <a:pt x="14115" y="12269"/>
                  </a:lnTo>
                  <a:lnTo>
                    <a:pt x="14217" y="11927"/>
                  </a:lnTo>
                  <a:lnTo>
                    <a:pt x="14320" y="11568"/>
                  </a:lnTo>
                  <a:lnTo>
                    <a:pt x="14388" y="11210"/>
                  </a:lnTo>
                  <a:lnTo>
                    <a:pt x="14388" y="10851"/>
                  </a:lnTo>
                  <a:lnTo>
                    <a:pt x="14388" y="10492"/>
                  </a:lnTo>
                  <a:lnTo>
                    <a:pt x="14320" y="10133"/>
                  </a:lnTo>
                  <a:lnTo>
                    <a:pt x="14217" y="9808"/>
                  </a:lnTo>
                  <a:lnTo>
                    <a:pt x="14115" y="9467"/>
                  </a:lnTo>
                  <a:lnTo>
                    <a:pt x="13961" y="9142"/>
                  </a:lnTo>
                  <a:lnTo>
                    <a:pt x="13790" y="8851"/>
                  </a:lnTo>
                  <a:lnTo>
                    <a:pt x="13568" y="8595"/>
                  </a:lnTo>
                  <a:lnTo>
                    <a:pt x="13329" y="8322"/>
                  </a:lnTo>
                  <a:lnTo>
                    <a:pt x="13106" y="8100"/>
                  </a:lnTo>
                  <a:lnTo>
                    <a:pt x="12816" y="7894"/>
                  </a:lnTo>
                  <a:lnTo>
                    <a:pt x="12508" y="7741"/>
                  </a:lnTo>
                  <a:lnTo>
                    <a:pt x="12218" y="7570"/>
                  </a:lnTo>
                  <a:lnTo>
                    <a:pt x="11893" y="7433"/>
                  </a:lnTo>
                  <a:lnTo>
                    <a:pt x="11534" y="7382"/>
                  </a:lnTo>
                  <a:lnTo>
                    <a:pt x="11175" y="7313"/>
                  </a:lnTo>
                  <a:lnTo>
                    <a:pt x="10817" y="7313"/>
                  </a:lnTo>
                  <a:lnTo>
                    <a:pt x="10441" y="7313"/>
                  </a:lnTo>
                  <a:lnTo>
                    <a:pt x="10082" y="7382"/>
                  </a:lnTo>
                  <a:lnTo>
                    <a:pt x="9757" y="7433"/>
                  </a:lnTo>
                  <a:lnTo>
                    <a:pt x="9432" y="7570"/>
                  </a:lnTo>
                  <a:lnTo>
                    <a:pt x="9142" y="7741"/>
                  </a:lnTo>
                  <a:lnTo>
                    <a:pt x="8834" y="7894"/>
                  </a:lnTo>
                  <a:lnTo>
                    <a:pt x="8544" y="8100"/>
                  </a:lnTo>
                  <a:lnTo>
                    <a:pt x="8287" y="8322"/>
                  </a:lnTo>
                  <a:lnTo>
                    <a:pt x="8048" y="8595"/>
                  </a:lnTo>
                  <a:lnTo>
                    <a:pt x="7860" y="8851"/>
                  </a:lnTo>
                  <a:lnTo>
                    <a:pt x="7689" y="9142"/>
                  </a:lnTo>
                  <a:lnTo>
                    <a:pt x="7536" y="9467"/>
                  </a:lnTo>
                  <a:lnTo>
                    <a:pt x="7399" y="9808"/>
                  </a:lnTo>
                  <a:lnTo>
                    <a:pt x="7331" y="10133"/>
                  </a:lnTo>
                  <a:lnTo>
                    <a:pt x="7262" y="10492"/>
                  </a:lnTo>
                  <a:lnTo>
                    <a:pt x="7262" y="10851"/>
                  </a:lnTo>
                  <a:lnTo>
                    <a:pt x="7262" y="11210"/>
                  </a:lnTo>
                  <a:lnTo>
                    <a:pt x="7331" y="11568"/>
                  </a:lnTo>
                  <a:lnTo>
                    <a:pt x="7399" y="11927"/>
                  </a:lnTo>
                  <a:lnTo>
                    <a:pt x="7536" y="12269"/>
                  </a:lnTo>
                  <a:lnTo>
                    <a:pt x="7689" y="12560"/>
                  </a:lnTo>
                  <a:lnTo>
                    <a:pt x="7860" y="12850"/>
                  </a:lnTo>
                  <a:lnTo>
                    <a:pt x="8048" y="13106"/>
                  </a:lnTo>
                  <a:lnTo>
                    <a:pt x="8287" y="13380"/>
                  </a:lnTo>
                  <a:lnTo>
                    <a:pt x="8544" y="13602"/>
                  </a:lnTo>
                  <a:lnTo>
                    <a:pt x="8834" y="13807"/>
                  </a:lnTo>
                  <a:lnTo>
                    <a:pt x="9142" y="13995"/>
                  </a:lnTo>
                  <a:lnTo>
                    <a:pt x="9432" y="14166"/>
                  </a:lnTo>
                  <a:lnTo>
                    <a:pt x="9757" y="14268"/>
                  </a:lnTo>
                  <a:lnTo>
                    <a:pt x="10082" y="14354"/>
                  </a:lnTo>
                  <a:lnTo>
                    <a:pt x="10441" y="14388"/>
                  </a:lnTo>
                  <a:lnTo>
                    <a:pt x="10817" y="14422"/>
                  </a:lnTo>
                  <a:close/>
                </a:path>
              </a:pathLst>
            </a:custGeom>
            <a:solidFill>
              <a:srgbClr val="F21CC9"/>
            </a:soli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20099999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C0C0C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76200" tIns="38100" rIns="76200" bIns="38100" numCol="1" anchor="t" anchorCtr="0" compatLnSpc="1">
              <a:prstTxWarp prst="textNoShape">
                <a:avLst/>
              </a:prstTxWarp>
              <a:flatTx/>
            </a:bodyPr>
            <a:lstStyle/>
            <a:p>
              <a:endParaRPr lang="en-US" sz="1500" dirty="0">
                <a:solidFill>
                  <a:prstClr val="black"/>
                </a:solidFill>
                <a:cs typeface="Aharoni" panose="02010803020104030203" pitchFamily="2" charset="-79"/>
              </a:endParaRPr>
            </a:p>
          </p:txBody>
        </p:sp>
      </p:grpSp>
      <p:cxnSp>
        <p:nvCxnSpPr>
          <p:cNvPr id="40" name="Straight Arrow Connector 39"/>
          <p:cNvCxnSpPr/>
          <p:nvPr/>
        </p:nvCxnSpPr>
        <p:spPr>
          <a:xfrm flipH="1" flipV="1">
            <a:off x="5397501" y="4032562"/>
            <a:ext cx="8624" cy="539438"/>
          </a:xfrm>
          <a:prstGeom prst="straightConnector1">
            <a:avLst/>
          </a:prstGeom>
          <a:ln w="508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H="1" flipV="1">
            <a:off x="3175000" y="1778000"/>
            <a:ext cx="541587" cy="660028"/>
          </a:xfrm>
          <a:prstGeom prst="straightConnector1">
            <a:avLst/>
          </a:prstGeom>
          <a:ln w="508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V="1">
            <a:off x="5334000" y="3016561"/>
            <a:ext cx="0" cy="452983"/>
          </a:xfrm>
          <a:prstGeom prst="straightConnector1">
            <a:avLst/>
          </a:prstGeom>
          <a:ln w="508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/>
          <p:nvPr/>
        </p:nvSpPr>
        <p:spPr>
          <a:xfrm>
            <a:off x="2032000" y="2229827"/>
            <a:ext cx="775508" cy="761706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>
              <a:solidFill>
                <a:prstClr val="white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222500" y="833984"/>
            <a:ext cx="1646605" cy="4513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33" dirty="0">
                <a:solidFill>
                  <a:prstClr val="white"/>
                </a:solidFill>
                <a:cs typeface="Aharoni" panose="02010803020104030203" pitchFamily="2" charset="-79"/>
              </a:rPr>
              <a:t>Application</a:t>
            </a:r>
          </a:p>
        </p:txBody>
      </p:sp>
      <p:sp>
        <p:nvSpPr>
          <p:cNvPr id="52" name="Oval 51"/>
          <p:cNvSpPr/>
          <p:nvPr/>
        </p:nvSpPr>
        <p:spPr>
          <a:xfrm>
            <a:off x="2032000" y="4465476"/>
            <a:ext cx="889000" cy="92499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>
              <a:solidFill>
                <a:prstClr val="white"/>
              </a:solidFill>
            </a:endParaRPr>
          </a:p>
        </p:txBody>
      </p:sp>
      <p:sp>
        <p:nvSpPr>
          <p:cNvPr id="53" name="Trapezoid 52"/>
          <p:cNvSpPr/>
          <p:nvPr/>
        </p:nvSpPr>
        <p:spPr>
          <a:xfrm>
            <a:off x="3683000" y="4572000"/>
            <a:ext cx="639735" cy="843496"/>
          </a:xfrm>
          <a:prstGeom prst="trapezoi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>
              <a:solidFill>
                <a:prstClr val="white"/>
              </a:solidFill>
            </a:endParaRPr>
          </a:p>
        </p:txBody>
      </p:sp>
      <p:sp>
        <p:nvSpPr>
          <p:cNvPr id="55" name="Hexagon 54"/>
          <p:cNvSpPr/>
          <p:nvPr/>
        </p:nvSpPr>
        <p:spPr>
          <a:xfrm>
            <a:off x="4990204" y="4644498"/>
            <a:ext cx="848079" cy="698500"/>
          </a:xfrm>
          <a:prstGeom prst="hexagon">
            <a:avLst/>
          </a:prstGeom>
          <a:solidFill>
            <a:srgbClr val="F21CC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>
              <a:solidFill>
                <a:prstClr val="white"/>
              </a:solidFill>
            </a:endParaRPr>
          </a:p>
        </p:txBody>
      </p:sp>
      <p:grpSp>
        <p:nvGrpSpPr>
          <p:cNvPr id="60" name="Group 2"/>
          <p:cNvGrpSpPr>
            <a:grpSpLocks/>
          </p:cNvGrpSpPr>
          <p:nvPr/>
        </p:nvGrpSpPr>
        <p:grpSpPr bwMode="auto">
          <a:xfrm>
            <a:off x="2196812" y="1253899"/>
            <a:ext cx="268713" cy="328224"/>
            <a:chOff x="1632" y="1248"/>
            <a:chExt cx="2682" cy="2286"/>
          </a:xfrm>
        </p:grpSpPr>
        <p:sp>
          <p:nvSpPr>
            <p:cNvPr id="61" name="Gear"/>
            <p:cNvSpPr>
              <a:spLocks noEditPoints="1" noChangeArrowheads="1"/>
            </p:cNvSpPr>
            <p:nvPr/>
          </p:nvSpPr>
          <p:spPr bwMode="auto">
            <a:xfrm>
              <a:off x="3119" y="1248"/>
              <a:ext cx="1195" cy="1048"/>
            </a:xfrm>
            <a:custGeom>
              <a:avLst/>
              <a:gdLst>
                <a:gd name="T0" fmla="*/ 10800 w 21600"/>
                <a:gd name="T1" fmla="*/ 0 h 21600"/>
                <a:gd name="T2" fmla="*/ 21600 w 21600"/>
                <a:gd name="T3" fmla="*/ 10800 h 21600"/>
                <a:gd name="T4" fmla="*/ 10800 w 21600"/>
                <a:gd name="T5" fmla="*/ 21600 h 21600"/>
                <a:gd name="T6" fmla="*/ 0 w 21600"/>
                <a:gd name="T7" fmla="*/ 10800 h 21600"/>
                <a:gd name="T8" fmla="*/ 4374 w 21600"/>
                <a:gd name="T9" fmla="*/ 3964 h 21600"/>
                <a:gd name="T10" fmla="*/ 17841 w 21600"/>
                <a:gd name="T11" fmla="*/ 1763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9689" y="1725"/>
                  </a:moveTo>
                  <a:lnTo>
                    <a:pt x="10304" y="85"/>
                  </a:lnTo>
                  <a:lnTo>
                    <a:pt x="11637" y="85"/>
                  </a:lnTo>
                  <a:lnTo>
                    <a:pt x="12303" y="1777"/>
                  </a:lnTo>
                  <a:lnTo>
                    <a:pt x="13072" y="1931"/>
                  </a:lnTo>
                  <a:lnTo>
                    <a:pt x="14303" y="598"/>
                  </a:lnTo>
                  <a:lnTo>
                    <a:pt x="15533" y="1110"/>
                  </a:lnTo>
                  <a:lnTo>
                    <a:pt x="15584" y="2905"/>
                  </a:lnTo>
                  <a:lnTo>
                    <a:pt x="16405" y="3520"/>
                  </a:lnTo>
                  <a:lnTo>
                    <a:pt x="17891" y="2751"/>
                  </a:lnTo>
                  <a:lnTo>
                    <a:pt x="18917" y="3674"/>
                  </a:lnTo>
                  <a:lnTo>
                    <a:pt x="18199" y="5314"/>
                  </a:lnTo>
                  <a:lnTo>
                    <a:pt x="18763" y="6083"/>
                  </a:lnTo>
                  <a:lnTo>
                    <a:pt x="20403" y="6032"/>
                  </a:lnTo>
                  <a:lnTo>
                    <a:pt x="20865" y="7211"/>
                  </a:lnTo>
                  <a:lnTo>
                    <a:pt x="19737" y="8185"/>
                  </a:lnTo>
                  <a:lnTo>
                    <a:pt x="20096" y="9723"/>
                  </a:lnTo>
                  <a:lnTo>
                    <a:pt x="21634" y="10287"/>
                  </a:lnTo>
                  <a:lnTo>
                    <a:pt x="21582" y="11620"/>
                  </a:lnTo>
                  <a:lnTo>
                    <a:pt x="20147" y="12184"/>
                  </a:lnTo>
                  <a:lnTo>
                    <a:pt x="19942" y="13158"/>
                  </a:lnTo>
                  <a:lnTo>
                    <a:pt x="21070" y="14234"/>
                  </a:lnTo>
                  <a:lnTo>
                    <a:pt x="20608" y="15362"/>
                  </a:lnTo>
                  <a:lnTo>
                    <a:pt x="19019" y="15465"/>
                  </a:lnTo>
                  <a:lnTo>
                    <a:pt x="18404" y="16439"/>
                  </a:lnTo>
                  <a:lnTo>
                    <a:pt x="19122" y="17925"/>
                  </a:lnTo>
                  <a:lnTo>
                    <a:pt x="18096" y="18797"/>
                  </a:lnTo>
                  <a:lnTo>
                    <a:pt x="16763" y="18284"/>
                  </a:lnTo>
                  <a:lnTo>
                    <a:pt x="15431" y="19002"/>
                  </a:lnTo>
                  <a:lnTo>
                    <a:pt x="15277" y="20848"/>
                  </a:lnTo>
                  <a:lnTo>
                    <a:pt x="14149" y="21155"/>
                  </a:lnTo>
                  <a:lnTo>
                    <a:pt x="13021" y="19925"/>
                  </a:lnTo>
                  <a:lnTo>
                    <a:pt x="12252" y="20181"/>
                  </a:lnTo>
                  <a:lnTo>
                    <a:pt x="11739" y="21668"/>
                  </a:lnTo>
                  <a:lnTo>
                    <a:pt x="10201" y="21668"/>
                  </a:lnTo>
                  <a:lnTo>
                    <a:pt x="9740" y="20130"/>
                  </a:lnTo>
                  <a:lnTo>
                    <a:pt x="8253" y="19771"/>
                  </a:lnTo>
                  <a:lnTo>
                    <a:pt x="7125" y="21001"/>
                  </a:lnTo>
                  <a:lnTo>
                    <a:pt x="5895" y="20489"/>
                  </a:lnTo>
                  <a:lnTo>
                    <a:pt x="5946" y="18592"/>
                  </a:lnTo>
                  <a:lnTo>
                    <a:pt x="5177" y="18131"/>
                  </a:lnTo>
                  <a:lnTo>
                    <a:pt x="3383" y="18848"/>
                  </a:lnTo>
                  <a:lnTo>
                    <a:pt x="2614" y="17874"/>
                  </a:lnTo>
                  <a:lnTo>
                    <a:pt x="3383" y="16182"/>
                  </a:lnTo>
                  <a:lnTo>
                    <a:pt x="2922" y="15465"/>
                  </a:lnTo>
                  <a:lnTo>
                    <a:pt x="922" y="15516"/>
                  </a:lnTo>
                  <a:lnTo>
                    <a:pt x="512" y="14234"/>
                  </a:lnTo>
                  <a:lnTo>
                    <a:pt x="1948" y="12901"/>
                  </a:lnTo>
                  <a:lnTo>
                    <a:pt x="1896" y="12184"/>
                  </a:lnTo>
                  <a:lnTo>
                    <a:pt x="0" y="11415"/>
                  </a:lnTo>
                  <a:lnTo>
                    <a:pt x="51" y="10031"/>
                  </a:lnTo>
                  <a:lnTo>
                    <a:pt x="1948" y="9313"/>
                  </a:lnTo>
                  <a:lnTo>
                    <a:pt x="2101" y="8595"/>
                  </a:lnTo>
                  <a:lnTo>
                    <a:pt x="615" y="7160"/>
                  </a:lnTo>
                  <a:lnTo>
                    <a:pt x="1127" y="5878"/>
                  </a:lnTo>
                  <a:lnTo>
                    <a:pt x="3178" y="5981"/>
                  </a:lnTo>
                  <a:lnTo>
                    <a:pt x="3588" y="5417"/>
                  </a:lnTo>
                  <a:lnTo>
                    <a:pt x="2819" y="3520"/>
                  </a:lnTo>
                  <a:lnTo>
                    <a:pt x="3742" y="2597"/>
                  </a:lnTo>
                  <a:lnTo>
                    <a:pt x="5536" y="3417"/>
                  </a:lnTo>
                  <a:lnTo>
                    <a:pt x="6049" y="3058"/>
                  </a:lnTo>
                  <a:lnTo>
                    <a:pt x="6100" y="1264"/>
                  </a:lnTo>
                  <a:lnTo>
                    <a:pt x="7228" y="700"/>
                  </a:lnTo>
                  <a:lnTo>
                    <a:pt x="8510" y="2033"/>
                  </a:lnTo>
                  <a:lnTo>
                    <a:pt x="9689" y="1725"/>
                  </a:lnTo>
                  <a:close/>
                  <a:moveTo>
                    <a:pt x="10817" y="14422"/>
                  </a:moveTo>
                  <a:lnTo>
                    <a:pt x="11175" y="14388"/>
                  </a:lnTo>
                  <a:lnTo>
                    <a:pt x="11534" y="14354"/>
                  </a:lnTo>
                  <a:lnTo>
                    <a:pt x="11893" y="14268"/>
                  </a:lnTo>
                  <a:lnTo>
                    <a:pt x="12218" y="14166"/>
                  </a:lnTo>
                  <a:lnTo>
                    <a:pt x="12508" y="13995"/>
                  </a:lnTo>
                  <a:lnTo>
                    <a:pt x="12816" y="13807"/>
                  </a:lnTo>
                  <a:lnTo>
                    <a:pt x="13106" y="13602"/>
                  </a:lnTo>
                  <a:lnTo>
                    <a:pt x="13329" y="13380"/>
                  </a:lnTo>
                  <a:lnTo>
                    <a:pt x="13568" y="13106"/>
                  </a:lnTo>
                  <a:lnTo>
                    <a:pt x="13790" y="12850"/>
                  </a:lnTo>
                  <a:lnTo>
                    <a:pt x="13961" y="12560"/>
                  </a:lnTo>
                  <a:lnTo>
                    <a:pt x="14115" y="12269"/>
                  </a:lnTo>
                  <a:lnTo>
                    <a:pt x="14217" y="11927"/>
                  </a:lnTo>
                  <a:lnTo>
                    <a:pt x="14320" y="11568"/>
                  </a:lnTo>
                  <a:lnTo>
                    <a:pt x="14388" y="11210"/>
                  </a:lnTo>
                  <a:lnTo>
                    <a:pt x="14388" y="10851"/>
                  </a:lnTo>
                  <a:lnTo>
                    <a:pt x="14388" y="10492"/>
                  </a:lnTo>
                  <a:lnTo>
                    <a:pt x="14320" y="10133"/>
                  </a:lnTo>
                  <a:lnTo>
                    <a:pt x="14217" y="9808"/>
                  </a:lnTo>
                  <a:lnTo>
                    <a:pt x="14115" y="9467"/>
                  </a:lnTo>
                  <a:lnTo>
                    <a:pt x="13961" y="9142"/>
                  </a:lnTo>
                  <a:lnTo>
                    <a:pt x="13790" y="8851"/>
                  </a:lnTo>
                  <a:lnTo>
                    <a:pt x="13568" y="8595"/>
                  </a:lnTo>
                  <a:lnTo>
                    <a:pt x="13329" y="8322"/>
                  </a:lnTo>
                  <a:lnTo>
                    <a:pt x="13106" y="8100"/>
                  </a:lnTo>
                  <a:lnTo>
                    <a:pt x="12816" y="7894"/>
                  </a:lnTo>
                  <a:lnTo>
                    <a:pt x="12508" y="7741"/>
                  </a:lnTo>
                  <a:lnTo>
                    <a:pt x="12218" y="7570"/>
                  </a:lnTo>
                  <a:lnTo>
                    <a:pt x="11893" y="7433"/>
                  </a:lnTo>
                  <a:lnTo>
                    <a:pt x="11534" y="7382"/>
                  </a:lnTo>
                  <a:lnTo>
                    <a:pt x="11175" y="7313"/>
                  </a:lnTo>
                  <a:lnTo>
                    <a:pt x="10817" y="7313"/>
                  </a:lnTo>
                  <a:lnTo>
                    <a:pt x="10441" y="7313"/>
                  </a:lnTo>
                  <a:lnTo>
                    <a:pt x="10082" y="7382"/>
                  </a:lnTo>
                  <a:lnTo>
                    <a:pt x="9757" y="7433"/>
                  </a:lnTo>
                  <a:lnTo>
                    <a:pt x="9432" y="7570"/>
                  </a:lnTo>
                  <a:lnTo>
                    <a:pt x="9142" y="7741"/>
                  </a:lnTo>
                  <a:lnTo>
                    <a:pt x="8834" y="7894"/>
                  </a:lnTo>
                  <a:lnTo>
                    <a:pt x="8544" y="8100"/>
                  </a:lnTo>
                  <a:lnTo>
                    <a:pt x="8287" y="8322"/>
                  </a:lnTo>
                  <a:lnTo>
                    <a:pt x="8048" y="8595"/>
                  </a:lnTo>
                  <a:lnTo>
                    <a:pt x="7860" y="8851"/>
                  </a:lnTo>
                  <a:lnTo>
                    <a:pt x="7689" y="9142"/>
                  </a:lnTo>
                  <a:lnTo>
                    <a:pt x="7536" y="9467"/>
                  </a:lnTo>
                  <a:lnTo>
                    <a:pt x="7399" y="9808"/>
                  </a:lnTo>
                  <a:lnTo>
                    <a:pt x="7331" y="10133"/>
                  </a:lnTo>
                  <a:lnTo>
                    <a:pt x="7262" y="10492"/>
                  </a:lnTo>
                  <a:lnTo>
                    <a:pt x="7262" y="10851"/>
                  </a:lnTo>
                  <a:lnTo>
                    <a:pt x="7262" y="11210"/>
                  </a:lnTo>
                  <a:lnTo>
                    <a:pt x="7331" y="11568"/>
                  </a:lnTo>
                  <a:lnTo>
                    <a:pt x="7399" y="11927"/>
                  </a:lnTo>
                  <a:lnTo>
                    <a:pt x="7536" y="12269"/>
                  </a:lnTo>
                  <a:lnTo>
                    <a:pt x="7689" y="12560"/>
                  </a:lnTo>
                  <a:lnTo>
                    <a:pt x="7860" y="12850"/>
                  </a:lnTo>
                  <a:lnTo>
                    <a:pt x="8048" y="13106"/>
                  </a:lnTo>
                  <a:lnTo>
                    <a:pt x="8287" y="13380"/>
                  </a:lnTo>
                  <a:lnTo>
                    <a:pt x="8544" y="13602"/>
                  </a:lnTo>
                  <a:lnTo>
                    <a:pt x="8834" y="13807"/>
                  </a:lnTo>
                  <a:lnTo>
                    <a:pt x="9142" y="13995"/>
                  </a:lnTo>
                  <a:lnTo>
                    <a:pt x="9432" y="14166"/>
                  </a:lnTo>
                  <a:lnTo>
                    <a:pt x="9757" y="14268"/>
                  </a:lnTo>
                  <a:lnTo>
                    <a:pt x="10082" y="14354"/>
                  </a:lnTo>
                  <a:lnTo>
                    <a:pt x="10441" y="14388"/>
                  </a:lnTo>
                  <a:lnTo>
                    <a:pt x="10817" y="14422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20099999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C0C0C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76200" tIns="38100" rIns="76200" bIns="38100" numCol="1" anchor="t" anchorCtr="0" compatLnSpc="1">
              <a:prstTxWarp prst="textNoShape">
                <a:avLst/>
              </a:prstTxWarp>
              <a:flatTx/>
            </a:bodyPr>
            <a:lstStyle/>
            <a:p>
              <a:endParaRPr lang="en-US" sz="1500" dirty="0">
                <a:solidFill>
                  <a:prstClr val="black"/>
                </a:solidFill>
                <a:cs typeface="Aharoni" panose="02010803020104030203" pitchFamily="2" charset="-79"/>
              </a:endParaRPr>
            </a:p>
          </p:txBody>
        </p:sp>
        <p:sp>
          <p:nvSpPr>
            <p:cNvPr id="62" name="AutoShape 4"/>
            <p:cNvSpPr>
              <a:spLocks noEditPoints="1" noChangeArrowheads="1"/>
            </p:cNvSpPr>
            <p:nvPr/>
          </p:nvSpPr>
          <p:spPr bwMode="auto">
            <a:xfrm>
              <a:off x="1632" y="1680"/>
              <a:ext cx="1429" cy="1253"/>
            </a:xfrm>
            <a:custGeom>
              <a:avLst/>
              <a:gdLst>
                <a:gd name="T0" fmla="*/ 10800 w 21600"/>
                <a:gd name="T1" fmla="*/ 0 h 21600"/>
                <a:gd name="T2" fmla="*/ 21600 w 21600"/>
                <a:gd name="T3" fmla="*/ 10800 h 21600"/>
                <a:gd name="T4" fmla="*/ 10800 w 21600"/>
                <a:gd name="T5" fmla="*/ 21600 h 21600"/>
                <a:gd name="T6" fmla="*/ 0 w 21600"/>
                <a:gd name="T7" fmla="*/ 10800 h 21600"/>
                <a:gd name="T8" fmla="*/ 4374 w 21600"/>
                <a:gd name="T9" fmla="*/ 3964 h 21600"/>
                <a:gd name="T10" fmla="*/ 17841 w 21600"/>
                <a:gd name="T11" fmla="*/ 1763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9689" y="1725"/>
                  </a:moveTo>
                  <a:lnTo>
                    <a:pt x="10304" y="85"/>
                  </a:lnTo>
                  <a:lnTo>
                    <a:pt x="11637" y="85"/>
                  </a:lnTo>
                  <a:lnTo>
                    <a:pt x="12303" y="1777"/>
                  </a:lnTo>
                  <a:lnTo>
                    <a:pt x="13072" y="1931"/>
                  </a:lnTo>
                  <a:lnTo>
                    <a:pt x="14303" y="598"/>
                  </a:lnTo>
                  <a:lnTo>
                    <a:pt x="15533" y="1110"/>
                  </a:lnTo>
                  <a:lnTo>
                    <a:pt x="15584" y="2905"/>
                  </a:lnTo>
                  <a:lnTo>
                    <a:pt x="16405" y="3520"/>
                  </a:lnTo>
                  <a:lnTo>
                    <a:pt x="17891" y="2751"/>
                  </a:lnTo>
                  <a:lnTo>
                    <a:pt x="18917" y="3674"/>
                  </a:lnTo>
                  <a:lnTo>
                    <a:pt x="18199" y="5314"/>
                  </a:lnTo>
                  <a:lnTo>
                    <a:pt x="18763" y="6083"/>
                  </a:lnTo>
                  <a:lnTo>
                    <a:pt x="20403" y="6032"/>
                  </a:lnTo>
                  <a:lnTo>
                    <a:pt x="20865" y="7211"/>
                  </a:lnTo>
                  <a:lnTo>
                    <a:pt x="19737" y="8185"/>
                  </a:lnTo>
                  <a:lnTo>
                    <a:pt x="20096" y="9723"/>
                  </a:lnTo>
                  <a:lnTo>
                    <a:pt x="21634" y="10287"/>
                  </a:lnTo>
                  <a:lnTo>
                    <a:pt x="21582" y="11620"/>
                  </a:lnTo>
                  <a:lnTo>
                    <a:pt x="20147" y="12184"/>
                  </a:lnTo>
                  <a:lnTo>
                    <a:pt x="19942" y="13158"/>
                  </a:lnTo>
                  <a:lnTo>
                    <a:pt x="21070" y="14234"/>
                  </a:lnTo>
                  <a:lnTo>
                    <a:pt x="20608" y="15362"/>
                  </a:lnTo>
                  <a:lnTo>
                    <a:pt x="19019" y="15465"/>
                  </a:lnTo>
                  <a:lnTo>
                    <a:pt x="18404" y="16439"/>
                  </a:lnTo>
                  <a:lnTo>
                    <a:pt x="19122" y="17925"/>
                  </a:lnTo>
                  <a:lnTo>
                    <a:pt x="18096" y="18797"/>
                  </a:lnTo>
                  <a:lnTo>
                    <a:pt x="16763" y="18284"/>
                  </a:lnTo>
                  <a:lnTo>
                    <a:pt x="15431" y="19002"/>
                  </a:lnTo>
                  <a:lnTo>
                    <a:pt x="15277" y="20848"/>
                  </a:lnTo>
                  <a:lnTo>
                    <a:pt x="14149" y="21155"/>
                  </a:lnTo>
                  <a:lnTo>
                    <a:pt x="13021" y="19925"/>
                  </a:lnTo>
                  <a:lnTo>
                    <a:pt x="12252" y="20181"/>
                  </a:lnTo>
                  <a:lnTo>
                    <a:pt x="11739" y="21668"/>
                  </a:lnTo>
                  <a:lnTo>
                    <a:pt x="10201" y="21668"/>
                  </a:lnTo>
                  <a:lnTo>
                    <a:pt x="9740" y="20130"/>
                  </a:lnTo>
                  <a:lnTo>
                    <a:pt x="8253" y="19771"/>
                  </a:lnTo>
                  <a:lnTo>
                    <a:pt x="7125" y="21001"/>
                  </a:lnTo>
                  <a:lnTo>
                    <a:pt x="5895" y="20489"/>
                  </a:lnTo>
                  <a:lnTo>
                    <a:pt x="5946" y="18592"/>
                  </a:lnTo>
                  <a:lnTo>
                    <a:pt x="5177" y="18131"/>
                  </a:lnTo>
                  <a:lnTo>
                    <a:pt x="3383" y="18848"/>
                  </a:lnTo>
                  <a:lnTo>
                    <a:pt x="2614" y="17874"/>
                  </a:lnTo>
                  <a:lnTo>
                    <a:pt x="3383" y="16182"/>
                  </a:lnTo>
                  <a:lnTo>
                    <a:pt x="2922" y="15465"/>
                  </a:lnTo>
                  <a:lnTo>
                    <a:pt x="922" y="15516"/>
                  </a:lnTo>
                  <a:lnTo>
                    <a:pt x="512" y="14234"/>
                  </a:lnTo>
                  <a:lnTo>
                    <a:pt x="1948" y="12901"/>
                  </a:lnTo>
                  <a:lnTo>
                    <a:pt x="1896" y="12184"/>
                  </a:lnTo>
                  <a:lnTo>
                    <a:pt x="0" y="11415"/>
                  </a:lnTo>
                  <a:lnTo>
                    <a:pt x="51" y="10031"/>
                  </a:lnTo>
                  <a:lnTo>
                    <a:pt x="1948" y="9313"/>
                  </a:lnTo>
                  <a:lnTo>
                    <a:pt x="2101" y="8595"/>
                  </a:lnTo>
                  <a:lnTo>
                    <a:pt x="615" y="7160"/>
                  </a:lnTo>
                  <a:lnTo>
                    <a:pt x="1127" y="5878"/>
                  </a:lnTo>
                  <a:lnTo>
                    <a:pt x="3178" y="5981"/>
                  </a:lnTo>
                  <a:lnTo>
                    <a:pt x="3588" y="5417"/>
                  </a:lnTo>
                  <a:lnTo>
                    <a:pt x="2819" y="3520"/>
                  </a:lnTo>
                  <a:lnTo>
                    <a:pt x="3742" y="2597"/>
                  </a:lnTo>
                  <a:lnTo>
                    <a:pt x="5536" y="3417"/>
                  </a:lnTo>
                  <a:lnTo>
                    <a:pt x="6049" y="3058"/>
                  </a:lnTo>
                  <a:lnTo>
                    <a:pt x="6100" y="1264"/>
                  </a:lnTo>
                  <a:lnTo>
                    <a:pt x="7228" y="700"/>
                  </a:lnTo>
                  <a:lnTo>
                    <a:pt x="8510" y="2033"/>
                  </a:lnTo>
                  <a:lnTo>
                    <a:pt x="9689" y="1725"/>
                  </a:lnTo>
                  <a:close/>
                  <a:moveTo>
                    <a:pt x="10817" y="14422"/>
                  </a:moveTo>
                  <a:lnTo>
                    <a:pt x="11175" y="14388"/>
                  </a:lnTo>
                  <a:lnTo>
                    <a:pt x="11534" y="14354"/>
                  </a:lnTo>
                  <a:lnTo>
                    <a:pt x="11893" y="14268"/>
                  </a:lnTo>
                  <a:lnTo>
                    <a:pt x="12218" y="14166"/>
                  </a:lnTo>
                  <a:lnTo>
                    <a:pt x="12508" y="13995"/>
                  </a:lnTo>
                  <a:lnTo>
                    <a:pt x="12816" y="13807"/>
                  </a:lnTo>
                  <a:lnTo>
                    <a:pt x="13106" y="13602"/>
                  </a:lnTo>
                  <a:lnTo>
                    <a:pt x="13329" y="13380"/>
                  </a:lnTo>
                  <a:lnTo>
                    <a:pt x="13568" y="13106"/>
                  </a:lnTo>
                  <a:lnTo>
                    <a:pt x="13790" y="12850"/>
                  </a:lnTo>
                  <a:lnTo>
                    <a:pt x="13961" y="12560"/>
                  </a:lnTo>
                  <a:lnTo>
                    <a:pt x="14115" y="12269"/>
                  </a:lnTo>
                  <a:lnTo>
                    <a:pt x="14217" y="11927"/>
                  </a:lnTo>
                  <a:lnTo>
                    <a:pt x="14320" y="11568"/>
                  </a:lnTo>
                  <a:lnTo>
                    <a:pt x="14388" y="11210"/>
                  </a:lnTo>
                  <a:lnTo>
                    <a:pt x="14388" y="10851"/>
                  </a:lnTo>
                  <a:lnTo>
                    <a:pt x="14388" y="10492"/>
                  </a:lnTo>
                  <a:lnTo>
                    <a:pt x="14320" y="10133"/>
                  </a:lnTo>
                  <a:lnTo>
                    <a:pt x="14217" y="9808"/>
                  </a:lnTo>
                  <a:lnTo>
                    <a:pt x="14115" y="9467"/>
                  </a:lnTo>
                  <a:lnTo>
                    <a:pt x="13961" y="9142"/>
                  </a:lnTo>
                  <a:lnTo>
                    <a:pt x="13790" y="8851"/>
                  </a:lnTo>
                  <a:lnTo>
                    <a:pt x="13568" y="8595"/>
                  </a:lnTo>
                  <a:lnTo>
                    <a:pt x="13329" y="8322"/>
                  </a:lnTo>
                  <a:lnTo>
                    <a:pt x="13106" y="8100"/>
                  </a:lnTo>
                  <a:lnTo>
                    <a:pt x="12816" y="7894"/>
                  </a:lnTo>
                  <a:lnTo>
                    <a:pt x="12508" y="7741"/>
                  </a:lnTo>
                  <a:lnTo>
                    <a:pt x="12218" y="7570"/>
                  </a:lnTo>
                  <a:lnTo>
                    <a:pt x="11893" y="7433"/>
                  </a:lnTo>
                  <a:lnTo>
                    <a:pt x="11534" y="7382"/>
                  </a:lnTo>
                  <a:lnTo>
                    <a:pt x="11175" y="7313"/>
                  </a:lnTo>
                  <a:lnTo>
                    <a:pt x="10817" y="7313"/>
                  </a:lnTo>
                  <a:lnTo>
                    <a:pt x="10441" y="7313"/>
                  </a:lnTo>
                  <a:lnTo>
                    <a:pt x="10082" y="7382"/>
                  </a:lnTo>
                  <a:lnTo>
                    <a:pt x="9757" y="7433"/>
                  </a:lnTo>
                  <a:lnTo>
                    <a:pt x="9432" y="7570"/>
                  </a:lnTo>
                  <a:lnTo>
                    <a:pt x="9142" y="7741"/>
                  </a:lnTo>
                  <a:lnTo>
                    <a:pt x="8834" y="7894"/>
                  </a:lnTo>
                  <a:lnTo>
                    <a:pt x="8544" y="8100"/>
                  </a:lnTo>
                  <a:lnTo>
                    <a:pt x="8287" y="8322"/>
                  </a:lnTo>
                  <a:lnTo>
                    <a:pt x="8048" y="8595"/>
                  </a:lnTo>
                  <a:lnTo>
                    <a:pt x="7860" y="8851"/>
                  </a:lnTo>
                  <a:lnTo>
                    <a:pt x="7689" y="9142"/>
                  </a:lnTo>
                  <a:lnTo>
                    <a:pt x="7536" y="9467"/>
                  </a:lnTo>
                  <a:lnTo>
                    <a:pt x="7399" y="9808"/>
                  </a:lnTo>
                  <a:lnTo>
                    <a:pt x="7331" y="10133"/>
                  </a:lnTo>
                  <a:lnTo>
                    <a:pt x="7262" y="10492"/>
                  </a:lnTo>
                  <a:lnTo>
                    <a:pt x="7262" y="10851"/>
                  </a:lnTo>
                  <a:lnTo>
                    <a:pt x="7262" y="11210"/>
                  </a:lnTo>
                  <a:lnTo>
                    <a:pt x="7331" y="11568"/>
                  </a:lnTo>
                  <a:lnTo>
                    <a:pt x="7399" y="11927"/>
                  </a:lnTo>
                  <a:lnTo>
                    <a:pt x="7536" y="12269"/>
                  </a:lnTo>
                  <a:lnTo>
                    <a:pt x="7689" y="12560"/>
                  </a:lnTo>
                  <a:lnTo>
                    <a:pt x="7860" y="12850"/>
                  </a:lnTo>
                  <a:lnTo>
                    <a:pt x="8048" y="13106"/>
                  </a:lnTo>
                  <a:lnTo>
                    <a:pt x="8287" y="13380"/>
                  </a:lnTo>
                  <a:lnTo>
                    <a:pt x="8544" y="13602"/>
                  </a:lnTo>
                  <a:lnTo>
                    <a:pt x="8834" y="13807"/>
                  </a:lnTo>
                  <a:lnTo>
                    <a:pt x="9142" y="13995"/>
                  </a:lnTo>
                  <a:lnTo>
                    <a:pt x="9432" y="14166"/>
                  </a:lnTo>
                  <a:lnTo>
                    <a:pt x="9757" y="14268"/>
                  </a:lnTo>
                  <a:lnTo>
                    <a:pt x="10082" y="14354"/>
                  </a:lnTo>
                  <a:lnTo>
                    <a:pt x="10441" y="14388"/>
                  </a:lnTo>
                  <a:lnTo>
                    <a:pt x="10817" y="14422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20099999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C0C0C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76200" tIns="38100" rIns="76200" bIns="38100" numCol="1" anchor="t" anchorCtr="0" compatLnSpc="1">
              <a:prstTxWarp prst="textNoShape">
                <a:avLst/>
              </a:prstTxWarp>
              <a:flatTx/>
            </a:bodyPr>
            <a:lstStyle/>
            <a:p>
              <a:endParaRPr lang="en-US" sz="1500" dirty="0">
                <a:solidFill>
                  <a:prstClr val="black"/>
                </a:solidFill>
                <a:cs typeface="Aharoni" panose="02010803020104030203" pitchFamily="2" charset="-79"/>
              </a:endParaRPr>
            </a:p>
          </p:txBody>
        </p:sp>
        <p:sp>
          <p:nvSpPr>
            <p:cNvPr id="63" name="AutoShape 5"/>
            <p:cNvSpPr>
              <a:spLocks noEditPoints="1" noChangeArrowheads="1"/>
            </p:cNvSpPr>
            <p:nvPr/>
          </p:nvSpPr>
          <p:spPr bwMode="auto">
            <a:xfrm>
              <a:off x="2559" y="2142"/>
              <a:ext cx="1588" cy="1392"/>
            </a:xfrm>
            <a:custGeom>
              <a:avLst/>
              <a:gdLst>
                <a:gd name="T0" fmla="*/ 10800 w 21600"/>
                <a:gd name="T1" fmla="*/ 0 h 21600"/>
                <a:gd name="T2" fmla="*/ 21600 w 21600"/>
                <a:gd name="T3" fmla="*/ 10800 h 21600"/>
                <a:gd name="T4" fmla="*/ 10800 w 21600"/>
                <a:gd name="T5" fmla="*/ 21600 h 21600"/>
                <a:gd name="T6" fmla="*/ 0 w 21600"/>
                <a:gd name="T7" fmla="*/ 10800 h 21600"/>
                <a:gd name="T8" fmla="*/ 4374 w 21600"/>
                <a:gd name="T9" fmla="*/ 3964 h 21600"/>
                <a:gd name="T10" fmla="*/ 17841 w 21600"/>
                <a:gd name="T11" fmla="*/ 1763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9689" y="1725"/>
                  </a:moveTo>
                  <a:lnTo>
                    <a:pt x="10304" y="85"/>
                  </a:lnTo>
                  <a:lnTo>
                    <a:pt x="11637" y="85"/>
                  </a:lnTo>
                  <a:lnTo>
                    <a:pt x="12303" y="1777"/>
                  </a:lnTo>
                  <a:lnTo>
                    <a:pt x="13072" y="1931"/>
                  </a:lnTo>
                  <a:lnTo>
                    <a:pt x="14303" y="598"/>
                  </a:lnTo>
                  <a:lnTo>
                    <a:pt x="15533" y="1110"/>
                  </a:lnTo>
                  <a:lnTo>
                    <a:pt x="15584" y="2905"/>
                  </a:lnTo>
                  <a:lnTo>
                    <a:pt x="16405" y="3520"/>
                  </a:lnTo>
                  <a:lnTo>
                    <a:pt x="17891" y="2751"/>
                  </a:lnTo>
                  <a:lnTo>
                    <a:pt x="18917" y="3674"/>
                  </a:lnTo>
                  <a:lnTo>
                    <a:pt x="18199" y="5314"/>
                  </a:lnTo>
                  <a:lnTo>
                    <a:pt x="18763" y="6083"/>
                  </a:lnTo>
                  <a:lnTo>
                    <a:pt x="20403" y="6032"/>
                  </a:lnTo>
                  <a:lnTo>
                    <a:pt x="20865" y="7211"/>
                  </a:lnTo>
                  <a:lnTo>
                    <a:pt x="19737" y="8185"/>
                  </a:lnTo>
                  <a:lnTo>
                    <a:pt x="20096" y="9723"/>
                  </a:lnTo>
                  <a:lnTo>
                    <a:pt x="21634" y="10287"/>
                  </a:lnTo>
                  <a:lnTo>
                    <a:pt x="21582" y="11620"/>
                  </a:lnTo>
                  <a:lnTo>
                    <a:pt x="20147" y="12184"/>
                  </a:lnTo>
                  <a:lnTo>
                    <a:pt x="19942" y="13158"/>
                  </a:lnTo>
                  <a:lnTo>
                    <a:pt x="21070" y="14234"/>
                  </a:lnTo>
                  <a:lnTo>
                    <a:pt x="20608" y="15362"/>
                  </a:lnTo>
                  <a:lnTo>
                    <a:pt x="19019" y="15465"/>
                  </a:lnTo>
                  <a:lnTo>
                    <a:pt x="18404" y="16439"/>
                  </a:lnTo>
                  <a:lnTo>
                    <a:pt x="19122" y="17925"/>
                  </a:lnTo>
                  <a:lnTo>
                    <a:pt x="18096" y="18797"/>
                  </a:lnTo>
                  <a:lnTo>
                    <a:pt x="16763" y="18284"/>
                  </a:lnTo>
                  <a:lnTo>
                    <a:pt x="15431" y="19002"/>
                  </a:lnTo>
                  <a:lnTo>
                    <a:pt x="15277" y="20848"/>
                  </a:lnTo>
                  <a:lnTo>
                    <a:pt x="14149" y="21155"/>
                  </a:lnTo>
                  <a:lnTo>
                    <a:pt x="13021" y="19925"/>
                  </a:lnTo>
                  <a:lnTo>
                    <a:pt x="12252" y="20181"/>
                  </a:lnTo>
                  <a:lnTo>
                    <a:pt x="11739" y="21668"/>
                  </a:lnTo>
                  <a:lnTo>
                    <a:pt x="10201" y="21668"/>
                  </a:lnTo>
                  <a:lnTo>
                    <a:pt x="9740" y="20130"/>
                  </a:lnTo>
                  <a:lnTo>
                    <a:pt x="8253" y="19771"/>
                  </a:lnTo>
                  <a:lnTo>
                    <a:pt x="7125" y="21001"/>
                  </a:lnTo>
                  <a:lnTo>
                    <a:pt x="5895" y="20489"/>
                  </a:lnTo>
                  <a:lnTo>
                    <a:pt x="5946" y="18592"/>
                  </a:lnTo>
                  <a:lnTo>
                    <a:pt x="5177" y="18131"/>
                  </a:lnTo>
                  <a:lnTo>
                    <a:pt x="3383" y="18848"/>
                  </a:lnTo>
                  <a:lnTo>
                    <a:pt x="2614" y="17874"/>
                  </a:lnTo>
                  <a:lnTo>
                    <a:pt x="3383" y="16182"/>
                  </a:lnTo>
                  <a:lnTo>
                    <a:pt x="2922" y="15465"/>
                  </a:lnTo>
                  <a:lnTo>
                    <a:pt x="922" y="15516"/>
                  </a:lnTo>
                  <a:lnTo>
                    <a:pt x="512" y="14234"/>
                  </a:lnTo>
                  <a:lnTo>
                    <a:pt x="1948" y="12901"/>
                  </a:lnTo>
                  <a:lnTo>
                    <a:pt x="1896" y="12184"/>
                  </a:lnTo>
                  <a:lnTo>
                    <a:pt x="0" y="11415"/>
                  </a:lnTo>
                  <a:lnTo>
                    <a:pt x="51" y="10031"/>
                  </a:lnTo>
                  <a:lnTo>
                    <a:pt x="1948" y="9313"/>
                  </a:lnTo>
                  <a:lnTo>
                    <a:pt x="2101" y="8595"/>
                  </a:lnTo>
                  <a:lnTo>
                    <a:pt x="615" y="7160"/>
                  </a:lnTo>
                  <a:lnTo>
                    <a:pt x="1127" y="5878"/>
                  </a:lnTo>
                  <a:lnTo>
                    <a:pt x="3178" y="5981"/>
                  </a:lnTo>
                  <a:lnTo>
                    <a:pt x="3588" y="5417"/>
                  </a:lnTo>
                  <a:lnTo>
                    <a:pt x="2819" y="3520"/>
                  </a:lnTo>
                  <a:lnTo>
                    <a:pt x="3742" y="2597"/>
                  </a:lnTo>
                  <a:lnTo>
                    <a:pt x="5536" y="3417"/>
                  </a:lnTo>
                  <a:lnTo>
                    <a:pt x="6049" y="3058"/>
                  </a:lnTo>
                  <a:lnTo>
                    <a:pt x="6100" y="1264"/>
                  </a:lnTo>
                  <a:lnTo>
                    <a:pt x="7228" y="700"/>
                  </a:lnTo>
                  <a:lnTo>
                    <a:pt x="8510" y="2033"/>
                  </a:lnTo>
                  <a:lnTo>
                    <a:pt x="9689" y="1725"/>
                  </a:lnTo>
                  <a:close/>
                  <a:moveTo>
                    <a:pt x="10817" y="14422"/>
                  </a:moveTo>
                  <a:lnTo>
                    <a:pt x="11175" y="14388"/>
                  </a:lnTo>
                  <a:lnTo>
                    <a:pt x="11534" y="14354"/>
                  </a:lnTo>
                  <a:lnTo>
                    <a:pt x="11893" y="14268"/>
                  </a:lnTo>
                  <a:lnTo>
                    <a:pt x="12218" y="14166"/>
                  </a:lnTo>
                  <a:lnTo>
                    <a:pt x="12508" y="13995"/>
                  </a:lnTo>
                  <a:lnTo>
                    <a:pt x="12816" y="13807"/>
                  </a:lnTo>
                  <a:lnTo>
                    <a:pt x="13106" y="13602"/>
                  </a:lnTo>
                  <a:lnTo>
                    <a:pt x="13329" y="13380"/>
                  </a:lnTo>
                  <a:lnTo>
                    <a:pt x="13568" y="13106"/>
                  </a:lnTo>
                  <a:lnTo>
                    <a:pt x="13790" y="12850"/>
                  </a:lnTo>
                  <a:lnTo>
                    <a:pt x="13961" y="12560"/>
                  </a:lnTo>
                  <a:lnTo>
                    <a:pt x="14115" y="12269"/>
                  </a:lnTo>
                  <a:lnTo>
                    <a:pt x="14217" y="11927"/>
                  </a:lnTo>
                  <a:lnTo>
                    <a:pt x="14320" y="11568"/>
                  </a:lnTo>
                  <a:lnTo>
                    <a:pt x="14388" y="11210"/>
                  </a:lnTo>
                  <a:lnTo>
                    <a:pt x="14388" y="10851"/>
                  </a:lnTo>
                  <a:lnTo>
                    <a:pt x="14388" y="10492"/>
                  </a:lnTo>
                  <a:lnTo>
                    <a:pt x="14320" y="10133"/>
                  </a:lnTo>
                  <a:lnTo>
                    <a:pt x="14217" y="9808"/>
                  </a:lnTo>
                  <a:lnTo>
                    <a:pt x="14115" y="9467"/>
                  </a:lnTo>
                  <a:lnTo>
                    <a:pt x="13961" y="9142"/>
                  </a:lnTo>
                  <a:lnTo>
                    <a:pt x="13790" y="8851"/>
                  </a:lnTo>
                  <a:lnTo>
                    <a:pt x="13568" y="8595"/>
                  </a:lnTo>
                  <a:lnTo>
                    <a:pt x="13329" y="8322"/>
                  </a:lnTo>
                  <a:lnTo>
                    <a:pt x="13106" y="8100"/>
                  </a:lnTo>
                  <a:lnTo>
                    <a:pt x="12816" y="7894"/>
                  </a:lnTo>
                  <a:lnTo>
                    <a:pt x="12508" y="7741"/>
                  </a:lnTo>
                  <a:lnTo>
                    <a:pt x="12218" y="7570"/>
                  </a:lnTo>
                  <a:lnTo>
                    <a:pt x="11893" y="7433"/>
                  </a:lnTo>
                  <a:lnTo>
                    <a:pt x="11534" y="7382"/>
                  </a:lnTo>
                  <a:lnTo>
                    <a:pt x="11175" y="7313"/>
                  </a:lnTo>
                  <a:lnTo>
                    <a:pt x="10817" y="7313"/>
                  </a:lnTo>
                  <a:lnTo>
                    <a:pt x="10441" y="7313"/>
                  </a:lnTo>
                  <a:lnTo>
                    <a:pt x="10082" y="7382"/>
                  </a:lnTo>
                  <a:lnTo>
                    <a:pt x="9757" y="7433"/>
                  </a:lnTo>
                  <a:lnTo>
                    <a:pt x="9432" y="7570"/>
                  </a:lnTo>
                  <a:lnTo>
                    <a:pt x="9142" y="7741"/>
                  </a:lnTo>
                  <a:lnTo>
                    <a:pt x="8834" y="7894"/>
                  </a:lnTo>
                  <a:lnTo>
                    <a:pt x="8544" y="8100"/>
                  </a:lnTo>
                  <a:lnTo>
                    <a:pt x="8287" y="8322"/>
                  </a:lnTo>
                  <a:lnTo>
                    <a:pt x="8048" y="8595"/>
                  </a:lnTo>
                  <a:lnTo>
                    <a:pt x="7860" y="8851"/>
                  </a:lnTo>
                  <a:lnTo>
                    <a:pt x="7689" y="9142"/>
                  </a:lnTo>
                  <a:lnTo>
                    <a:pt x="7536" y="9467"/>
                  </a:lnTo>
                  <a:lnTo>
                    <a:pt x="7399" y="9808"/>
                  </a:lnTo>
                  <a:lnTo>
                    <a:pt x="7331" y="10133"/>
                  </a:lnTo>
                  <a:lnTo>
                    <a:pt x="7262" y="10492"/>
                  </a:lnTo>
                  <a:lnTo>
                    <a:pt x="7262" y="10851"/>
                  </a:lnTo>
                  <a:lnTo>
                    <a:pt x="7262" y="11210"/>
                  </a:lnTo>
                  <a:lnTo>
                    <a:pt x="7331" y="11568"/>
                  </a:lnTo>
                  <a:lnTo>
                    <a:pt x="7399" y="11927"/>
                  </a:lnTo>
                  <a:lnTo>
                    <a:pt x="7536" y="12269"/>
                  </a:lnTo>
                  <a:lnTo>
                    <a:pt x="7689" y="12560"/>
                  </a:lnTo>
                  <a:lnTo>
                    <a:pt x="7860" y="12850"/>
                  </a:lnTo>
                  <a:lnTo>
                    <a:pt x="8048" y="13106"/>
                  </a:lnTo>
                  <a:lnTo>
                    <a:pt x="8287" y="13380"/>
                  </a:lnTo>
                  <a:lnTo>
                    <a:pt x="8544" y="13602"/>
                  </a:lnTo>
                  <a:lnTo>
                    <a:pt x="8834" y="13807"/>
                  </a:lnTo>
                  <a:lnTo>
                    <a:pt x="9142" y="13995"/>
                  </a:lnTo>
                  <a:lnTo>
                    <a:pt x="9432" y="14166"/>
                  </a:lnTo>
                  <a:lnTo>
                    <a:pt x="9757" y="14268"/>
                  </a:lnTo>
                  <a:lnTo>
                    <a:pt x="10082" y="14354"/>
                  </a:lnTo>
                  <a:lnTo>
                    <a:pt x="10441" y="14388"/>
                  </a:lnTo>
                  <a:lnTo>
                    <a:pt x="10817" y="14422"/>
                  </a:lnTo>
                  <a:close/>
                </a:path>
              </a:pathLst>
            </a:custGeom>
            <a:solidFill>
              <a:srgbClr val="FF0000"/>
            </a:soli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20099999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C0C0C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76200" tIns="38100" rIns="76200" bIns="38100" numCol="1" anchor="t" anchorCtr="0" compatLnSpc="1">
              <a:prstTxWarp prst="textNoShape">
                <a:avLst/>
              </a:prstTxWarp>
              <a:flatTx/>
            </a:bodyPr>
            <a:lstStyle/>
            <a:p>
              <a:endParaRPr lang="en-US" sz="1500" dirty="0">
                <a:solidFill>
                  <a:prstClr val="black"/>
                </a:solidFill>
                <a:cs typeface="Aharoni" panose="02010803020104030203" pitchFamily="2" charset="-79"/>
              </a:endParaRPr>
            </a:p>
          </p:txBody>
        </p:sp>
      </p:grpSp>
      <p:grpSp>
        <p:nvGrpSpPr>
          <p:cNvPr id="64" name="Group 2"/>
          <p:cNvGrpSpPr>
            <a:grpSpLocks/>
          </p:cNvGrpSpPr>
          <p:nvPr/>
        </p:nvGrpSpPr>
        <p:grpSpPr bwMode="auto">
          <a:xfrm>
            <a:off x="2655725" y="1238738"/>
            <a:ext cx="328775" cy="412000"/>
            <a:chOff x="1632" y="1248"/>
            <a:chExt cx="2682" cy="2286"/>
          </a:xfrm>
        </p:grpSpPr>
        <p:sp>
          <p:nvSpPr>
            <p:cNvPr id="65" name="Gear"/>
            <p:cNvSpPr>
              <a:spLocks noEditPoints="1" noChangeArrowheads="1"/>
            </p:cNvSpPr>
            <p:nvPr/>
          </p:nvSpPr>
          <p:spPr bwMode="auto">
            <a:xfrm>
              <a:off x="3119" y="1248"/>
              <a:ext cx="1195" cy="1048"/>
            </a:xfrm>
            <a:custGeom>
              <a:avLst/>
              <a:gdLst>
                <a:gd name="T0" fmla="*/ 10800 w 21600"/>
                <a:gd name="T1" fmla="*/ 0 h 21600"/>
                <a:gd name="T2" fmla="*/ 21600 w 21600"/>
                <a:gd name="T3" fmla="*/ 10800 h 21600"/>
                <a:gd name="T4" fmla="*/ 10800 w 21600"/>
                <a:gd name="T5" fmla="*/ 21600 h 21600"/>
                <a:gd name="T6" fmla="*/ 0 w 21600"/>
                <a:gd name="T7" fmla="*/ 10800 h 21600"/>
                <a:gd name="T8" fmla="*/ 4374 w 21600"/>
                <a:gd name="T9" fmla="*/ 3964 h 21600"/>
                <a:gd name="T10" fmla="*/ 17841 w 21600"/>
                <a:gd name="T11" fmla="*/ 1763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9689" y="1725"/>
                  </a:moveTo>
                  <a:lnTo>
                    <a:pt x="10304" y="85"/>
                  </a:lnTo>
                  <a:lnTo>
                    <a:pt x="11637" y="85"/>
                  </a:lnTo>
                  <a:lnTo>
                    <a:pt x="12303" y="1777"/>
                  </a:lnTo>
                  <a:lnTo>
                    <a:pt x="13072" y="1931"/>
                  </a:lnTo>
                  <a:lnTo>
                    <a:pt x="14303" y="598"/>
                  </a:lnTo>
                  <a:lnTo>
                    <a:pt x="15533" y="1110"/>
                  </a:lnTo>
                  <a:lnTo>
                    <a:pt x="15584" y="2905"/>
                  </a:lnTo>
                  <a:lnTo>
                    <a:pt x="16405" y="3520"/>
                  </a:lnTo>
                  <a:lnTo>
                    <a:pt x="17891" y="2751"/>
                  </a:lnTo>
                  <a:lnTo>
                    <a:pt x="18917" y="3674"/>
                  </a:lnTo>
                  <a:lnTo>
                    <a:pt x="18199" y="5314"/>
                  </a:lnTo>
                  <a:lnTo>
                    <a:pt x="18763" y="6083"/>
                  </a:lnTo>
                  <a:lnTo>
                    <a:pt x="20403" y="6032"/>
                  </a:lnTo>
                  <a:lnTo>
                    <a:pt x="20865" y="7211"/>
                  </a:lnTo>
                  <a:lnTo>
                    <a:pt x="19737" y="8185"/>
                  </a:lnTo>
                  <a:lnTo>
                    <a:pt x="20096" y="9723"/>
                  </a:lnTo>
                  <a:lnTo>
                    <a:pt x="21634" y="10287"/>
                  </a:lnTo>
                  <a:lnTo>
                    <a:pt x="21582" y="11620"/>
                  </a:lnTo>
                  <a:lnTo>
                    <a:pt x="20147" y="12184"/>
                  </a:lnTo>
                  <a:lnTo>
                    <a:pt x="19942" y="13158"/>
                  </a:lnTo>
                  <a:lnTo>
                    <a:pt x="21070" y="14234"/>
                  </a:lnTo>
                  <a:lnTo>
                    <a:pt x="20608" y="15362"/>
                  </a:lnTo>
                  <a:lnTo>
                    <a:pt x="19019" y="15465"/>
                  </a:lnTo>
                  <a:lnTo>
                    <a:pt x="18404" y="16439"/>
                  </a:lnTo>
                  <a:lnTo>
                    <a:pt x="19122" y="17925"/>
                  </a:lnTo>
                  <a:lnTo>
                    <a:pt x="18096" y="18797"/>
                  </a:lnTo>
                  <a:lnTo>
                    <a:pt x="16763" y="18284"/>
                  </a:lnTo>
                  <a:lnTo>
                    <a:pt x="15431" y="19002"/>
                  </a:lnTo>
                  <a:lnTo>
                    <a:pt x="15277" y="20848"/>
                  </a:lnTo>
                  <a:lnTo>
                    <a:pt x="14149" y="21155"/>
                  </a:lnTo>
                  <a:lnTo>
                    <a:pt x="13021" y="19925"/>
                  </a:lnTo>
                  <a:lnTo>
                    <a:pt x="12252" y="20181"/>
                  </a:lnTo>
                  <a:lnTo>
                    <a:pt x="11739" y="21668"/>
                  </a:lnTo>
                  <a:lnTo>
                    <a:pt x="10201" y="21668"/>
                  </a:lnTo>
                  <a:lnTo>
                    <a:pt x="9740" y="20130"/>
                  </a:lnTo>
                  <a:lnTo>
                    <a:pt x="8253" y="19771"/>
                  </a:lnTo>
                  <a:lnTo>
                    <a:pt x="7125" y="21001"/>
                  </a:lnTo>
                  <a:lnTo>
                    <a:pt x="5895" y="20489"/>
                  </a:lnTo>
                  <a:lnTo>
                    <a:pt x="5946" y="18592"/>
                  </a:lnTo>
                  <a:lnTo>
                    <a:pt x="5177" y="18131"/>
                  </a:lnTo>
                  <a:lnTo>
                    <a:pt x="3383" y="18848"/>
                  </a:lnTo>
                  <a:lnTo>
                    <a:pt x="2614" y="17874"/>
                  </a:lnTo>
                  <a:lnTo>
                    <a:pt x="3383" y="16182"/>
                  </a:lnTo>
                  <a:lnTo>
                    <a:pt x="2922" y="15465"/>
                  </a:lnTo>
                  <a:lnTo>
                    <a:pt x="922" y="15516"/>
                  </a:lnTo>
                  <a:lnTo>
                    <a:pt x="512" y="14234"/>
                  </a:lnTo>
                  <a:lnTo>
                    <a:pt x="1948" y="12901"/>
                  </a:lnTo>
                  <a:lnTo>
                    <a:pt x="1896" y="12184"/>
                  </a:lnTo>
                  <a:lnTo>
                    <a:pt x="0" y="11415"/>
                  </a:lnTo>
                  <a:lnTo>
                    <a:pt x="51" y="10031"/>
                  </a:lnTo>
                  <a:lnTo>
                    <a:pt x="1948" y="9313"/>
                  </a:lnTo>
                  <a:lnTo>
                    <a:pt x="2101" y="8595"/>
                  </a:lnTo>
                  <a:lnTo>
                    <a:pt x="615" y="7160"/>
                  </a:lnTo>
                  <a:lnTo>
                    <a:pt x="1127" y="5878"/>
                  </a:lnTo>
                  <a:lnTo>
                    <a:pt x="3178" y="5981"/>
                  </a:lnTo>
                  <a:lnTo>
                    <a:pt x="3588" y="5417"/>
                  </a:lnTo>
                  <a:lnTo>
                    <a:pt x="2819" y="3520"/>
                  </a:lnTo>
                  <a:lnTo>
                    <a:pt x="3742" y="2597"/>
                  </a:lnTo>
                  <a:lnTo>
                    <a:pt x="5536" y="3417"/>
                  </a:lnTo>
                  <a:lnTo>
                    <a:pt x="6049" y="3058"/>
                  </a:lnTo>
                  <a:lnTo>
                    <a:pt x="6100" y="1264"/>
                  </a:lnTo>
                  <a:lnTo>
                    <a:pt x="7228" y="700"/>
                  </a:lnTo>
                  <a:lnTo>
                    <a:pt x="8510" y="2033"/>
                  </a:lnTo>
                  <a:lnTo>
                    <a:pt x="9689" y="1725"/>
                  </a:lnTo>
                  <a:close/>
                  <a:moveTo>
                    <a:pt x="10817" y="14422"/>
                  </a:moveTo>
                  <a:lnTo>
                    <a:pt x="11175" y="14388"/>
                  </a:lnTo>
                  <a:lnTo>
                    <a:pt x="11534" y="14354"/>
                  </a:lnTo>
                  <a:lnTo>
                    <a:pt x="11893" y="14268"/>
                  </a:lnTo>
                  <a:lnTo>
                    <a:pt x="12218" y="14166"/>
                  </a:lnTo>
                  <a:lnTo>
                    <a:pt x="12508" y="13995"/>
                  </a:lnTo>
                  <a:lnTo>
                    <a:pt x="12816" y="13807"/>
                  </a:lnTo>
                  <a:lnTo>
                    <a:pt x="13106" y="13602"/>
                  </a:lnTo>
                  <a:lnTo>
                    <a:pt x="13329" y="13380"/>
                  </a:lnTo>
                  <a:lnTo>
                    <a:pt x="13568" y="13106"/>
                  </a:lnTo>
                  <a:lnTo>
                    <a:pt x="13790" y="12850"/>
                  </a:lnTo>
                  <a:lnTo>
                    <a:pt x="13961" y="12560"/>
                  </a:lnTo>
                  <a:lnTo>
                    <a:pt x="14115" y="12269"/>
                  </a:lnTo>
                  <a:lnTo>
                    <a:pt x="14217" y="11927"/>
                  </a:lnTo>
                  <a:lnTo>
                    <a:pt x="14320" y="11568"/>
                  </a:lnTo>
                  <a:lnTo>
                    <a:pt x="14388" y="11210"/>
                  </a:lnTo>
                  <a:lnTo>
                    <a:pt x="14388" y="10851"/>
                  </a:lnTo>
                  <a:lnTo>
                    <a:pt x="14388" y="10492"/>
                  </a:lnTo>
                  <a:lnTo>
                    <a:pt x="14320" y="10133"/>
                  </a:lnTo>
                  <a:lnTo>
                    <a:pt x="14217" y="9808"/>
                  </a:lnTo>
                  <a:lnTo>
                    <a:pt x="14115" y="9467"/>
                  </a:lnTo>
                  <a:lnTo>
                    <a:pt x="13961" y="9142"/>
                  </a:lnTo>
                  <a:lnTo>
                    <a:pt x="13790" y="8851"/>
                  </a:lnTo>
                  <a:lnTo>
                    <a:pt x="13568" y="8595"/>
                  </a:lnTo>
                  <a:lnTo>
                    <a:pt x="13329" y="8322"/>
                  </a:lnTo>
                  <a:lnTo>
                    <a:pt x="13106" y="8100"/>
                  </a:lnTo>
                  <a:lnTo>
                    <a:pt x="12816" y="7894"/>
                  </a:lnTo>
                  <a:lnTo>
                    <a:pt x="12508" y="7741"/>
                  </a:lnTo>
                  <a:lnTo>
                    <a:pt x="12218" y="7570"/>
                  </a:lnTo>
                  <a:lnTo>
                    <a:pt x="11893" y="7433"/>
                  </a:lnTo>
                  <a:lnTo>
                    <a:pt x="11534" y="7382"/>
                  </a:lnTo>
                  <a:lnTo>
                    <a:pt x="11175" y="7313"/>
                  </a:lnTo>
                  <a:lnTo>
                    <a:pt x="10817" y="7313"/>
                  </a:lnTo>
                  <a:lnTo>
                    <a:pt x="10441" y="7313"/>
                  </a:lnTo>
                  <a:lnTo>
                    <a:pt x="10082" y="7382"/>
                  </a:lnTo>
                  <a:lnTo>
                    <a:pt x="9757" y="7433"/>
                  </a:lnTo>
                  <a:lnTo>
                    <a:pt x="9432" y="7570"/>
                  </a:lnTo>
                  <a:lnTo>
                    <a:pt x="9142" y="7741"/>
                  </a:lnTo>
                  <a:lnTo>
                    <a:pt x="8834" y="7894"/>
                  </a:lnTo>
                  <a:lnTo>
                    <a:pt x="8544" y="8100"/>
                  </a:lnTo>
                  <a:lnTo>
                    <a:pt x="8287" y="8322"/>
                  </a:lnTo>
                  <a:lnTo>
                    <a:pt x="8048" y="8595"/>
                  </a:lnTo>
                  <a:lnTo>
                    <a:pt x="7860" y="8851"/>
                  </a:lnTo>
                  <a:lnTo>
                    <a:pt x="7689" y="9142"/>
                  </a:lnTo>
                  <a:lnTo>
                    <a:pt x="7536" y="9467"/>
                  </a:lnTo>
                  <a:lnTo>
                    <a:pt x="7399" y="9808"/>
                  </a:lnTo>
                  <a:lnTo>
                    <a:pt x="7331" y="10133"/>
                  </a:lnTo>
                  <a:lnTo>
                    <a:pt x="7262" y="10492"/>
                  </a:lnTo>
                  <a:lnTo>
                    <a:pt x="7262" y="10851"/>
                  </a:lnTo>
                  <a:lnTo>
                    <a:pt x="7262" y="11210"/>
                  </a:lnTo>
                  <a:lnTo>
                    <a:pt x="7331" y="11568"/>
                  </a:lnTo>
                  <a:lnTo>
                    <a:pt x="7399" y="11927"/>
                  </a:lnTo>
                  <a:lnTo>
                    <a:pt x="7536" y="12269"/>
                  </a:lnTo>
                  <a:lnTo>
                    <a:pt x="7689" y="12560"/>
                  </a:lnTo>
                  <a:lnTo>
                    <a:pt x="7860" y="12850"/>
                  </a:lnTo>
                  <a:lnTo>
                    <a:pt x="8048" y="13106"/>
                  </a:lnTo>
                  <a:lnTo>
                    <a:pt x="8287" y="13380"/>
                  </a:lnTo>
                  <a:lnTo>
                    <a:pt x="8544" y="13602"/>
                  </a:lnTo>
                  <a:lnTo>
                    <a:pt x="8834" y="13807"/>
                  </a:lnTo>
                  <a:lnTo>
                    <a:pt x="9142" y="13995"/>
                  </a:lnTo>
                  <a:lnTo>
                    <a:pt x="9432" y="14166"/>
                  </a:lnTo>
                  <a:lnTo>
                    <a:pt x="9757" y="14268"/>
                  </a:lnTo>
                  <a:lnTo>
                    <a:pt x="10082" y="14354"/>
                  </a:lnTo>
                  <a:lnTo>
                    <a:pt x="10441" y="14388"/>
                  </a:lnTo>
                  <a:lnTo>
                    <a:pt x="10817" y="14422"/>
                  </a:lnTo>
                  <a:close/>
                </a:path>
              </a:pathLst>
            </a:custGeom>
            <a:solidFill>
              <a:srgbClr val="92D050"/>
            </a:soli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20099999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C0C0C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76200" tIns="38100" rIns="76200" bIns="38100" numCol="1" anchor="t" anchorCtr="0" compatLnSpc="1">
              <a:prstTxWarp prst="textNoShape">
                <a:avLst/>
              </a:prstTxWarp>
              <a:flatTx/>
            </a:bodyPr>
            <a:lstStyle/>
            <a:p>
              <a:endParaRPr lang="en-US" sz="1500" dirty="0">
                <a:solidFill>
                  <a:prstClr val="black"/>
                </a:solidFill>
                <a:cs typeface="Aharoni" panose="02010803020104030203" pitchFamily="2" charset="-79"/>
              </a:endParaRPr>
            </a:p>
          </p:txBody>
        </p:sp>
        <p:sp>
          <p:nvSpPr>
            <p:cNvPr id="66" name="AutoShape 4"/>
            <p:cNvSpPr>
              <a:spLocks noEditPoints="1" noChangeArrowheads="1"/>
            </p:cNvSpPr>
            <p:nvPr/>
          </p:nvSpPr>
          <p:spPr bwMode="auto">
            <a:xfrm>
              <a:off x="1632" y="1680"/>
              <a:ext cx="1429" cy="1253"/>
            </a:xfrm>
            <a:custGeom>
              <a:avLst/>
              <a:gdLst>
                <a:gd name="T0" fmla="*/ 10800 w 21600"/>
                <a:gd name="T1" fmla="*/ 0 h 21600"/>
                <a:gd name="T2" fmla="*/ 21600 w 21600"/>
                <a:gd name="T3" fmla="*/ 10800 h 21600"/>
                <a:gd name="T4" fmla="*/ 10800 w 21600"/>
                <a:gd name="T5" fmla="*/ 21600 h 21600"/>
                <a:gd name="T6" fmla="*/ 0 w 21600"/>
                <a:gd name="T7" fmla="*/ 10800 h 21600"/>
                <a:gd name="T8" fmla="*/ 4374 w 21600"/>
                <a:gd name="T9" fmla="*/ 3964 h 21600"/>
                <a:gd name="T10" fmla="*/ 17841 w 21600"/>
                <a:gd name="T11" fmla="*/ 1763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9689" y="1725"/>
                  </a:moveTo>
                  <a:lnTo>
                    <a:pt x="10304" y="85"/>
                  </a:lnTo>
                  <a:lnTo>
                    <a:pt x="11637" y="85"/>
                  </a:lnTo>
                  <a:lnTo>
                    <a:pt x="12303" y="1777"/>
                  </a:lnTo>
                  <a:lnTo>
                    <a:pt x="13072" y="1931"/>
                  </a:lnTo>
                  <a:lnTo>
                    <a:pt x="14303" y="598"/>
                  </a:lnTo>
                  <a:lnTo>
                    <a:pt x="15533" y="1110"/>
                  </a:lnTo>
                  <a:lnTo>
                    <a:pt x="15584" y="2905"/>
                  </a:lnTo>
                  <a:lnTo>
                    <a:pt x="16405" y="3520"/>
                  </a:lnTo>
                  <a:lnTo>
                    <a:pt x="17891" y="2751"/>
                  </a:lnTo>
                  <a:lnTo>
                    <a:pt x="18917" y="3674"/>
                  </a:lnTo>
                  <a:lnTo>
                    <a:pt x="18199" y="5314"/>
                  </a:lnTo>
                  <a:lnTo>
                    <a:pt x="18763" y="6083"/>
                  </a:lnTo>
                  <a:lnTo>
                    <a:pt x="20403" y="6032"/>
                  </a:lnTo>
                  <a:lnTo>
                    <a:pt x="20865" y="7211"/>
                  </a:lnTo>
                  <a:lnTo>
                    <a:pt x="19737" y="8185"/>
                  </a:lnTo>
                  <a:lnTo>
                    <a:pt x="20096" y="9723"/>
                  </a:lnTo>
                  <a:lnTo>
                    <a:pt x="21634" y="10287"/>
                  </a:lnTo>
                  <a:lnTo>
                    <a:pt x="21582" y="11620"/>
                  </a:lnTo>
                  <a:lnTo>
                    <a:pt x="20147" y="12184"/>
                  </a:lnTo>
                  <a:lnTo>
                    <a:pt x="19942" y="13158"/>
                  </a:lnTo>
                  <a:lnTo>
                    <a:pt x="21070" y="14234"/>
                  </a:lnTo>
                  <a:lnTo>
                    <a:pt x="20608" y="15362"/>
                  </a:lnTo>
                  <a:lnTo>
                    <a:pt x="19019" y="15465"/>
                  </a:lnTo>
                  <a:lnTo>
                    <a:pt x="18404" y="16439"/>
                  </a:lnTo>
                  <a:lnTo>
                    <a:pt x="19122" y="17925"/>
                  </a:lnTo>
                  <a:lnTo>
                    <a:pt x="18096" y="18797"/>
                  </a:lnTo>
                  <a:lnTo>
                    <a:pt x="16763" y="18284"/>
                  </a:lnTo>
                  <a:lnTo>
                    <a:pt x="15431" y="19002"/>
                  </a:lnTo>
                  <a:lnTo>
                    <a:pt x="15277" y="20848"/>
                  </a:lnTo>
                  <a:lnTo>
                    <a:pt x="14149" y="21155"/>
                  </a:lnTo>
                  <a:lnTo>
                    <a:pt x="13021" y="19925"/>
                  </a:lnTo>
                  <a:lnTo>
                    <a:pt x="12252" y="20181"/>
                  </a:lnTo>
                  <a:lnTo>
                    <a:pt x="11739" y="21668"/>
                  </a:lnTo>
                  <a:lnTo>
                    <a:pt x="10201" y="21668"/>
                  </a:lnTo>
                  <a:lnTo>
                    <a:pt x="9740" y="20130"/>
                  </a:lnTo>
                  <a:lnTo>
                    <a:pt x="8253" y="19771"/>
                  </a:lnTo>
                  <a:lnTo>
                    <a:pt x="7125" y="21001"/>
                  </a:lnTo>
                  <a:lnTo>
                    <a:pt x="5895" y="20489"/>
                  </a:lnTo>
                  <a:lnTo>
                    <a:pt x="5946" y="18592"/>
                  </a:lnTo>
                  <a:lnTo>
                    <a:pt x="5177" y="18131"/>
                  </a:lnTo>
                  <a:lnTo>
                    <a:pt x="3383" y="18848"/>
                  </a:lnTo>
                  <a:lnTo>
                    <a:pt x="2614" y="17874"/>
                  </a:lnTo>
                  <a:lnTo>
                    <a:pt x="3383" y="16182"/>
                  </a:lnTo>
                  <a:lnTo>
                    <a:pt x="2922" y="15465"/>
                  </a:lnTo>
                  <a:lnTo>
                    <a:pt x="922" y="15516"/>
                  </a:lnTo>
                  <a:lnTo>
                    <a:pt x="512" y="14234"/>
                  </a:lnTo>
                  <a:lnTo>
                    <a:pt x="1948" y="12901"/>
                  </a:lnTo>
                  <a:lnTo>
                    <a:pt x="1896" y="12184"/>
                  </a:lnTo>
                  <a:lnTo>
                    <a:pt x="0" y="11415"/>
                  </a:lnTo>
                  <a:lnTo>
                    <a:pt x="51" y="10031"/>
                  </a:lnTo>
                  <a:lnTo>
                    <a:pt x="1948" y="9313"/>
                  </a:lnTo>
                  <a:lnTo>
                    <a:pt x="2101" y="8595"/>
                  </a:lnTo>
                  <a:lnTo>
                    <a:pt x="615" y="7160"/>
                  </a:lnTo>
                  <a:lnTo>
                    <a:pt x="1127" y="5878"/>
                  </a:lnTo>
                  <a:lnTo>
                    <a:pt x="3178" y="5981"/>
                  </a:lnTo>
                  <a:lnTo>
                    <a:pt x="3588" y="5417"/>
                  </a:lnTo>
                  <a:lnTo>
                    <a:pt x="2819" y="3520"/>
                  </a:lnTo>
                  <a:lnTo>
                    <a:pt x="3742" y="2597"/>
                  </a:lnTo>
                  <a:lnTo>
                    <a:pt x="5536" y="3417"/>
                  </a:lnTo>
                  <a:lnTo>
                    <a:pt x="6049" y="3058"/>
                  </a:lnTo>
                  <a:lnTo>
                    <a:pt x="6100" y="1264"/>
                  </a:lnTo>
                  <a:lnTo>
                    <a:pt x="7228" y="700"/>
                  </a:lnTo>
                  <a:lnTo>
                    <a:pt x="8510" y="2033"/>
                  </a:lnTo>
                  <a:lnTo>
                    <a:pt x="9689" y="1725"/>
                  </a:lnTo>
                  <a:close/>
                  <a:moveTo>
                    <a:pt x="10817" y="14422"/>
                  </a:moveTo>
                  <a:lnTo>
                    <a:pt x="11175" y="14388"/>
                  </a:lnTo>
                  <a:lnTo>
                    <a:pt x="11534" y="14354"/>
                  </a:lnTo>
                  <a:lnTo>
                    <a:pt x="11893" y="14268"/>
                  </a:lnTo>
                  <a:lnTo>
                    <a:pt x="12218" y="14166"/>
                  </a:lnTo>
                  <a:lnTo>
                    <a:pt x="12508" y="13995"/>
                  </a:lnTo>
                  <a:lnTo>
                    <a:pt x="12816" y="13807"/>
                  </a:lnTo>
                  <a:lnTo>
                    <a:pt x="13106" y="13602"/>
                  </a:lnTo>
                  <a:lnTo>
                    <a:pt x="13329" y="13380"/>
                  </a:lnTo>
                  <a:lnTo>
                    <a:pt x="13568" y="13106"/>
                  </a:lnTo>
                  <a:lnTo>
                    <a:pt x="13790" y="12850"/>
                  </a:lnTo>
                  <a:lnTo>
                    <a:pt x="13961" y="12560"/>
                  </a:lnTo>
                  <a:lnTo>
                    <a:pt x="14115" y="12269"/>
                  </a:lnTo>
                  <a:lnTo>
                    <a:pt x="14217" y="11927"/>
                  </a:lnTo>
                  <a:lnTo>
                    <a:pt x="14320" y="11568"/>
                  </a:lnTo>
                  <a:lnTo>
                    <a:pt x="14388" y="11210"/>
                  </a:lnTo>
                  <a:lnTo>
                    <a:pt x="14388" y="10851"/>
                  </a:lnTo>
                  <a:lnTo>
                    <a:pt x="14388" y="10492"/>
                  </a:lnTo>
                  <a:lnTo>
                    <a:pt x="14320" y="10133"/>
                  </a:lnTo>
                  <a:lnTo>
                    <a:pt x="14217" y="9808"/>
                  </a:lnTo>
                  <a:lnTo>
                    <a:pt x="14115" y="9467"/>
                  </a:lnTo>
                  <a:lnTo>
                    <a:pt x="13961" y="9142"/>
                  </a:lnTo>
                  <a:lnTo>
                    <a:pt x="13790" y="8851"/>
                  </a:lnTo>
                  <a:lnTo>
                    <a:pt x="13568" y="8595"/>
                  </a:lnTo>
                  <a:lnTo>
                    <a:pt x="13329" y="8322"/>
                  </a:lnTo>
                  <a:lnTo>
                    <a:pt x="13106" y="8100"/>
                  </a:lnTo>
                  <a:lnTo>
                    <a:pt x="12816" y="7894"/>
                  </a:lnTo>
                  <a:lnTo>
                    <a:pt x="12508" y="7741"/>
                  </a:lnTo>
                  <a:lnTo>
                    <a:pt x="12218" y="7570"/>
                  </a:lnTo>
                  <a:lnTo>
                    <a:pt x="11893" y="7433"/>
                  </a:lnTo>
                  <a:lnTo>
                    <a:pt x="11534" y="7382"/>
                  </a:lnTo>
                  <a:lnTo>
                    <a:pt x="11175" y="7313"/>
                  </a:lnTo>
                  <a:lnTo>
                    <a:pt x="10817" y="7313"/>
                  </a:lnTo>
                  <a:lnTo>
                    <a:pt x="10441" y="7313"/>
                  </a:lnTo>
                  <a:lnTo>
                    <a:pt x="10082" y="7382"/>
                  </a:lnTo>
                  <a:lnTo>
                    <a:pt x="9757" y="7433"/>
                  </a:lnTo>
                  <a:lnTo>
                    <a:pt x="9432" y="7570"/>
                  </a:lnTo>
                  <a:lnTo>
                    <a:pt x="9142" y="7741"/>
                  </a:lnTo>
                  <a:lnTo>
                    <a:pt x="8834" y="7894"/>
                  </a:lnTo>
                  <a:lnTo>
                    <a:pt x="8544" y="8100"/>
                  </a:lnTo>
                  <a:lnTo>
                    <a:pt x="8287" y="8322"/>
                  </a:lnTo>
                  <a:lnTo>
                    <a:pt x="8048" y="8595"/>
                  </a:lnTo>
                  <a:lnTo>
                    <a:pt x="7860" y="8851"/>
                  </a:lnTo>
                  <a:lnTo>
                    <a:pt x="7689" y="9142"/>
                  </a:lnTo>
                  <a:lnTo>
                    <a:pt x="7536" y="9467"/>
                  </a:lnTo>
                  <a:lnTo>
                    <a:pt x="7399" y="9808"/>
                  </a:lnTo>
                  <a:lnTo>
                    <a:pt x="7331" y="10133"/>
                  </a:lnTo>
                  <a:lnTo>
                    <a:pt x="7262" y="10492"/>
                  </a:lnTo>
                  <a:lnTo>
                    <a:pt x="7262" y="10851"/>
                  </a:lnTo>
                  <a:lnTo>
                    <a:pt x="7262" y="11210"/>
                  </a:lnTo>
                  <a:lnTo>
                    <a:pt x="7331" y="11568"/>
                  </a:lnTo>
                  <a:lnTo>
                    <a:pt x="7399" y="11927"/>
                  </a:lnTo>
                  <a:lnTo>
                    <a:pt x="7536" y="12269"/>
                  </a:lnTo>
                  <a:lnTo>
                    <a:pt x="7689" y="12560"/>
                  </a:lnTo>
                  <a:lnTo>
                    <a:pt x="7860" y="12850"/>
                  </a:lnTo>
                  <a:lnTo>
                    <a:pt x="8048" y="13106"/>
                  </a:lnTo>
                  <a:lnTo>
                    <a:pt x="8287" y="13380"/>
                  </a:lnTo>
                  <a:lnTo>
                    <a:pt x="8544" y="13602"/>
                  </a:lnTo>
                  <a:lnTo>
                    <a:pt x="8834" y="13807"/>
                  </a:lnTo>
                  <a:lnTo>
                    <a:pt x="9142" y="13995"/>
                  </a:lnTo>
                  <a:lnTo>
                    <a:pt x="9432" y="14166"/>
                  </a:lnTo>
                  <a:lnTo>
                    <a:pt x="9757" y="14268"/>
                  </a:lnTo>
                  <a:lnTo>
                    <a:pt x="10082" y="14354"/>
                  </a:lnTo>
                  <a:lnTo>
                    <a:pt x="10441" y="14388"/>
                  </a:lnTo>
                  <a:lnTo>
                    <a:pt x="10817" y="14422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20099999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C0C0C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76200" tIns="38100" rIns="76200" bIns="38100" numCol="1" anchor="t" anchorCtr="0" compatLnSpc="1">
              <a:prstTxWarp prst="textNoShape">
                <a:avLst/>
              </a:prstTxWarp>
              <a:flatTx/>
            </a:bodyPr>
            <a:lstStyle/>
            <a:p>
              <a:endParaRPr lang="en-US" sz="1500" dirty="0">
                <a:solidFill>
                  <a:prstClr val="black"/>
                </a:solidFill>
                <a:cs typeface="Aharoni" panose="02010803020104030203" pitchFamily="2" charset="-79"/>
              </a:endParaRPr>
            </a:p>
          </p:txBody>
        </p:sp>
        <p:sp>
          <p:nvSpPr>
            <p:cNvPr id="67" name="AutoShape 5"/>
            <p:cNvSpPr>
              <a:spLocks noEditPoints="1" noChangeArrowheads="1"/>
            </p:cNvSpPr>
            <p:nvPr/>
          </p:nvSpPr>
          <p:spPr bwMode="auto">
            <a:xfrm>
              <a:off x="2559" y="2142"/>
              <a:ext cx="1588" cy="1392"/>
            </a:xfrm>
            <a:custGeom>
              <a:avLst/>
              <a:gdLst>
                <a:gd name="T0" fmla="*/ 10800 w 21600"/>
                <a:gd name="T1" fmla="*/ 0 h 21600"/>
                <a:gd name="T2" fmla="*/ 21600 w 21600"/>
                <a:gd name="T3" fmla="*/ 10800 h 21600"/>
                <a:gd name="T4" fmla="*/ 10800 w 21600"/>
                <a:gd name="T5" fmla="*/ 21600 h 21600"/>
                <a:gd name="T6" fmla="*/ 0 w 21600"/>
                <a:gd name="T7" fmla="*/ 10800 h 21600"/>
                <a:gd name="T8" fmla="*/ 4374 w 21600"/>
                <a:gd name="T9" fmla="*/ 3964 h 21600"/>
                <a:gd name="T10" fmla="*/ 17841 w 21600"/>
                <a:gd name="T11" fmla="*/ 1763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9689" y="1725"/>
                  </a:moveTo>
                  <a:lnTo>
                    <a:pt x="10304" y="85"/>
                  </a:lnTo>
                  <a:lnTo>
                    <a:pt x="11637" y="85"/>
                  </a:lnTo>
                  <a:lnTo>
                    <a:pt x="12303" y="1777"/>
                  </a:lnTo>
                  <a:lnTo>
                    <a:pt x="13072" y="1931"/>
                  </a:lnTo>
                  <a:lnTo>
                    <a:pt x="14303" y="598"/>
                  </a:lnTo>
                  <a:lnTo>
                    <a:pt x="15533" y="1110"/>
                  </a:lnTo>
                  <a:lnTo>
                    <a:pt x="15584" y="2905"/>
                  </a:lnTo>
                  <a:lnTo>
                    <a:pt x="16405" y="3520"/>
                  </a:lnTo>
                  <a:lnTo>
                    <a:pt x="17891" y="2751"/>
                  </a:lnTo>
                  <a:lnTo>
                    <a:pt x="18917" y="3674"/>
                  </a:lnTo>
                  <a:lnTo>
                    <a:pt x="18199" y="5314"/>
                  </a:lnTo>
                  <a:lnTo>
                    <a:pt x="18763" y="6083"/>
                  </a:lnTo>
                  <a:lnTo>
                    <a:pt x="20403" y="6032"/>
                  </a:lnTo>
                  <a:lnTo>
                    <a:pt x="20865" y="7211"/>
                  </a:lnTo>
                  <a:lnTo>
                    <a:pt x="19737" y="8185"/>
                  </a:lnTo>
                  <a:lnTo>
                    <a:pt x="20096" y="9723"/>
                  </a:lnTo>
                  <a:lnTo>
                    <a:pt x="21634" y="10287"/>
                  </a:lnTo>
                  <a:lnTo>
                    <a:pt x="21582" y="11620"/>
                  </a:lnTo>
                  <a:lnTo>
                    <a:pt x="20147" y="12184"/>
                  </a:lnTo>
                  <a:lnTo>
                    <a:pt x="19942" y="13158"/>
                  </a:lnTo>
                  <a:lnTo>
                    <a:pt x="21070" y="14234"/>
                  </a:lnTo>
                  <a:lnTo>
                    <a:pt x="20608" y="15362"/>
                  </a:lnTo>
                  <a:lnTo>
                    <a:pt x="19019" y="15465"/>
                  </a:lnTo>
                  <a:lnTo>
                    <a:pt x="18404" y="16439"/>
                  </a:lnTo>
                  <a:lnTo>
                    <a:pt x="19122" y="17925"/>
                  </a:lnTo>
                  <a:lnTo>
                    <a:pt x="18096" y="18797"/>
                  </a:lnTo>
                  <a:lnTo>
                    <a:pt x="16763" y="18284"/>
                  </a:lnTo>
                  <a:lnTo>
                    <a:pt x="15431" y="19002"/>
                  </a:lnTo>
                  <a:lnTo>
                    <a:pt x="15277" y="20848"/>
                  </a:lnTo>
                  <a:lnTo>
                    <a:pt x="14149" y="21155"/>
                  </a:lnTo>
                  <a:lnTo>
                    <a:pt x="13021" y="19925"/>
                  </a:lnTo>
                  <a:lnTo>
                    <a:pt x="12252" y="20181"/>
                  </a:lnTo>
                  <a:lnTo>
                    <a:pt x="11739" y="21668"/>
                  </a:lnTo>
                  <a:lnTo>
                    <a:pt x="10201" y="21668"/>
                  </a:lnTo>
                  <a:lnTo>
                    <a:pt x="9740" y="20130"/>
                  </a:lnTo>
                  <a:lnTo>
                    <a:pt x="8253" y="19771"/>
                  </a:lnTo>
                  <a:lnTo>
                    <a:pt x="7125" y="21001"/>
                  </a:lnTo>
                  <a:lnTo>
                    <a:pt x="5895" y="20489"/>
                  </a:lnTo>
                  <a:lnTo>
                    <a:pt x="5946" y="18592"/>
                  </a:lnTo>
                  <a:lnTo>
                    <a:pt x="5177" y="18131"/>
                  </a:lnTo>
                  <a:lnTo>
                    <a:pt x="3383" y="18848"/>
                  </a:lnTo>
                  <a:lnTo>
                    <a:pt x="2614" y="17874"/>
                  </a:lnTo>
                  <a:lnTo>
                    <a:pt x="3383" y="16182"/>
                  </a:lnTo>
                  <a:lnTo>
                    <a:pt x="2922" y="15465"/>
                  </a:lnTo>
                  <a:lnTo>
                    <a:pt x="922" y="15516"/>
                  </a:lnTo>
                  <a:lnTo>
                    <a:pt x="512" y="14234"/>
                  </a:lnTo>
                  <a:lnTo>
                    <a:pt x="1948" y="12901"/>
                  </a:lnTo>
                  <a:lnTo>
                    <a:pt x="1896" y="12184"/>
                  </a:lnTo>
                  <a:lnTo>
                    <a:pt x="0" y="11415"/>
                  </a:lnTo>
                  <a:lnTo>
                    <a:pt x="51" y="10031"/>
                  </a:lnTo>
                  <a:lnTo>
                    <a:pt x="1948" y="9313"/>
                  </a:lnTo>
                  <a:lnTo>
                    <a:pt x="2101" y="8595"/>
                  </a:lnTo>
                  <a:lnTo>
                    <a:pt x="615" y="7160"/>
                  </a:lnTo>
                  <a:lnTo>
                    <a:pt x="1127" y="5878"/>
                  </a:lnTo>
                  <a:lnTo>
                    <a:pt x="3178" y="5981"/>
                  </a:lnTo>
                  <a:lnTo>
                    <a:pt x="3588" y="5417"/>
                  </a:lnTo>
                  <a:lnTo>
                    <a:pt x="2819" y="3520"/>
                  </a:lnTo>
                  <a:lnTo>
                    <a:pt x="3742" y="2597"/>
                  </a:lnTo>
                  <a:lnTo>
                    <a:pt x="5536" y="3417"/>
                  </a:lnTo>
                  <a:lnTo>
                    <a:pt x="6049" y="3058"/>
                  </a:lnTo>
                  <a:lnTo>
                    <a:pt x="6100" y="1264"/>
                  </a:lnTo>
                  <a:lnTo>
                    <a:pt x="7228" y="700"/>
                  </a:lnTo>
                  <a:lnTo>
                    <a:pt x="8510" y="2033"/>
                  </a:lnTo>
                  <a:lnTo>
                    <a:pt x="9689" y="1725"/>
                  </a:lnTo>
                  <a:close/>
                  <a:moveTo>
                    <a:pt x="10817" y="14422"/>
                  </a:moveTo>
                  <a:lnTo>
                    <a:pt x="11175" y="14388"/>
                  </a:lnTo>
                  <a:lnTo>
                    <a:pt x="11534" y="14354"/>
                  </a:lnTo>
                  <a:lnTo>
                    <a:pt x="11893" y="14268"/>
                  </a:lnTo>
                  <a:lnTo>
                    <a:pt x="12218" y="14166"/>
                  </a:lnTo>
                  <a:lnTo>
                    <a:pt x="12508" y="13995"/>
                  </a:lnTo>
                  <a:lnTo>
                    <a:pt x="12816" y="13807"/>
                  </a:lnTo>
                  <a:lnTo>
                    <a:pt x="13106" y="13602"/>
                  </a:lnTo>
                  <a:lnTo>
                    <a:pt x="13329" y="13380"/>
                  </a:lnTo>
                  <a:lnTo>
                    <a:pt x="13568" y="13106"/>
                  </a:lnTo>
                  <a:lnTo>
                    <a:pt x="13790" y="12850"/>
                  </a:lnTo>
                  <a:lnTo>
                    <a:pt x="13961" y="12560"/>
                  </a:lnTo>
                  <a:lnTo>
                    <a:pt x="14115" y="12269"/>
                  </a:lnTo>
                  <a:lnTo>
                    <a:pt x="14217" y="11927"/>
                  </a:lnTo>
                  <a:lnTo>
                    <a:pt x="14320" y="11568"/>
                  </a:lnTo>
                  <a:lnTo>
                    <a:pt x="14388" y="11210"/>
                  </a:lnTo>
                  <a:lnTo>
                    <a:pt x="14388" y="10851"/>
                  </a:lnTo>
                  <a:lnTo>
                    <a:pt x="14388" y="10492"/>
                  </a:lnTo>
                  <a:lnTo>
                    <a:pt x="14320" y="10133"/>
                  </a:lnTo>
                  <a:lnTo>
                    <a:pt x="14217" y="9808"/>
                  </a:lnTo>
                  <a:lnTo>
                    <a:pt x="14115" y="9467"/>
                  </a:lnTo>
                  <a:lnTo>
                    <a:pt x="13961" y="9142"/>
                  </a:lnTo>
                  <a:lnTo>
                    <a:pt x="13790" y="8851"/>
                  </a:lnTo>
                  <a:lnTo>
                    <a:pt x="13568" y="8595"/>
                  </a:lnTo>
                  <a:lnTo>
                    <a:pt x="13329" y="8322"/>
                  </a:lnTo>
                  <a:lnTo>
                    <a:pt x="13106" y="8100"/>
                  </a:lnTo>
                  <a:lnTo>
                    <a:pt x="12816" y="7894"/>
                  </a:lnTo>
                  <a:lnTo>
                    <a:pt x="12508" y="7741"/>
                  </a:lnTo>
                  <a:lnTo>
                    <a:pt x="12218" y="7570"/>
                  </a:lnTo>
                  <a:lnTo>
                    <a:pt x="11893" y="7433"/>
                  </a:lnTo>
                  <a:lnTo>
                    <a:pt x="11534" y="7382"/>
                  </a:lnTo>
                  <a:lnTo>
                    <a:pt x="11175" y="7313"/>
                  </a:lnTo>
                  <a:lnTo>
                    <a:pt x="10817" y="7313"/>
                  </a:lnTo>
                  <a:lnTo>
                    <a:pt x="10441" y="7313"/>
                  </a:lnTo>
                  <a:lnTo>
                    <a:pt x="10082" y="7382"/>
                  </a:lnTo>
                  <a:lnTo>
                    <a:pt x="9757" y="7433"/>
                  </a:lnTo>
                  <a:lnTo>
                    <a:pt x="9432" y="7570"/>
                  </a:lnTo>
                  <a:lnTo>
                    <a:pt x="9142" y="7741"/>
                  </a:lnTo>
                  <a:lnTo>
                    <a:pt x="8834" y="7894"/>
                  </a:lnTo>
                  <a:lnTo>
                    <a:pt x="8544" y="8100"/>
                  </a:lnTo>
                  <a:lnTo>
                    <a:pt x="8287" y="8322"/>
                  </a:lnTo>
                  <a:lnTo>
                    <a:pt x="8048" y="8595"/>
                  </a:lnTo>
                  <a:lnTo>
                    <a:pt x="7860" y="8851"/>
                  </a:lnTo>
                  <a:lnTo>
                    <a:pt x="7689" y="9142"/>
                  </a:lnTo>
                  <a:lnTo>
                    <a:pt x="7536" y="9467"/>
                  </a:lnTo>
                  <a:lnTo>
                    <a:pt x="7399" y="9808"/>
                  </a:lnTo>
                  <a:lnTo>
                    <a:pt x="7331" y="10133"/>
                  </a:lnTo>
                  <a:lnTo>
                    <a:pt x="7262" y="10492"/>
                  </a:lnTo>
                  <a:lnTo>
                    <a:pt x="7262" y="10851"/>
                  </a:lnTo>
                  <a:lnTo>
                    <a:pt x="7262" y="11210"/>
                  </a:lnTo>
                  <a:lnTo>
                    <a:pt x="7331" y="11568"/>
                  </a:lnTo>
                  <a:lnTo>
                    <a:pt x="7399" y="11927"/>
                  </a:lnTo>
                  <a:lnTo>
                    <a:pt x="7536" y="12269"/>
                  </a:lnTo>
                  <a:lnTo>
                    <a:pt x="7689" y="12560"/>
                  </a:lnTo>
                  <a:lnTo>
                    <a:pt x="7860" y="12850"/>
                  </a:lnTo>
                  <a:lnTo>
                    <a:pt x="8048" y="13106"/>
                  </a:lnTo>
                  <a:lnTo>
                    <a:pt x="8287" y="13380"/>
                  </a:lnTo>
                  <a:lnTo>
                    <a:pt x="8544" y="13602"/>
                  </a:lnTo>
                  <a:lnTo>
                    <a:pt x="8834" y="13807"/>
                  </a:lnTo>
                  <a:lnTo>
                    <a:pt x="9142" y="13995"/>
                  </a:lnTo>
                  <a:lnTo>
                    <a:pt x="9432" y="14166"/>
                  </a:lnTo>
                  <a:lnTo>
                    <a:pt x="9757" y="14268"/>
                  </a:lnTo>
                  <a:lnTo>
                    <a:pt x="10082" y="14354"/>
                  </a:lnTo>
                  <a:lnTo>
                    <a:pt x="10441" y="14388"/>
                  </a:lnTo>
                  <a:lnTo>
                    <a:pt x="10817" y="14422"/>
                  </a:lnTo>
                  <a:close/>
                </a:path>
              </a:pathLst>
            </a:custGeom>
            <a:solidFill>
              <a:srgbClr val="FFFF00"/>
            </a:soli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20099999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C0C0C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76200" tIns="38100" rIns="76200" bIns="38100" numCol="1" anchor="t" anchorCtr="0" compatLnSpc="1">
              <a:prstTxWarp prst="textNoShape">
                <a:avLst/>
              </a:prstTxWarp>
              <a:flatTx/>
            </a:bodyPr>
            <a:lstStyle/>
            <a:p>
              <a:endParaRPr lang="en-US" sz="1500" dirty="0">
                <a:solidFill>
                  <a:prstClr val="black"/>
                </a:solidFill>
                <a:cs typeface="Aharoni" panose="02010803020104030203" pitchFamily="2" charset="-79"/>
              </a:endParaRPr>
            </a:p>
          </p:txBody>
        </p:sp>
      </p:grpSp>
      <p:grpSp>
        <p:nvGrpSpPr>
          <p:cNvPr id="68" name="Group 2"/>
          <p:cNvGrpSpPr>
            <a:grpSpLocks/>
          </p:cNvGrpSpPr>
          <p:nvPr/>
        </p:nvGrpSpPr>
        <p:grpSpPr bwMode="auto">
          <a:xfrm>
            <a:off x="3175000" y="1233196"/>
            <a:ext cx="436616" cy="354304"/>
            <a:chOff x="1632" y="1248"/>
            <a:chExt cx="2682" cy="2286"/>
          </a:xfrm>
        </p:grpSpPr>
        <p:sp>
          <p:nvSpPr>
            <p:cNvPr id="69" name="Gear"/>
            <p:cNvSpPr>
              <a:spLocks noEditPoints="1" noChangeArrowheads="1"/>
            </p:cNvSpPr>
            <p:nvPr/>
          </p:nvSpPr>
          <p:spPr bwMode="auto">
            <a:xfrm>
              <a:off x="3119" y="1248"/>
              <a:ext cx="1195" cy="1048"/>
            </a:xfrm>
            <a:custGeom>
              <a:avLst/>
              <a:gdLst>
                <a:gd name="T0" fmla="*/ 10800 w 21600"/>
                <a:gd name="T1" fmla="*/ 0 h 21600"/>
                <a:gd name="T2" fmla="*/ 21600 w 21600"/>
                <a:gd name="T3" fmla="*/ 10800 h 21600"/>
                <a:gd name="T4" fmla="*/ 10800 w 21600"/>
                <a:gd name="T5" fmla="*/ 21600 h 21600"/>
                <a:gd name="T6" fmla="*/ 0 w 21600"/>
                <a:gd name="T7" fmla="*/ 10800 h 21600"/>
                <a:gd name="T8" fmla="*/ 4374 w 21600"/>
                <a:gd name="T9" fmla="*/ 3964 h 21600"/>
                <a:gd name="T10" fmla="*/ 17841 w 21600"/>
                <a:gd name="T11" fmla="*/ 1763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9689" y="1725"/>
                  </a:moveTo>
                  <a:lnTo>
                    <a:pt x="10304" y="85"/>
                  </a:lnTo>
                  <a:lnTo>
                    <a:pt x="11637" y="85"/>
                  </a:lnTo>
                  <a:lnTo>
                    <a:pt x="12303" y="1777"/>
                  </a:lnTo>
                  <a:lnTo>
                    <a:pt x="13072" y="1931"/>
                  </a:lnTo>
                  <a:lnTo>
                    <a:pt x="14303" y="598"/>
                  </a:lnTo>
                  <a:lnTo>
                    <a:pt x="15533" y="1110"/>
                  </a:lnTo>
                  <a:lnTo>
                    <a:pt x="15584" y="2905"/>
                  </a:lnTo>
                  <a:lnTo>
                    <a:pt x="16405" y="3520"/>
                  </a:lnTo>
                  <a:lnTo>
                    <a:pt x="17891" y="2751"/>
                  </a:lnTo>
                  <a:lnTo>
                    <a:pt x="18917" y="3674"/>
                  </a:lnTo>
                  <a:lnTo>
                    <a:pt x="18199" y="5314"/>
                  </a:lnTo>
                  <a:lnTo>
                    <a:pt x="18763" y="6083"/>
                  </a:lnTo>
                  <a:lnTo>
                    <a:pt x="20403" y="6032"/>
                  </a:lnTo>
                  <a:lnTo>
                    <a:pt x="20865" y="7211"/>
                  </a:lnTo>
                  <a:lnTo>
                    <a:pt x="19737" y="8185"/>
                  </a:lnTo>
                  <a:lnTo>
                    <a:pt x="20096" y="9723"/>
                  </a:lnTo>
                  <a:lnTo>
                    <a:pt x="21634" y="10287"/>
                  </a:lnTo>
                  <a:lnTo>
                    <a:pt x="21582" y="11620"/>
                  </a:lnTo>
                  <a:lnTo>
                    <a:pt x="20147" y="12184"/>
                  </a:lnTo>
                  <a:lnTo>
                    <a:pt x="19942" y="13158"/>
                  </a:lnTo>
                  <a:lnTo>
                    <a:pt x="21070" y="14234"/>
                  </a:lnTo>
                  <a:lnTo>
                    <a:pt x="20608" y="15362"/>
                  </a:lnTo>
                  <a:lnTo>
                    <a:pt x="19019" y="15465"/>
                  </a:lnTo>
                  <a:lnTo>
                    <a:pt x="18404" y="16439"/>
                  </a:lnTo>
                  <a:lnTo>
                    <a:pt x="19122" y="17925"/>
                  </a:lnTo>
                  <a:lnTo>
                    <a:pt x="18096" y="18797"/>
                  </a:lnTo>
                  <a:lnTo>
                    <a:pt x="16763" y="18284"/>
                  </a:lnTo>
                  <a:lnTo>
                    <a:pt x="15431" y="19002"/>
                  </a:lnTo>
                  <a:lnTo>
                    <a:pt x="15277" y="20848"/>
                  </a:lnTo>
                  <a:lnTo>
                    <a:pt x="14149" y="21155"/>
                  </a:lnTo>
                  <a:lnTo>
                    <a:pt x="13021" y="19925"/>
                  </a:lnTo>
                  <a:lnTo>
                    <a:pt x="12252" y="20181"/>
                  </a:lnTo>
                  <a:lnTo>
                    <a:pt x="11739" y="21668"/>
                  </a:lnTo>
                  <a:lnTo>
                    <a:pt x="10201" y="21668"/>
                  </a:lnTo>
                  <a:lnTo>
                    <a:pt x="9740" y="20130"/>
                  </a:lnTo>
                  <a:lnTo>
                    <a:pt x="8253" y="19771"/>
                  </a:lnTo>
                  <a:lnTo>
                    <a:pt x="7125" y="21001"/>
                  </a:lnTo>
                  <a:lnTo>
                    <a:pt x="5895" y="20489"/>
                  </a:lnTo>
                  <a:lnTo>
                    <a:pt x="5946" y="18592"/>
                  </a:lnTo>
                  <a:lnTo>
                    <a:pt x="5177" y="18131"/>
                  </a:lnTo>
                  <a:lnTo>
                    <a:pt x="3383" y="18848"/>
                  </a:lnTo>
                  <a:lnTo>
                    <a:pt x="2614" y="17874"/>
                  </a:lnTo>
                  <a:lnTo>
                    <a:pt x="3383" y="16182"/>
                  </a:lnTo>
                  <a:lnTo>
                    <a:pt x="2922" y="15465"/>
                  </a:lnTo>
                  <a:lnTo>
                    <a:pt x="922" y="15516"/>
                  </a:lnTo>
                  <a:lnTo>
                    <a:pt x="512" y="14234"/>
                  </a:lnTo>
                  <a:lnTo>
                    <a:pt x="1948" y="12901"/>
                  </a:lnTo>
                  <a:lnTo>
                    <a:pt x="1896" y="12184"/>
                  </a:lnTo>
                  <a:lnTo>
                    <a:pt x="0" y="11415"/>
                  </a:lnTo>
                  <a:lnTo>
                    <a:pt x="51" y="10031"/>
                  </a:lnTo>
                  <a:lnTo>
                    <a:pt x="1948" y="9313"/>
                  </a:lnTo>
                  <a:lnTo>
                    <a:pt x="2101" y="8595"/>
                  </a:lnTo>
                  <a:lnTo>
                    <a:pt x="615" y="7160"/>
                  </a:lnTo>
                  <a:lnTo>
                    <a:pt x="1127" y="5878"/>
                  </a:lnTo>
                  <a:lnTo>
                    <a:pt x="3178" y="5981"/>
                  </a:lnTo>
                  <a:lnTo>
                    <a:pt x="3588" y="5417"/>
                  </a:lnTo>
                  <a:lnTo>
                    <a:pt x="2819" y="3520"/>
                  </a:lnTo>
                  <a:lnTo>
                    <a:pt x="3742" y="2597"/>
                  </a:lnTo>
                  <a:lnTo>
                    <a:pt x="5536" y="3417"/>
                  </a:lnTo>
                  <a:lnTo>
                    <a:pt x="6049" y="3058"/>
                  </a:lnTo>
                  <a:lnTo>
                    <a:pt x="6100" y="1264"/>
                  </a:lnTo>
                  <a:lnTo>
                    <a:pt x="7228" y="700"/>
                  </a:lnTo>
                  <a:lnTo>
                    <a:pt x="8510" y="2033"/>
                  </a:lnTo>
                  <a:lnTo>
                    <a:pt x="9689" y="1725"/>
                  </a:lnTo>
                  <a:close/>
                  <a:moveTo>
                    <a:pt x="10817" y="14422"/>
                  </a:moveTo>
                  <a:lnTo>
                    <a:pt x="11175" y="14388"/>
                  </a:lnTo>
                  <a:lnTo>
                    <a:pt x="11534" y="14354"/>
                  </a:lnTo>
                  <a:lnTo>
                    <a:pt x="11893" y="14268"/>
                  </a:lnTo>
                  <a:lnTo>
                    <a:pt x="12218" y="14166"/>
                  </a:lnTo>
                  <a:lnTo>
                    <a:pt x="12508" y="13995"/>
                  </a:lnTo>
                  <a:lnTo>
                    <a:pt x="12816" y="13807"/>
                  </a:lnTo>
                  <a:lnTo>
                    <a:pt x="13106" y="13602"/>
                  </a:lnTo>
                  <a:lnTo>
                    <a:pt x="13329" y="13380"/>
                  </a:lnTo>
                  <a:lnTo>
                    <a:pt x="13568" y="13106"/>
                  </a:lnTo>
                  <a:lnTo>
                    <a:pt x="13790" y="12850"/>
                  </a:lnTo>
                  <a:lnTo>
                    <a:pt x="13961" y="12560"/>
                  </a:lnTo>
                  <a:lnTo>
                    <a:pt x="14115" y="12269"/>
                  </a:lnTo>
                  <a:lnTo>
                    <a:pt x="14217" y="11927"/>
                  </a:lnTo>
                  <a:lnTo>
                    <a:pt x="14320" y="11568"/>
                  </a:lnTo>
                  <a:lnTo>
                    <a:pt x="14388" y="11210"/>
                  </a:lnTo>
                  <a:lnTo>
                    <a:pt x="14388" y="10851"/>
                  </a:lnTo>
                  <a:lnTo>
                    <a:pt x="14388" y="10492"/>
                  </a:lnTo>
                  <a:lnTo>
                    <a:pt x="14320" y="10133"/>
                  </a:lnTo>
                  <a:lnTo>
                    <a:pt x="14217" y="9808"/>
                  </a:lnTo>
                  <a:lnTo>
                    <a:pt x="14115" y="9467"/>
                  </a:lnTo>
                  <a:lnTo>
                    <a:pt x="13961" y="9142"/>
                  </a:lnTo>
                  <a:lnTo>
                    <a:pt x="13790" y="8851"/>
                  </a:lnTo>
                  <a:lnTo>
                    <a:pt x="13568" y="8595"/>
                  </a:lnTo>
                  <a:lnTo>
                    <a:pt x="13329" y="8322"/>
                  </a:lnTo>
                  <a:lnTo>
                    <a:pt x="13106" y="8100"/>
                  </a:lnTo>
                  <a:lnTo>
                    <a:pt x="12816" y="7894"/>
                  </a:lnTo>
                  <a:lnTo>
                    <a:pt x="12508" y="7741"/>
                  </a:lnTo>
                  <a:lnTo>
                    <a:pt x="12218" y="7570"/>
                  </a:lnTo>
                  <a:lnTo>
                    <a:pt x="11893" y="7433"/>
                  </a:lnTo>
                  <a:lnTo>
                    <a:pt x="11534" y="7382"/>
                  </a:lnTo>
                  <a:lnTo>
                    <a:pt x="11175" y="7313"/>
                  </a:lnTo>
                  <a:lnTo>
                    <a:pt x="10817" y="7313"/>
                  </a:lnTo>
                  <a:lnTo>
                    <a:pt x="10441" y="7313"/>
                  </a:lnTo>
                  <a:lnTo>
                    <a:pt x="10082" y="7382"/>
                  </a:lnTo>
                  <a:lnTo>
                    <a:pt x="9757" y="7433"/>
                  </a:lnTo>
                  <a:lnTo>
                    <a:pt x="9432" y="7570"/>
                  </a:lnTo>
                  <a:lnTo>
                    <a:pt x="9142" y="7741"/>
                  </a:lnTo>
                  <a:lnTo>
                    <a:pt x="8834" y="7894"/>
                  </a:lnTo>
                  <a:lnTo>
                    <a:pt x="8544" y="8100"/>
                  </a:lnTo>
                  <a:lnTo>
                    <a:pt x="8287" y="8322"/>
                  </a:lnTo>
                  <a:lnTo>
                    <a:pt x="8048" y="8595"/>
                  </a:lnTo>
                  <a:lnTo>
                    <a:pt x="7860" y="8851"/>
                  </a:lnTo>
                  <a:lnTo>
                    <a:pt x="7689" y="9142"/>
                  </a:lnTo>
                  <a:lnTo>
                    <a:pt x="7536" y="9467"/>
                  </a:lnTo>
                  <a:lnTo>
                    <a:pt x="7399" y="9808"/>
                  </a:lnTo>
                  <a:lnTo>
                    <a:pt x="7331" y="10133"/>
                  </a:lnTo>
                  <a:lnTo>
                    <a:pt x="7262" y="10492"/>
                  </a:lnTo>
                  <a:lnTo>
                    <a:pt x="7262" y="10851"/>
                  </a:lnTo>
                  <a:lnTo>
                    <a:pt x="7262" y="11210"/>
                  </a:lnTo>
                  <a:lnTo>
                    <a:pt x="7331" y="11568"/>
                  </a:lnTo>
                  <a:lnTo>
                    <a:pt x="7399" y="11927"/>
                  </a:lnTo>
                  <a:lnTo>
                    <a:pt x="7536" y="12269"/>
                  </a:lnTo>
                  <a:lnTo>
                    <a:pt x="7689" y="12560"/>
                  </a:lnTo>
                  <a:lnTo>
                    <a:pt x="7860" y="12850"/>
                  </a:lnTo>
                  <a:lnTo>
                    <a:pt x="8048" y="13106"/>
                  </a:lnTo>
                  <a:lnTo>
                    <a:pt x="8287" y="13380"/>
                  </a:lnTo>
                  <a:lnTo>
                    <a:pt x="8544" y="13602"/>
                  </a:lnTo>
                  <a:lnTo>
                    <a:pt x="8834" y="13807"/>
                  </a:lnTo>
                  <a:lnTo>
                    <a:pt x="9142" y="13995"/>
                  </a:lnTo>
                  <a:lnTo>
                    <a:pt x="9432" y="14166"/>
                  </a:lnTo>
                  <a:lnTo>
                    <a:pt x="9757" y="14268"/>
                  </a:lnTo>
                  <a:lnTo>
                    <a:pt x="10082" y="14354"/>
                  </a:lnTo>
                  <a:lnTo>
                    <a:pt x="10441" y="14388"/>
                  </a:lnTo>
                  <a:lnTo>
                    <a:pt x="10817" y="14422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20099999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C0C0C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76200" tIns="38100" rIns="76200" bIns="38100" numCol="1" anchor="t" anchorCtr="0" compatLnSpc="1">
              <a:prstTxWarp prst="textNoShape">
                <a:avLst/>
              </a:prstTxWarp>
              <a:flatTx/>
            </a:bodyPr>
            <a:lstStyle/>
            <a:p>
              <a:endParaRPr lang="en-US" sz="1500" dirty="0">
                <a:solidFill>
                  <a:prstClr val="black"/>
                </a:solidFill>
                <a:cs typeface="Aharoni" panose="02010803020104030203" pitchFamily="2" charset="-79"/>
              </a:endParaRPr>
            </a:p>
          </p:txBody>
        </p:sp>
        <p:sp>
          <p:nvSpPr>
            <p:cNvPr id="70" name="AutoShape 4"/>
            <p:cNvSpPr>
              <a:spLocks noEditPoints="1" noChangeArrowheads="1"/>
            </p:cNvSpPr>
            <p:nvPr/>
          </p:nvSpPr>
          <p:spPr bwMode="auto">
            <a:xfrm>
              <a:off x="1632" y="1680"/>
              <a:ext cx="1429" cy="1253"/>
            </a:xfrm>
            <a:custGeom>
              <a:avLst/>
              <a:gdLst>
                <a:gd name="T0" fmla="*/ 10800 w 21600"/>
                <a:gd name="T1" fmla="*/ 0 h 21600"/>
                <a:gd name="T2" fmla="*/ 21600 w 21600"/>
                <a:gd name="T3" fmla="*/ 10800 h 21600"/>
                <a:gd name="T4" fmla="*/ 10800 w 21600"/>
                <a:gd name="T5" fmla="*/ 21600 h 21600"/>
                <a:gd name="T6" fmla="*/ 0 w 21600"/>
                <a:gd name="T7" fmla="*/ 10800 h 21600"/>
                <a:gd name="T8" fmla="*/ 4374 w 21600"/>
                <a:gd name="T9" fmla="*/ 3964 h 21600"/>
                <a:gd name="T10" fmla="*/ 17841 w 21600"/>
                <a:gd name="T11" fmla="*/ 1763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9689" y="1725"/>
                  </a:moveTo>
                  <a:lnTo>
                    <a:pt x="10304" y="85"/>
                  </a:lnTo>
                  <a:lnTo>
                    <a:pt x="11637" y="85"/>
                  </a:lnTo>
                  <a:lnTo>
                    <a:pt x="12303" y="1777"/>
                  </a:lnTo>
                  <a:lnTo>
                    <a:pt x="13072" y="1931"/>
                  </a:lnTo>
                  <a:lnTo>
                    <a:pt x="14303" y="598"/>
                  </a:lnTo>
                  <a:lnTo>
                    <a:pt x="15533" y="1110"/>
                  </a:lnTo>
                  <a:lnTo>
                    <a:pt x="15584" y="2905"/>
                  </a:lnTo>
                  <a:lnTo>
                    <a:pt x="16405" y="3520"/>
                  </a:lnTo>
                  <a:lnTo>
                    <a:pt x="17891" y="2751"/>
                  </a:lnTo>
                  <a:lnTo>
                    <a:pt x="18917" y="3674"/>
                  </a:lnTo>
                  <a:lnTo>
                    <a:pt x="18199" y="5314"/>
                  </a:lnTo>
                  <a:lnTo>
                    <a:pt x="18763" y="6083"/>
                  </a:lnTo>
                  <a:lnTo>
                    <a:pt x="20403" y="6032"/>
                  </a:lnTo>
                  <a:lnTo>
                    <a:pt x="20865" y="7211"/>
                  </a:lnTo>
                  <a:lnTo>
                    <a:pt x="19737" y="8185"/>
                  </a:lnTo>
                  <a:lnTo>
                    <a:pt x="20096" y="9723"/>
                  </a:lnTo>
                  <a:lnTo>
                    <a:pt x="21634" y="10287"/>
                  </a:lnTo>
                  <a:lnTo>
                    <a:pt x="21582" y="11620"/>
                  </a:lnTo>
                  <a:lnTo>
                    <a:pt x="20147" y="12184"/>
                  </a:lnTo>
                  <a:lnTo>
                    <a:pt x="19942" y="13158"/>
                  </a:lnTo>
                  <a:lnTo>
                    <a:pt x="21070" y="14234"/>
                  </a:lnTo>
                  <a:lnTo>
                    <a:pt x="20608" y="15362"/>
                  </a:lnTo>
                  <a:lnTo>
                    <a:pt x="19019" y="15465"/>
                  </a:lnTo>
                  <a:lnTo>
                    <a:pt x="18404" y="16439"/>
                  </a:lnTo>
                  <a:lnTo>
                    <a:pt x="19122" y="17925"/>
                  </a:lnTo>
                  <a:lnTo>
                    <a:pt x="18096" y="18797"/>
                  </a:lnTo>
                  <a:lnTo>
                    <a:pt x="16763" y="18284"/>
                  </a:lnTo>
                  <a:lnTo>
                    <a:pt x="15431" y="19002"/>
                  </a:lnTo>
                  <a:lnTo>
                    <a:pt x="15277" y="20848"/>
                  </a:lnTo>
                  <a:lnTo>
                    <a:pt x="14149" y="21155"/>
                  </a:lnTo>
                  <a:lnTo>
                    <a:pt x="13021" y="19925"/>
                  </a:lnTo>
                  <a:lnTo>
                    <a:pt x="12252" y="20181"/>
                  </a:lnTo>
                  <a:lnTo>
                    <a:pt x="11739" y="21668"/>
                  </a:lnTo>
                  <a:lnTo>
                    <a:pt x="10201" y="21668"/>
                  </a:lnTo>
                  <a:lnTo>
                    <a:pt x="9740" y="20130"/>
                  </a:lnTo>
                  <a:lnTo>
                    <a:pt x="8253" y="19771"/>
                  </a:lnTo>
                  <a:lnTo>
                    <a:pt x="7125" y="21001"/>
                  </a:lnTo>
                  <a:lnTo>
                    <a:pt x="5895" y="20489"/>
                  </a:lnTo>
                  <a:lnTo>
                    <a:pt x="5946" y="18592"/>
                  </a:lnTo>
                  <a:lnTo>
                    <a:pt x="5177" y="18131"/>
                  </a:lnTo>
                  <a:lnTo>
                    <a:pt x="3383" y="18848"/>
                  </a:lnTo>
                  <a:lnTo>
                    <a:pt x="2614" y="17874"/>
                  </a:lnTo>
                  <a:lnTo>
                    <a:pt x="3383" y="16182"/>
                  </a:lnTo>
                  <a:lnTo>
                    <a:pt x="2922" y="15465"/>
                  </a:lnTo>
                  <a:lnTo>
                    <a:pt x="922" y="15516"/>
                  </a:lnTo>
                  <a:lnTo>
                    <a:pt x="512" y="14234"/>
                  </a:lnTo>
                  <a:lnTo>
                    <a:pt x="1948" y="12901"/>
                  </a:lnTo>
                  <a:lnTo>
                    <a:pt x="1896" y="12184"/>
                  </a:lnTo>
                  <a:lnTo>
                    <a:pt x="0" y="11415"/>
                  </a:lnTo>
                  <a:lnTo>
                    <a:pt x="51" y="10031"/>
                  </a:lnTo>
                  <a:lnTo>
                    <a:pt x="1948" y="9313"/>
                  </a:lnTo>
                  <a:lnTo>
                    <a:pt x="2101" y="8595"/>
                  </a:lnTo>
                  <a:lnTo>
                    <a:pt x="615" y="7160"/>
                  </a:lnTo>
                  <a:lnTo>
                    <a:pt x="1127" y="5878"/>
                  </a:lnTo>
                  <a:lnTo>
                    <a:pt x="3178" y="5981"/>
                  </a:lnTo>
                  <a:lnTo>
                    <a:pt x="3588" y="5417"/>
                  </a:lnTo>
                  <a:lnTo>
                    <a:pt x="2819" y="3520"/>
                  </a:lnTo>
                  <a:lnTo>
                    <a:pt x="3742" y="2597"/>
                  </a:lnTo>
                  <a:lnTo>
                    <a:pt x="5536" y="3417"/>
                  </a:lnTo>
                  <a:lnTo>
                    <a:pt x="6049" y="3058"/>
                  </a:lnTo>
                  <a:lnTo>
                    <a:pt x="6100" y="1264"/>
                  </a:lnTo>
                  <a:lnTo>
                    <a:pt x="7228" y="700"/>
                  </a:lnTo>
                  <a:lnTo>
                    <a:pt x="8510" y="2033"/>
                  </a:lnTo>
                  <a:lnTo>
                    <a:pt x="9689" y="1725"/>
                  </a:lnTo>
                  <a:close/>
                  <a:moveTo>
                    <a:pt x="10817" y="14422"/>
                  </a:moveTo>
                  <a:lnTo>
                    <a:pt x="11175" y="14388"/>
                  </a:lnTo>
                  <a:lnTo>
                    <a:pt x="11534" y="14354"/>
                  </a:lnTo>
                  <a:lnTo>
                    <a:pt x="11893" y="14268"/>
                  </a:lnTo>
                  <a:lnTo>
                    <a:pt x="12218" y="14166"/>
                  </a:lnTo>
                  <a:lnTo>
                    <a:pt x="12508" y="13995"/>
                  </a:lnTo>
                  <a:lnTo>
                    <a:pt x="12816" y="13807"/>
                  </a:lnTo>
                  <a:lnTo>
                    <a:pt x="13106" y="13602"/>
                  </a:lnTo>
                  <a:lnTo>
                    <a:pt x="13329" y="13380"/>
                  </a:lnTo>
                  <a:lnTo>
                    <a:pt x="13568" y="13106"/>
                  </a:lnTo>
                  <a:lnTo>
                    <a:pt x="13790" y="12850"/>
                  </a:lnTo>
                  <a:lnTo>
                    <a:pt x="13961" y="12560"/>
                  </a:lnTo>
                  <a:lnTo>
                    <a:pt x="14115" y="12269"/>
                  </a:lnTo>
                  <a:lnTo>
                    <a:pt x="14217" y="11927"/>
                  </a:lnTo>
                  <a:lnTo>
                    <a:pt x="14320" y="11568"/>
                  </a:lnTo>
                  <a:lnTo>
                    <a:pt x="14388" y="11210"/>
                  </a:lnTo>
                  <a:lnTo>
                    <a:pt x="14388" y="10851"/>
                  </a:lnTo>
                  <a:lnTo>
                    <a:pt x="14388" y="10492"/>
                  </a:lnTo>
                  <a:lnTo>
                    <a:pt x="14320" y="10133"/>
                  </a:lnTo>
                  <a:lnTo>
                    <a:pt x="14217" y="9808"/>
                  </a:lnTo>
                  <a:lnTo>
                    <a:pt x="14115" y="9467"/>
                  </a:lnTo>
                  <a:lnTo>
                    <a:pt x="13961" y="9142"/>
                  </a:lnTo>
                  <a:lnTo>
                    <a:pt x="13790" y="8851"/>
                  </a:lnTo>
                  <a:lnTo>
                    <a:pt x="13568" y="8595"/>
                  </a:lnTo>
                  <a:lnTo>
                    <a:pt x="13329" y="8322"/>
                  </a:lnTo>
                  <a:lnTo>
                    <a:pt x="13106" y="8100"/>
                  </a:lnTo>
                  <a:lnTo>
                    <a:pt x="12816" y="7894"/>
                  </a:lnTo>
                  <a:lnTo>
                    <a:pt x="12508" y="7741"/>
                  </a:lnTo>
                  <a:lnTo>
                    <a:pt x="12218" y="7570"/>
                  </a:lnTo>
                  <a:lnTo>
                    <a:pt x="11893" y="7433"/>
                  </a:lnTo>
                  <a:lnTo>
                    <a:pt x="11534" y="7382"/>
                  </a:lnTo>
                  <a:lnTo>
                    <a:pt x="11175" y="7313"/>
                  </a:lnTo>
                  <a:lnTo>
                    <a:pt x="10817" y="7313"/>
                  </a:lnTo>
                  <a:lnTo>
                    <a:pt x="10441" y="7313"/>
                  </a:lnTo>
                  <a:lnTo>
                    <a:pt x="10082" y="7382"/>
                  </a:lnTo>
                  <a:lnTo>
                    <a:pt x="9757" y="7433"/>
                  </a:lnTo>
                  <a:lnTo>
                    <a:pt x="9432" y="7570"/>
                  </a:lnTo>
                  <a:lnTo>
                    <a:pt x="9142" y="7741"/>
                  </a:lnTo>
                  <a:lnTo>
                    <a:pt x="8834" y="7894"/>
                  </a:lnTo>
                  <a:lnTo>
                    <a:pt x="8544" y="8100"/>
                  </a:lnTo>
                  <a:lnTo>
                    <a:pt x="8287" y="8322"/>
                  </a:lnTo>
                  <a:lnTo>
                    <a:pt x="8048" y="8595"/>
                  </a:lnTo>
                  <a:lnTo>
                    <a:pt x="7860" y="8851"/>
                  </a:lnTo>
                  <a:lnTo>
                    <a:pt x="7689" y="9142"/>
                  </a:lnTo>
                  <a:lnTo>
                    <a:pt x="7536" y="9467"/>
                  </a:lnTo>
                  <a:lnTo>
                    <a:pt x="7399" y="9808"/>
                  </a:lnTo>
                  <a:lnTo>
                    <a:pt x="7331" y="10133"/>
                  </a:lnTo>
                  <a:lnTo>
                    <a:pt x="7262" y="10492"/>
                  </a:lnTo>
                  <a:lnTo>
                    <a:pt x="7262" y="10851"/>
                  </a:lnTo>
                  <a:lnTo>
                    <a:pt x="7262" y="11210"/>
                  </a:lnTo>
                  <a:lnTo>
                    <a:pt x="7331" y="11568"/>
                  </a:lnTo>
                  <a:lnTo>
                    <a:pt x="7399" y="11927"/>
                  </a:lnTo>
                  <a:lnTo>
                    <a:pt x="7536" y="12269"/>
                  </a:lnTo>
                  <a:lnTo>
                    <a:pt x="7689" y="12560"/>
                  </a:lnTo>
                  <a:lnTo>
                    <a:pt x="7860" y="12850"/>
                  </a:lnTo>
                  <a:lnTo>
                    <a:pt x="8048" y="13106"/>
                  </a:lnTo>
                  <a:lnTo>
                    <a:pt x="8287" y="13380"/>
                  </a:lnTo>
                  <a:lnTo>
                    <a:pt x="8544" y="13602"/>
                  </a:lnTo>
                  <a:lnTo>
                    <a:pt x="8834" y="13807"/>
                  </a:lnTo>
                  <a:lnTo>
                    <a:pt x="9142" y="13995"/>
                  </a:lnTo>
                  <a:lnTo>
                    <a:pt x="9432" y="14166"/>
                  </a:lnTo>
                  <a:lnTo>
                    <a:pt x="9757" y="14268"/>
                  </a:lnTo>
                  <a:lnTo>
                    <a:pt x="10082" y="14354"/>
                  </a:lnTo>
                  <a:lnTo>
                    <a:pt x="10441" y="14388"/>
                  </a:lnTo>
                  <a:lnTo>
                    <a:pt x="10817" y="14422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20099999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C0C0C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76200" tIns="38100" rIns="76200" bIns="38100" numCol="1" anchor="t" anchorCtr="0" compatLnSpc="1">
              <a:prstTxWarp prst="textNoShape">
                <a:avLst/>
              </a:prstTxWarp>
              <a:flatTx/>
            </a:bodyPr>
            <a:lstStyle/>
            <a:p>
              <a:endParaRPr lang="en-US" sz="1500" dirty="0">
                <a:solidFill>
                  <a:prstClr val="black"/>
                </a:solidFill>
                <a:cs typeface="Aharoni" panose="02010803020104030203" pitchFamily="2" charset="-79"/>
              </a:endParaRPr>
            </a:p>
          </p:txBody>
        </p:sp>
        <p:sp>
          <p:nvSpPr>
            <p:cNvPr id="71" name="AutoShape 5"/>
            <p:cNvSpPr>
              <a:spLocks noEditPoints="1" noChangeArrowheads="1"/>
            </p:cNvSpPr>
            <p:nvPr/>
          </p:nvSpPr>
          <p:spPr bwMode="auto">
            <a:xfrm>
              <a:off x="2559" y="2142"/>
              <a:ext cx="1588" cy="1392"/>
            </a:xfrm>
            <a:custGeom>
              <a:avLst/>
              <a:gdLst>
                <a:gd name="T0" fmla="*/ 10800 w 21600"/>
                <a:gd name="T1" fmla="*/ 0 h 21600"/>
                <a:gd name="T2" fmla="*/ 21600 w 21600"/>
                <a:gd name="T3" fmla="*/ 10800 h 21600"/>
                <a:gd name="T4" fmla="*/ 10800 w 21600"/>
                <a:gd name="T5" fmla="*/ 21600 h 21600"/>
                <a:gd name="T6" fmla="*/ 0 w 21600"/>
                <a:gd name="T7" fmla="*/ 10800 h 21600"/>
                <a:gd name="T8" fmla="*/ 4374 w 21600"/>
                <a:gd name="T9" fmla="*/ 3964 h 21600"/>
                <a:gd name="T10" fmla="*/ 17841 w 21600"/>
                <a:gd name="T11" fmla="*/ 1763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9689" y="1725"/>
                  </a:moveTo>
                  <a:lnTo>
                    <a:pt x="10304" y="85"/>
                  </a:lnTo>
                  <a:lnTo>
                    <a:pt x="11637" y="85"/>
                  </a:lnTo>
                  <a:lnTo>
                    <a:pt x="12303" y="1777"/>
                  </a:lnTo>
                  <a:lnTo>
                    <a:pt x="13072" y="1931"/>
                  </a:lnTo>
                  <a:lnTo>
                    <a:pt x="14303" y="598"/>
                  </a:lnTo>
                  <a:lnTo>
                    <a:pt x="15533" y="1110"/>
                  </a:lnTo>
                  <a:lnTo>
                    <a:pt x="15584" y="2905"/>
                  </a:lnTo>
                  <a:lnTo>
                    <a:pt x="16405" y="3520"/>
                  </a:lnTo>
                  <a:lnTo>
                    <a:pt x="17891" y="2751"/>
                  </a:lnTo>
                  <a:lnTo>
                    <a:pt x="18917" y="3674"/>
                  </a:lnTo>
                  <a:lnTo>
                    <a:pt x="18199" y="5314"/>
                  </a:lnTo>
                  <a:lnTo>
                    <a:pt x="18763" y="6083"/>
                  </a:lnTo>
                  <a:lnTo>
                    <a:pt x="20403" y="6032"/>
                  </a:lnTo>
                  <a:lnTo>
                    <a:pt x="20865" y="7211"/>
                  </a:lnTo>
                  <a:lnTo>
                    <a:pt x="19737" y="8185"/>
                  </a:lnTo>
                  <a:lnTo>
                    <a:pt x="20096" y="9723"/>
                  </a:lnTo>
                  <a:lnTo>
                    <a:pt x="21634" y="10287"/>
                  </a:lnTo>
                  <a:lnTo>
                    <a:pt x="21582" y="11620"/>
                  </a:lnTo>
                  <a:lnTo>
                    <a:pt x="20147" y="12184"/>
                  </a:lnTo>
                  <a:lnTo>
                    <a:pt x="19942" y="13158"/>
                  </a:lnTo>
                  <a:lnTo>
                    <a:pt x="21070" y="14234"/>
                  </a:lnTo>
                  <a:lnTo>
                    <a:pt x="20608" y="15362"/>
                  </a:lnTo>
                  <a:lnTo>
                    <a:pt x="19019" y="15465"/>
                  </a:lnTo>
                  <a:lnTo>
                    <a:pt x="18404" y="16439"/>
                  </a:lnTo>
                  <a:lnTo>
                    <a:pt x="19122" y="17925"/>
                  </a:lnTo>
                  <a:lnTo>
                    <a:pt x="18096" y="18797"/>
                  </a:lnTo>
                  <a:lnTo>
                    <a:pt x="16763" y="18284"/>
                  </a:lnTo>
                  <a:lnTo>
                    <a:pt x="15431" y="19002"/>
                  </a:lnTo>
                  <a:lnTo>
                    <a:pt x="15277" y="20848"/>
                  </a:lnTo>
                  <a:lnTo>
                    <a:pt x="14149" y="21155"/>
                  </a:lnTo>
                  <a:lnTo>
                    <a:pt x="13021" y="19925"/>
                  </a:lnTo>
                  <a:lnTo>
                    <a:pt x="12252" y="20181"/>
                  </a:lnTo>
                  <a:lnTo>
                    <a:pt x="11739" y="21668"/>
                  </a:lnTo>
                  <a:lnTo>
                    <a:pt x="10201" y="21668"/>
                  </a:lnTo>
                  <a:lnTo>
                    <a:pt x="9740" y="20130"/>
                  </a:lnTo>
                  <a:lnTo>
                    <a:pt x="8253" y="19771"/>
                  </a:lnTo>
                  <a:lnTo>
                    <a:pt x="7125" y="21001"/>
                  </a:lnTo>
                  <a:lnTo>
                    <a:pt x="5895" y="20489"/>
                  </a:lnTo>
                  <a:lnTo>
                    <a:pt x="5946" y="18592"/>
                  </a:lnTo>
                  <a:lnTo>
                    <a:pt x="5177" y="18131"/>
                  </a:lnTo>
                  <a:lnTo>
                    <a:pt x="3383" y="18848"/>
                  </a:lnTo>
                  <a:lnTo>
                    <a:pt x="2614" y="17874"/>
                  </a:lnTo>
                  <a:lnTo>
                    <a:pt x="3383" y="16182"/>
                  </a:lnTo>
                  <a:lnTo>
                    <a:pt x="2922" y="15465"/>
                  </a:lnTo>
                  <a:lnTo>
                    <a:pt x="922" y="15516"/>
                  </a:lnTo>
                  <a:lnTo>
                    <a:pt x="512" y="14234"/>
                  </a:lnTo>
                  <a:lnTo>
                    <a:pt x="1948" y="12901"/>
                  </a:lnTo>
                  <a:lnTo>
                    <a:pt x="1896" y="12184"/>
                  </a:lnTo>
                  <a:lnTo>
                    <a:pt x="0" y="11415"/>
                  </a:lnTo>
                  <a:lnTo>
                    <a:pt x="51" y="10031"/>
                  </a:lnTo>
                  <a:lnTo>
                    <a:pt x="1948" y="9313"/>
                  </a:lnTo>
                  <a:lnTo>
                    <a:pt x="2101" y="8595"/>
                  </a:lnTo>
                  <a:lnTo>
                    <a:pt x="615" y="7160"/>
                  </a:lnTo>
                  <a:lnTo>
                    <a:pt x="1127" y="5878"/>
                  </a:lnTo>
                  <a:lnTo>
                    <a:pt x="3178" y="5981"/>
                  </a:lnTo>
                  <a:lnTo>
                    <a:pt x="3588" y="5417"/>
                  </a:lnTo>
                  <a:lnTo>
                    <a:pt x="2819" y="3520"/>
                  </a:lnTo>
                  <a:lnTo>
                    <a:pt x="3742" y="2597"/>
                  </a:lnTo>
                  <a:lnTo>
                    <a:pt x="5536" y="3417"/>
                  </a:lnTo>
                  <a:lnTo>
                    <a:pt x="6049" y="3058"/>
                  </a:lnTo>
                  <a:lnTo>
                    <a:pt x="6100" y="1264"/>
                  </a:lnTo>
                  <a:lnTo>
                    <a:pt x="7228" y="700"/>
                  </a:lnTo>
                  <a:lnTo>
                    <a:pt x="8510" y="2033"/>
                  </a:lnTo>
                  <a:lnTo>
                    <a:pt x="9689" y="1725"/>
                  </a:lnTo>
                  <a:close/>
                  <a:moveTo>
                    <a:pt x="10817" y="14422"/>
                  </a:moveTo>
                  <a:lnTo>
                    <a:pt x="11175" y="14388"/>
                  </a:lnTo>
                  <a:lnTo>
                    <a:pt x="11534" y="14354"/>
                  </a:lnTo>
                  <a:lnTo>
                    <a:pt x="11893" y="14268"/>
                  </a:lnTo>
                  <a:lnTo>
                    <a:pt x="12218" y="14166"/>
                  </a:lnTo>
                  <a:lnTo>
                    <a:pt x="12508" y="13995"/>
                  </a:lnTo>
                  <a:lnTo>
                    <a:pt x="12816" y="13807"/>
                  </a:lnTo>
                  <a:lnTo>
                    <a:pt x="13106" y="13602"/>
                  </a:lnTo>
                  <a:lnTo>
                    <a:pt x="13329" y="13380"/>
                  </a:lnTo>
                  <a:lnTo>
                    <a:pt x="13568" y="13106"/>
                  </a:lnTo>
                  <a:lnTo>
                    <a:pt x="13790" y="12850"/>
                  </a:lnTo>
                  <a:lnTo>
                    <a:pt x="13961" y="12560"/>
                  </a:lnTo>
                  <a:lnTo>
                    <a:pt x="14115" y="12269"/>
                  </a:lnTo>
                  <a:lnTo>
                    <a:pt x="14217" y="11927"/>
                  </a:lnTo>
                  <a:lnTo>
                    <a:pt x="14320" y="11568"/>
                  </a:lnTo>
                  <a:lnTo>
                    <a:pt x="14388" y="11210"/>
                  </a:lnTo>
                  <a:lnTo>
                    <a:pt x="14388" y="10851"/>
                  </a:lnTo>
                  <a:lnTo>
                    <a:pt x="14388" y="10492"/>
                  </a:lnTo>
                  <a:lnTo>
                    <a:pt x="14320" y="10133"/>
                  </a:lnTo>
                  <a:lnTo>
                    <a:pt x="14217" y="9808"/>
                  </a:lnTo>
                  <a:lnTo>
                    <a:pt x="14115" y="9467"/>
                  </a:lnTo>
                  <a:lnTo>
                    <a:pt x="13961" y="9142"/>
                  </a:lnTo>
                  <a:lnTo>
                    <a:pt x="13790" y="8851"/>
                  </a:lnTo>
                  <a:lnTo>
                    <a:pt x="13568" y="8595"/>
                  </a:lnTo>
                  <a:lnTo>
                    <a:pt x="13329" y="8322"/>
                  </a:lnTo>
                  <a:lnTo>
                    <a:pt x="13106" y="8100"/>
                  </a:lnTo>
                  <a:lnTo>
                    <a:pt x="12816" y="7894"/>
                  </a:lnTo>
                  <a:lnTo>
                    <a:pt x="12508" y="7741"/>
                  </a:lnTo>
                  <a:lnTo>
                    <a:pt x="12218" y="7570"/>
                  </a:lnTo>
                  <a:lnTo>
                    <a:pt x="11893" y="7433"/>
                  </a:lnTo>
                  <a:lnTo>
                    <a:pt x="11534" y="7382"/>
                  </a:lnTo>
                  <a:lnTo>
                    <a:pt x="11175" y="7313"/>
                  </a:lnTo>
                  <a:lnTo>
                    <a:pt x="10817" y="7313"/>
                  </a:lnTo>
                  <a:lnTo>
                    <a:pt x="10441" y="7313"/>
                  </a:lnTo>
                  <a:lnTo>
                    <a:pt x="10082" y="7382"/>
                  </a:lnTo>
                  <a:lnTo>
                    <a:pt x="9757" y="7433"/>
                  </a:lnTo>
                  <a:lnTo>
                    <a:pt x="9432" y="7570"/>
                  </a:lnTo>
                  <a:lnTo>
                    <a:pt x="9142" y="7741"/>
                  </a:lnTo>
                  <a:lnTo>
                    <a:pt x="8834" y="7894"/>
                  </a:lnTo>
                  <a:lnTo>
                    <a:pt x="8544" y="8100"/>
                  </a:lnTo>
                  <a:lnTo>
                    <a:pt x="8287" y="8322"/>
                  </a:lnTo>
                  <a:lnTo>
                    <a:pt x="8048" y="8595"/>
                  </a:lnTo>
                  <a:lnTo>
                    <a:pt x="7860" y="8851"/>
                  </a:lnTo>
                  <a:lnTo>
                    <a:pt x="7689" y="9142"/>
                  </a:lnTo>
                  <a:lnTo>
                    <a:pt x="7536" y="9467"/>
                  </a:lnTo>
                  <a:lnTo>
                    <a:pt x="7399" y="9808"/>
                  </a:lnTo>
                  <a:lnTo>
                    <a:pt x="7331" y="10133"/>
                  </a:lnTo>
                  <a:lnTo>
                    <a:pt x="7262" y="10492"/>
                  </a:lnTo>
                  <a:lnTo>
                    <a:pt x="7262" y="10851"/>
                  </a:lnTo>
                  <a:lnTo>
                    <a:pt x="7262" y="11210"/>
                  </a:lnTo>
                  <a:lnTo>
                    <a:pt x="7331" y="11568"/>
                  </a:lnTo>
                  <a:lnTo>
                    <a:pt x="7399" y="11927"/>
                  </a:lnTo>
                  <a:lnTo>
                    <a:pt x="7536" y="12269"/>
                  </a:lnTo>
                  <a:lnTo>
                    <a:pt x="7689" y="12560"/>
                  </a:lnTo>
                  <a:lnTo>
                    <a:pt x="7860" y="12850"/>
                  </a:lnTo>
                  <a:lnTo>
                    <a:pt x="8048" y="13106"/>
                  </a:lnTo>
                  <a:lnTo>
                    <a:pt x="8287" y="13380"/>
                  </a:lnTo>
                  <a:lnTo>
                    <a:pt x="8544" y="13602"/>
                  </a:lnTo>
                  <a:lnTo>
                    <a:pt x="8834" y="13807"/>
                  </a:lnTo>
                  <a:lnTo>
                    <a:pt x="9142" y="13995"/>
                  </a:lnTo>
                  <a:lnTo>
                    <a:pt x="9432" y="14166"/>
                  </a:lnTo>
                  <a:lnTo>
                    <a:pt x="9757" y="14268"/>
                  </a:lnTo>
                  <a:lnTo>
                    <a:pt x="10082" y="14354"/>
                  </a:lnTo>
                  <a:lnTo>
                    <a:pt x="10441" y="14388"/>
                  </a:lnTo>
                  <a:lnTo>
                    <a:pt x="10817" y="14422"/>
                  </a:lnTo>
                  <a:close/>
                </a:path>
              </a:pathLst>
            </a:custGeom>
            <a:solidFill>
              <a:srgbClr val="F21CC9"/>
            </a:soli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20099999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C0C0C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76200" tIns="38100" rIns="76200" bIns="38100" numCol="1" anchor="t" anchorCtr="0" compatLnSpc="1">
              <a:prstTxWarp prst="textNoShape">
                <a:avLst/>
              </a:prstTxWarp>
              <a:flatTx/>
            </a:bodyPr>
            <a:lstStyle/>
            <a:p>
              <a:endParaRPr lang="en-US" sz="1500" dirty="0">
                <a:solidFill>
                  <a:prstClr val="black"/>
                </a:solidFill>
                <a:cs typeface="Aharoni" panose="02010803020104030203" pitchFamily="2" charset="-79"/>
              </a:endParaRPr>
            </a:p>
          </p:txBody>
        </p:sp>
      </p:grpSp>
      <p:sp>
        <p:nvSpPr>
          <p:cNvPr id="56" name="TextBox 55"/>
          <p:cNvSpPr txBox="1"/>
          <p:nvPr/>
        </p:nvSpPr>
        <p:spPr>
          <a:xfrm>
            <a:off x="5997814" y="4572000"/>
            <a:ext cx="2686761" cy="8103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33" dirty="0">
                <a:solidFill>
                  <a:prstClr val="black"/>
                </a:solidFill>
                <a:cs typeface="Aharoni" panose="02010803020104030203" pitchFamily="2" charset="-79"/>
              </a:rPr>
              <a:t>Local databases,</a:t>
            </a:r>
          </a:p>
          <a:p>
            <a:r>
              <a:rPr lang="en-US" sz="2333" dirty="0">
                <a:solidFill>
                  <a:prstClr val="black"/>
                </a:solidFill>
                <a:cs typeface="Aharoni" panose="02010803020104030203" pitchFamily="2" charset="-79"/>
              </a:rPr>
              <a:t>CDA, HL7 V.2, etc.</a:t>
            </a:r>
          </a:p>
        </p:txBody>
      </p:sp>
      <p:sp>
        <p:nvSpPr>
          <p:cNvPr id="57" name="Hexagon 56"/>
          <p:cNvSpPr/>
          <p:nvPr/>
        </p:nvSpPr>
        <p:spPr>
          <a:xfrm>
            <a:off x="4826001" y="2265418"/>
            <a:ext cx="848079" cy="6985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>
              <a:solidFill>
                <a:prstClr val="white"/>
              </a:solidFill>
            </a:endParaRPr>
          </a:p>
        </p:txBody>
      </p:sp>
      <p:sp>
        <p:nvSpPr>
          <p:cNvPr id="58" name="Trapezoid 57"/>
          <p:cNvSpPr/>
          <p:nvPr/>
        </p:nvSpPr>
        <p:spPr>
          <a:xfrm>
            <a:off x="3652338" y="2173065"/>
            <a:ext cx="639735" cy="843496"/>
          </a:xfrm>
          <a:prstGeom prst="trapezoid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097197" y="5229723"/>
            <a:ext cx="990600" cy="304271"/>
          </a:xfrm>
        </p:spPr>
        <p:txBody>
          <a:bodyPr/>
          <a:lstStyle/>
          <a:p>
            <a:fld id="{2A87D11A-E4C4-2C4D-9054-85AF8217705F}" type="slidenum">
              <a:rPr lang="en-US" smtClean="0"/>
              <a:t>16</a:t>
            </a:fld>
            <a:endParaRPr lang="en-US" dirty="0"/>
          </a:p>
        </p:txBody>
      </p:sp>
      <p:cxnSp>
        <p:nvCxnSpPr>
          <p:cNvPr id="54" name="Straight Arrow Connector 53"/>
          <p:cNvCxnSpPr/>
          <p:nvPr/>
        </p:nvCxnSpPr>
        <p:spPr>
          <a:xfrm flipH="1" flipV="1">
            <a:off x="3716586" y="1650738"/>
            <a:ext cx="1236414" cy="787291"/>
          </a:xfrm>
          <a:prstGeom prst="straightConnector1">
            <a:avLst/>
          </a:prstGeom>
          <a:ln w="508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0232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739" y="63082"/>
            <a:ext cx="8710246" cy="743858"/>
          </a:xfrm>
        </p:spPr>
        <p:txBody>
          <a:bodyPr>
            <a:normAutofit/>
          </a:bodyPr>
          <a:lstStyle/>
          <a:p>
            <a:r>
              <a:rPr lang="en-US" sz="3600" dirty="0" smtClean="0"/>
              <a:t>HSPC Level Interoperability</a:t>
            </a:r>
            <a:endParaRPr lang="en-US" sz="3600" dirty="0"/>
          </a:p>
        </p:txBody>
      </p:sp>
      <p:sp>
        <p:nvSpPr>
          <p:cNvPr id="3" name="Oval 2"/>
          <p:cNvSpPr/>
          <p:nvPr/>
        </p:nvSpPr>
        <p:spPr>
          <a:xfrm>
            <a:off x="2032000" y="4465476"/>
            <a:ext cx="889000" cy="92499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>
              <a:solidFill>
                <a:prstClr val="white"/>
              </a:solidFill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009421" y="2286000"/>
            <a:ext cx="848079" cy="6985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02557" y="4508500"/>
            <a:ext cx="2686761" cy="8103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33" dirty="0">
                <a:solidFill>
                  <a:prstClr val="black"/>
                </a:solidFill>
                <a:cs typeface="Aharoni" panose="02010803020104030203" pitchFamily="2" charset="-79"/>
              </a:rPr>
              <a:t>Local databases,</a:t>
            </a:r>
          </a:p>
          <a:p>
            <a:r>
              <a:rPr lang="en-US" sz="2333" dirty="0">
                <a:solidFill>
                  <a:prstClr val="black"/>
                </a:solidFill>
                <a:cs typeface="Aharoni" panose="02010803020104030203" pitchFamily="2" charset="-79"/>
              </a:rPr>
              <a:t>CDA, HL7 V.2, etc.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1587500" y="4318000"/>
            <a:ext cx="6477000" cy="0"/>
          </a:xfrm>
          <a:prstGeom prst="line">
            <a:avLst/>
          </a:prstGeom>
          <a:ln w="539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016000" y="4000500"/>
            <a:ext cx="0" cy="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2"/>
          <p:cNvGrpSpPr>
            <a:grpSpLocks/>
          </p:cNvGrpSpPr>
          <p:nvPr/>
        </p:nvGrpSpPr>
        <p:grpSpPr bwMode="auto">
          <a:xfrm>
            <a:off x="1905000" y="3158028"/>
            <a:ext cx="1079500" cy="905973"/>
            <a:chOff x="1632" y="1248"/>
            <a:chExt cx="2682" cy="2286"/>
          </a:xfrm>
        </p:grpSpPr>
        <p:sp>
          <p:nvSpPr>
            <p:cNvPr id="12" name="Gear"/>
            <p:cNvSpPr>
              <a:spLocks noEditPoints="1" noChangeArrowheads="1"/>
            </p:cNvSpPr>
            <p:nvPr/>
          </p:nvSpPr>
          <p:spPr bwMode="auto">
            <a:xfrm>
              <a:off x="3119" y="1248"/>
              <a:ext cx="1195" cy="1048"/>
            </a:xfrm>
            <a:custGeom>
              <a:avLst/>
              <a:gdLst>
                <a:gd name="T0" fmla="*/ 10800 w 21600"/>
                <a:gd name="T1" fmla="*/ 0 h 21600"/>
                <a:gd name="T2" fmla="*/ 21600 w 21600"/>
                <a:gd name="T3" fmla="*/ 10800 h 21600"/>
                <a:gd name="T4" fmla="*/ 10800 w 21600"/>
                <a:gd name="T5" fmla="*/ 21600 h 21600"/>
                <a:gd name="T6" fmla="*/ 0 w 21600"/>
                <a:gd name="T7" fmla="*/ 10800 h 21600"/>
                <a:gd name="T8" fmla="*/ 4374 w 21600"/>
                <a:gd name="T9" fmla="*/ 3964 h 21600"/>
                <a:gd name="T10" fmla="*/ 17841 w 21600"/>
                <a:gd name="T11" fmla="*/ 1763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9689" y="1725"/>
                  </a:moveTo>
                  <a:lnTo>
                    <a:pt x="10304" y="85"/>
                  </a:lnTo>
                  <a:lnTo>
                    <a:pt x="11637" y="85"/>
                  </a:lnTo>
                  <a:lnTo>
                    <a:pt x="12303" y="1777"/>
                  </a:lnTo>
                  <a:lnTo>
                    <a:pt x="13072" y="1931"/>
                  </a:lnTo>
                  <a:lnTo>
                    <a:pt x="14303" y="598"/>
                  </a:lnTo>
                  <a:lnTo>
                    <a:pt x="15533" y="1110"/>
                  </a:lnTo>
                  <a:lnTo>
                    <a:pt x="15584" y="2905"/>
                  </a:lnTo>
                  <a:lnTo>
                    <a:pt x="16405" y="3520"/>
                  </a:lnTo>
                  <a:lnTo>
                    <a:pt x="17891" y="2751"/>
                  </a:lnTo>
                  <a:lnTo>
                    <a:pt x="18917" y="3674"/>
                  </a:lnTo>
                  <a:lnTo>
                    <a:pt x="18199" y="5314"/>
                  </a:lnTo>
                  <a:lnTo>
                    <a:pt x="18763" y="6083"/>
                  </a:lnTo>
                  <a:lnTo>
                    <a:pt x="20403" y="6032"/>
                  </a:lnTo>
                  <a:lnTo>
                    <a:pt x="20865" y="7211"/>
                  </a:lnTo>
                  <a:lnTo>
                    <a:pt x="19737" y="8185"/>
                  </a:lnTo>
                  <a:lnTo>
                    <a:pt x="20096" y="9723"/>
                  </a:lnTo>
                  <a:lnTo>
                    <a:pt x="21634" y="10287"/>
                  </a:lnTo>
                  <a:lnTo>
                    <a:pt x="21582" y="11620"/>
                  </a:lnTo>
                  <a:lnTo>
                    <a:pt x="20147" y="12184"/>
                  </a:lnTo>
                  <a:lnTo>
                    <a:pt x="19942" y="13158"/>
                  </a:lnTo>
                  <a:lnTo>
                    <a:pt x="21070" y="14234"/>
                  </a:lnTo>
                  <a:lnTo>
                    <a:pt x="20608" y="15362"/>
                  </a:lnTo>
                  <a:lnTo>
                    <a:pt x="19019" y="15465"/>
                  </a:lnTo>
                  <a:lnTo>
                    <a:pt x="18404" y="16439"/>
                  </a:lnTo>
                  <a:lnTo>
                    <a:pt x="19122" y="17925"/>
                  </a:lnTo>
                  <a:lnTo>
                    <a:pt x="18096" y="18797"/>
                  </a:lnTo>
                  <a:lnTo>
                    <a:pt x="16763" y="18284"/>
                  </a:lnTo>
                  <a:lnTo>
                    <a:pt x="15431" y="19002"/>
                  </a:lnTo>
                  <a:lnTo>
                    <a:pt x="15277" y="20848"/>
                  </a:lnTo>
                  <a:lnTo>
                    <a:pt x="14149" y="21155"/>
                  </a:lnTo>
                  <a:lnTo>
                    <a:pt x="13021" y="19925"/>
                  </a:lnTo>
                  <a:lnTo>
                    <a:pt x="12252" y="20181"/>
                  </a:lnTo>
                  <a:lnTo>
                    <a:pt x="11739" y="21668"/>
                  </a:lnTo>
                  <a:lnTo>
                    <a:pt x="10201" y="21668"/>
                  </a:lnTo>
                  <a:lnTo>
                    <a:pt x="9740" y="20130"/>
                  </a:lnTo>
                  <a:lnTo>
                    <a:pt x="8253" y="19771"/>
                  </a:lnTo>
                  <a:lnTo>
                    <a:pt x="7125" y="21001"/>
                  </a:lnTo>
                  <a:lnTo>
                    <a:pt x="5895" y="20489"/>
                  </a:lnTo>
                  <a:lnTo>
                    <a:pt x="5946" y="18592"/>
                  </a:lnTo>
                  <a:lnTo>
                    <a:pt x="5177" y="18131"/>
                  </a:lnTo>
                  <a:lnTo>
                    <a:pt x="3383" y="18848"/>
                  </a:lnTo>
                  <a:lnTo>
                    <a:pt x="2614" y="17874"/>
                  </a:lnTo>
                  <a:lnTo>
                    <a:pt x="3383" y="16182"/>
                  </a:lnTo>
                  <a:lnTo>
                    <a:pt x="2922" y="15465"/>
                  </a:lnTo>
                  <a:lnTo>
                    <a:pt x="922" y="15516"/>
                  </a:lnTo>
                  <a:lnTo>
                    <a:pt x="512" y="14234"/>
                  </a:lnTo>
                  <a:lnTo>
                    <a:pt x="1948" y="12901"/>
                  </a:lnTo>
                  <a:lnTo>
                    <a:pt x="1896" y="12184"/>
                  </a:lnTo>
                  <a:lnTo>
                    <a:pt x="0" y="11415"/>
                  </a:lnTo>
                  <a:lnTo>
                    <a:pt x="51" y="10031"/>
                  </a:lnTo>
                  <a:lnTo>
                    <a:pt x="1948" y="9313"/>
                  </a:lnTo>
                  <a:lnTo>
                    <a:pt x="2101" y="8595"/>
                  </a:lnTo>
                  <a:lnTo>
                    <a:pt x="615" y="7160"/>
                  </a:lnTo>
                  <a:lnTo>
                    <a:pt x="1127" y="5878"/>
                  </a:lnTo>
                  <a:lnTo>
                    <a:pt x="3178" y="5981"/>
                  </a:lnTo>
                  <a:lnTo>
                    <a:pt x="3588" y="5417"/>
                  </a:lnTo>
                  <a:lnTo>
                    <a:pt x="2819" y="3520"/>
                  </a:lnTo>
                  <a:lnTo>
                    <a:pt x="3742" y="2597"/>
                  </a:lnTo>
                  <a:lnTo>
                    <a:pt x="5536" y="3417"/>
                  </a:lnTo>
                  <a:lnTo>
                    <a:pt x="6049" y="3058"/>
                  </a:lnTo>
                  <a:lnTo>
                    <a:pt x="6100" y="1264"/>
                  </a:lnTo>
                  <a:lnTo>
                    <a:pt x="7228" y="700"/>
                  </a:lnTo>
                  <a:lnTo>
                    <a:pt x="8510" y="2033"/>
                  </a:lnTo>
                  <a:lnTo>
                    <a:pt x="9689" y="1725"/>
                  </a:lnTo>
                  <a:close/>
                  <a:moveTo>
                    <a:pt x="10817" y="14422"/>
                  </a:moveTo>
                  <a:lnTo>
                    <a:pt x="11175" y="14388"/>
                  </a:lnTo>
                  <a:lnTo>
                    <a:pt x="11534" y="14354"/>
                  </a:lnTo>
                  <a:lnTo>
                    <a:pt x="11893" y="14268"/>
                  </a:lnTo>
                  <a:lnTo>
                    <a:pt x="12218" y="14166"/>
                  </a:lnTo>
                  <a:lnTo>
                    <a:pt x="12508" y="13995"/>
                  </a:lnTo>
                  <a:lnTo>
                    <a:pt x="12816" y="13807"/>
                  </a:lnTo>
                  <a:lnTo>
                    <a:pt x="13106" y="13602"/>
                  </a:lnTo>
                  <a:lnTo>
                    <a:pt x="13329" y="13380"/>
                  </a:lnTo>
                  <a:lnTo>
                    <a:pt x="13568" y="13106"/>
                  </a:lnTo>
                  <a:lnTo>
                    <a:pt x="13790" y="12850"/>
                  </a:lnTo>
                  <a:lnTo>
                    <a:pt x="13961" y="12560"/>
                  </a:lnTo>
                  <a:lnTo>
                    <a:pt x="14115" y="12269"/>
                  </a:lnTo>
                  <a:lnTo>
                    <a:pt x="14217" y="11927"/>
                  </a:lnTo>
                  <a:lnTo>
                    <a:pt x="14320" y="11568"/>
                  </a:lnTo>
                  <a:lnTo>
                    <a:pt x="14388" y="11210"/>
                  </a:lnTo>
                  <a:lnTo>
                    <a:pt x="14388" y="10851"/>
                  </a:lnTo>
                  <a:lnTo>
                    <a:pt x="14388" y="10492"/>
                  </a:lnTo>
                  <a:lnTo>
                    <a:pt x="14320" y="10133"/>
                  </a:lnTo>
                  <a:lnTo>
                    <a:pt x="14217" y="9808"/>
                  </a:lnTo>
                  <a:lnTo>
                    <a:pt x="14115" y="9467"/>
                  </a:lnTo>
                  <a:lnTo>
                    <a:pt x="13961" y="9142"/>
                  </a:lnTo>
                  <a:lnTo>
                    <a:pt x="13790" y="8851"/>
                  </a:lnTo>
                  <a:lnTo>
                    <a:pt x="13568" y="8595"/>
                  </a:lnTo>
                  <a:lnTo>
                    <a:pt x="13329" y="8322"/>
                  </a:lnTo>
                  <a:lnTo>
                    <a:pt x="13106" y="8100"/>
                  </a:lnTo>
                  <a:lnTo>
                    <a:pt x="12816" y="7894"/>
                  </a:lnTo>
                  <a:lnTo>
                    <a:pt x="12508" y="7741"/>
                  </a:lnTo>
                  <a:lnTo>
                    <a:pt x="12218" y="7570"/>
                  </a:lnTo>
                  <a:lnTo>
                    <a:pt x="11893" y="7433"/>
                  </a:lnTo>
                  <a:lnTo>
                    <a:pt x="11534" y="7382"/>
                  </a:lnTo>
                  <a:lnTo>
                    <a:pt x="11175" y="7313"/>
                  </a:lnTo>
                  <a:lnTo>
                    <a:pt x="10817" y="7313"/>
                  </a:lnTo>
                  <a:lnTo>
                    <a:pt x="10441" y="7313"/>
                  </a:lnTo>
                  <a:lnTo>
                    <a:pt x="10082" y="7382"/>
                  </a:lnTo>
                  <a:lnTo>
                    <a:pt x="9757" y="7433"/>
                  </a:lnTo>
                  <a:lnTo>
                    <a:pt x="9432" y="7570"/>
                  </a:lnTo>
                  <a:lnTo>
                    <a:pt x="9142" y="7741"/>
                  </a:lnTo>
                  <a:lnTo>
                    <a:pt x="8834" y="7894"/>
                  </a:lnTo>
                  <a:lnTo>
                    <a:pt x="8544" y="8100"/>
                  </a:lnTo>
                  <a:lnTo>
                    <a:pt x="8287" y="8322"/>
                  </a:lnTo>
                  <a:lnTo>
                    <a:pt x="8048" y="8595"/>
                  </a:lnTo>
                  <a:lnTo>
                    <a:pt x="7860" y="8851"/>
                  </a:lnTo>
                  <a:lnTo>
                    <a:pt x="7689" y="9142"/>
                  </a:lnTo>
                  <a:lnTo>
                    <a:pt x="7536" y="9467"/>
                  </a:lnTo>
                  <a:lnTo>
                    <a:pt x="7399" y="9808"/>
                  </a:lnTo>
                  <a:lnTo>
                    <a:pt x="7331" y="10133"/>
                  </a:lnTo>
                  <a:lnTo>
                    <a:pt x="7262" y="10492"/>
                  </a:lnTo>
                  <a:lnTo>
                    <a:pt x="7262" y="10851"/>
                  </a:lnTo>
                  <a:lnTo>
                    <a:pt x="7262" y="11210"/>
                  </a:lnTo>
                  <a:lnTo>
                    <a:pt x="7331" y="11568"/>
                  </a:lnTo>
                  <a:lnTo>
                    <a:pt x="7399" y="11927"/>
                  </a:lnTo>
                  <a:lnTo>
                    <a:pt x="7536" y="12269"/>
                  </a:lnTo>
                  <a:lnTo>
                    <a:pt x="7689" y="12560"/>
                  </a:lnTo>
                  <a:lnTo>
                    <a:pt x="7860" y="12850"/>
                  </a:lnTo>
                  <a:lnTo>
                    <a:pt x="8048" y="13106"/>
                  </a:lnTo>
                  <a:lnTo>
                    <a:pt x="8287" y="13380"/>
                  </a:lnTo>
                  <a:lnTo>
                    <a:pt x="8544" y="13602"/>
                  </a:lnTo>
                  <a:lnTo>
                    <a:pt x="8834" y="13807"/>
                  </a:lnTo>
                  <a:lnTo>
                    <a:pt x="9142" y="13995"/>
                  </a:lnTo>
                  <a:lnTo>
                    <a:pt x="9432" y="14166"/>
                  </a:lnTo>
                  <a:lnTo>
                    <a:pt x="9757" y="14268"/>
                  </a:lnTo>
                  <a:lnTo>
                    <a:pt x="10082" y="14354"/>
                  </a:lnTo>
                  <a:lnTo>
                    <a:pt x="10441" y="14388"/>
                  </a:lnTo>
                  <a:lnTo>
                    <a:pt x="10817" y="14422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20099999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C0C0C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76200" tIns="38100" rIns="76200" bIns="38100" numCol="1" anchor="t" anchorCtr="0" compatLnSpc="1">
              <a:prstTxWarp prst="textNoShape">
                <a:avLst/>
              </a:prstTxWarp>
              <a:flatTx/>
            </a:bodyPr>
            <a:lstStyle/>
            <a:p>
              <a:endParaRPr lang="en-US" sz="1500" dirty="0">
                <a:solidFill>
                  <a:prstClr val="black"/>
                </a:solidFill>
                <a:cs typeface="Aharoni" panose="02010803020104030203" pitchFamily="2" charset="-79"/>
              </a:endParaRPr>
            </a:p>
          </p:txBody>
        </p:sp>
        <p:sp>
          <p:nvSpPr>
            <p:cNvPr id="13" name="AutoShape 4"/>
            <p:cNvSpPr>
              <a:spLocks noEditPoints="1" noChangeArrowheads="1"/>
            </p:cNvSpPr>
            <p:nvPr/>
          </p:nvSpPr>
          <p:spPr bwMode="auto">
            <a:xfrm>
              <a:off x="1632" y="1680"/>
              <a:ext cx="1429" cy="1253"/>
            </a:xfrm>
            <a:custGeom>
              <a:avLst/>
              <a:gdLst>
                <a:gd name="T0" fmla="*/ 10800 w 21600"/>
                <a:gd name="T1" fmla="*/ 0 h 21600"/>
                <a:gd name="T2" fmla="*/ 21600 w 21600"/>
                <a:gd name="T3" fmla="*/ 10800 h 21600"/>
                <a:gd name="T4" fmla="*/ 10800 w 21600"/>
                <a:gd name="T5" fmla="*/ 21600 h 21600"/>
                <a:gd name="T6" fmla="*/ 0 w 21600"/>
                <a:gd name="T7" fmla="*/ 10800 h 21600"/>
                <a:gd name="T8" fmla="*/ 4374 w 21600"/>
                <a:gd name="T9" fmla="*/ 3964 h 21600"/>
                <a:gd name="T10" fmla="*/ 17841 w 21600"/>
                <a:gd name="T11" fmla="*/ 1763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9689" y="1725"/>
                  </a:moveTo>
                  <a:lnTo>
                    <a:pt x="10304" y="85"/>
                  </a:lnTo>
                  <a:lnTo>
                    <a:pt x="11637" y="85"/>
                  </a:lnTo>
                  <a:lnTo>
                    <a:pt x="12303" y="1777"/>
                  </a:lnTo>
                  <a:lnTo>
                    <a:pt x="13072" y="1931"/>
                  </a:lnTo>
                  <a:lnTo>
                    <a:pt x="14303" y="598"/>
                  </a:lnTo>
                  <a:lnTo>
                    <a:pt x="15533" y="1110"/>
                  </a:lnTo>
                  <a:lnTo>
                    <a:pt x="15584" y="2905"/>
                  </a:lnTo>
                  <a:lnTo>
                    <a:pt x="16405" y="3520"/>
                  </a:lnTo>
                  <a:lnTo>
                    <a:pt x="17891" y="2751"/>
                  </a:lnTo>
                  <a:lnTo>
                    <a:pt x="18917" y="3674"/>
                  </a:lnTo>
                  <a:lnTo>
                    <a:pt x="18199" y="5314"/>
                  </a:lnTo>
                  <a:lnTo>
                    <a:pt x="18763" y="6083"/>
                  </a:lnTo>
                  <a:lnTo>
                    <a:pt x="20403" y="6032"/>
                  </a:lnTo>
                  <a:lnTo>
                    <a:pt x="20865" y="7211"/>
                  </a:lnTo>
                  <a:lnTo>
                    <a:pt x="19737" y="8185"/>
                  </a:lnTo>
                  <a:lnTo>
                    <a:pt x="20096" y="9723"/>
                  </a:lnTo>
                  <a:lnTo>
                    <a:pt x="21634" y="10287"/>
                  </a:lnTo>
                  <a:lnTo>
                    <a:pt x="21582" y="11620"/>
                  </a:lnTo>
                  <a:lnTo>
                    <a:pt x="20147" y="12184"/>
                  </a:lnTo>
                  <a:lnTo>
                    <a:pt x="19942" y="13158"/>
                  </a:lnTo>
                  <a:lnTo>
                    <a:pt x="21070" y="14234"/>
                  </a:lnTo>
                  <a:lnTo>
                    <a:pt x="20608" y="15362"/>
                  </a:lnTo>
                  <a:lnTo>
                    <a:pt x="19019" y="15465"/>
                  </a:lnTo>
                  <a:lnTo>
                    <a:pt x="18404" y="16439"/>
                  </a:lnTo>
                  <a:lnTo>
                    <a:pt x="19122" y="17925"/>
                  </a:lnTo>
                  <a:lnTo>
                    <a:pt x="18096" y="18797"/>
                  </a:lnTo>
                  <a:lnTo>
                    <a:pt x="16763" y="18284"/>
                  </a:lnTo>
                  <a:lnTo>
                    <a:pt x="15431" y="19002"/>
                  </a:lnTo>
                  <a:lnTo>
                    <a:pt x="15277" y="20848"/>
                  </a:lnTo>
                  <a:lnTo>
                    <a:pt x="14149" y="21155"/>
                  </a:lnTo>
                  <a:lnTo>
                    <a:pt x="13021" y="19925"/>
                  </a:lnTo>
                  <a:lnTo>
                    <a:pt x="12252" y="20181"/>
                  </a:lnTo>
                  <a:lnTo>
                    <a:pt x="11739" y="21668"/>
                  </a:lnTo>
                  <a:lnTo>
                    <a:pt x="10201" y="21668"/>
                  </a:lnTo>
                  <a:lnTo>
                    <a:pt x="9740" y="20130"/>
                  </a:lnTo>
                  <a:lnTo>
                    <a:pt x="8253" y="19771"/>
                  </a:lnTo>
                  <a:lnTo>
                    <a:pt x="7125" y="21001"/>
                  </a:lnTo>
                  <a:lnTo>
                    <a:pt x="5895" y="20489"/>
                  </a:lnTo>
                  <a:lnTo>
                    <a:pt x="5946" y="18592"/>
                  </a:lnTo>
                  <a:lnTo>
                    <a:pt x="5177" y="18131"/>
                  </a:lnTo>
                  <a:lnTo>
                    <a:pt x="3383" y="18848"/>
                  </a:lnTo>
                  <a:lnTo>
                    <a:pt x="2614" y="17874"/>
                  </a:lnTo>
                  <a:lnTo>
                    <a:pt x="3383" y="16182"/>
                  </a:lnTo>
                  <a:lnTo>
                    <a:pt x="2922" y="15465"/>
                  </a:lnTo>
                  <a:lnTo>
                    <a:pt x="922" y="15516"/>
                  </a:lnTo>
                  <a:lnTo>
                    <a:pt x="512" y="14234"/>
                  </a:lnTo>
                  <a:lnTo>
                    <a:pt x="1948" y="12901"/>
                  </a:lnTo>
                  <a:lnTo>
                    <a:pt x="1896" y="12184"/>
                  </a:lnTo>
                  <a:lnTo>
                    <a:pt x="0" y="11415"/>
                  </a:lnTo>
                  <a:lnTo>
                    <a:pt x="51" y="10031"/>
                  </a:lnTo>
                  <a:lnTo>
                    <a:pt x="1948" y="9313"/>
                  </a:lnTo>
                  <a:lnTo>
                    <a:pt x="2101" y="8595"/>
                  </a:lnTo>
                  <a:lnTo>
                    <a:pt x="615" y="7160"/>
                  </a:lnTo>
                  <a:lnTo>
                    <a:pt x="1127" y="5878"/>
                  </a:lnTo>
                  <a:lnTo>
                    <a:pt x="3178" y="5981"/>
                  </a:lnTo>
                  <a:lnTo>
                    <a:pt x="3588" y="5417"/>
                  </a:lnTo>
                  <a:lnTo>
                    <a:pt x="2819" y="3520"/>
                  </a:lnTo>
                  <a:lnTo>
                    <a:pt x="3742" y="2597"/>
                  </a:lnTo>
                  <a:lnTo>
                    <a:pt x="5536" y="3417"/>
                  </a:lnTo>
                  <a:lnTo>
                    <a:pt x="6049" y="3058"/>
                  </a:lnTo>
                  <a:lnTo>
                    <a:pt x="6100" y="1264"/>
                  </a:lnTo>
                  <a:lnTo>
                    <a:pt x="7228" y="700"/>
                  </a:lnTo>
                  <a:lnTo>
                    <a:pt x="8510" y="2033"/>
                  </a:lnTo>
                  <a:lnTo>
                    <a:pt x="9689" y="1725"/>
                  </a:lnTo>
                  <a:close/>
                  <a:moveTo>
                    <a:pt x="10817" y="14422"/>
                  </a:moveTo>
                  <a:lnTo>
                    <a:pt x="11175" y="14388"/>
                  </a:lnTo>
                  <a:lnTo>
                    <a:pt x="11534" y="14354"/>
                  </a:lnTo>
                  <a:lnTo>
                    <a:pt x="11893" y="14268"/>
                  </a:lnTo>
                  <a:lnTo>
                    <a:pt x="12218" y="14166"/>
                  </a:lnTo>
                  <a:lnTo>
                    <a:pt x="12508" y="13995"/>
                  </a:lnTo>
                  <a:lnTo>
                    <a:pt x="12816" y="13807"/>
                  </a:lnTo>
                  <a:lnTo>
                    <a:pt x="13106" y="13602"/>
                  </a:lnTo>
                  <a:lnTo>
                    <a:pt x="13329" y="13380"/>
                  </a:lnTo>
                  <a:lnTo>
                    <a:pt x="13568" y="13106"/>
                  </a:lnTo>
                  <a:lnTo>
                    <a:pt x="13790" y="12850"/>
                  </a:lnTo>
                  <a:lnTo>
                    <a:pt x="13961" y="12560"/>
                  </a:lnTo>
                  <a:lnTo>
                    <a:pt x="14115" y="12269"/>
                  </a:lnTo>
                  <a:lnTo>
                    <a:pt x="14217" y="11927"/>
                  </a:lnTo>
                  <a:lnTo>
                    <a:pt x="14320" y="11568"/>
                  </a:lnTo>
                  <a:lnTo>
                    <a:pt x="14388" y="11210"/>
                  </a:lnTo>
                  <a:lnTo>
                    <a:pt x="14388" y="10851"/>
                  </a:lnTo>
                  <a:lnTo>
                    <a:pt x="14388" y="10492"/>
                  </a:lnTo>
                  <a:lnTo>
                    <a:pt x="14320" y="10133"/>
                  </a:lnTo>
                  <a:lnTo>
                    <a:pt x="14217" y="9808"/>
                  </a:lnTo>
                  <a:lnTo>
                    <a:pt x="14115" y="9467"/>
                  </a:lnTo>
                  <a:lnTo>
                    <a:pt x="13961" y="9142"/>
                  </a:lnTo>
                  <a:lnTo>
                    <a:pt x="13790" y="8851"/>
                  </a:lnTo>
                  <a:lnTo>
                    <a:pt x="13568" y="8595"/>
                  </a:lnTo>
                  <a:lnTo>
                    <a:pt x="13329" y="8322"/>
                  </a:lnTo>
                  <a:lnTo>
                    <a:pt x="13106" y="8100"/>
                  </a:lnTo>
                  <a:lnTo>
                    <a:pt x="12816" y="7894"/>
                  </a:lnTo>
                  <a:lnTo>
                    <a:pt x="12508" y="7741"/>
                  </a:lnTo>
                  <a:lnTo>
                    <a:pt x="12218" y="7570"/>
                  </a:lnTo>
                  <a:lnTo>
                    <a:pt x="11893" y="7433"/>
                  </a:lnTo>
                  <a:lnTo>
                    <a:pt x="11534" y="7382"/>
                  </a:lnTo>
                  <a:lnTo>
                    <a:pt x="11175" y="7313"/>
                  </a:lnTo>
                  <a:lnTo>
                    <a:pt x="10817" y="7313"/>
                  </a:lnTo>
                  <a:lnTo>
                    <a:pt x="10441" y="7313"/>
                  </a:lnTo>
                  <a:lnTo>
                    <a:pt x="10082" y="7382"/>
                  </a:lnTo>
                  <a:lnTo>
                    <a:pt x="9757" y="7433"/>
                  </a:lnTo>
                  <a:lnTo>
                    <a:pt x="9432" y="7570"/>
                  </a:lnTo>
                  <a:lnTo>
                    <a:pt x="9142" y="7741"/>
                  </a:lnTo>
                  <a:lnTo>
                    <a:pt x="8834" y="7894"/>
                  </a:lnTo>
                  <a:lnTo>
                    <a:pt x="8544" y="8100"/>
                  </a:lnTo>
                  <a:lnTo>
                    <a:pt x="8287" y="8322"/>
                  </a:lnTo>
                  <a:lnTo>
                    <a:pt x="8048" y="8595"/>
                  </a:lnTo>
                  <a:lnTo>
                    <a:pt x="7860" y="8851"/>
                  </a:lnTo>
                  <a:lnTo>
                    <a:pt x="7689" y="9142"/>
                  </a:lnTo>
                  <a:lnTo>
                    <a:pt x="7536" y="9467"/>
                  </a:lnTo>
                  <a:lnTo>
                    <a:pt x="7399" y="9808"/>
                  </a:lnTo>
                  <a:lnTo>
                    <a:pt x="7331" y="10133"/>
                  </a:lnTo>
                  <a:lnTo>
                    <a:pt x="7262" y="10492"/>
                  </a:lnTo>
                  <a:lnTo>
                    <a:pt x="7262" y="10851"/>
                  </a:lnTo>
                  <a:lnTo>
                    <a:pt x="7262" y="11210"/>
                  </a:lnTo>
                  <a:lnTo>
                    <a:pt x="7331" y="11568"/>
                  </a:lnTo>
                  <a:lnTo>
                    <a:pt x="7399" y="11927"/>
                  </a:lnTo>
                  <a:lnTo>
                    <a:pt x="7536" y="12269"/>
                  </a:lnTo>
                  <a:lnTo>
                    <a:pt x="7689" y="12560"/>
                  </a:lnTo>
                  <a:lnTo>
                    <a:pt x="7860" y="12850"/>
                  </a:lnTo>
                  <a:lnTo>
                    <a:pt x="8048" y="13106"/>
                  </a:lnTo>
                  <a:lnTo>
                    <a:pt x="8287" y="13380"/>
                  </a:lnTo>
                  <a:lnTo>
                    <a:pt x="8544" y="13602"/>
                  </a:lnTo>
                  <a:lnTo>
                    <a:pt x="8834" y="13807"/>
                  </a:lnTo>
                  <a:lnTo>
                    <a:pt x="9142" y="13995"/>
                  </a:lnTo>
                  <a:lnTo>
                    <a:pt x="9432" y="14166"/>
                  </a:lnTo>
                  <a:lnTo>
                    <a:pt x="9757" y="14268"/>
                  </a:lnTo>
                  <a:lnTo>
                    <a:pt x="10082" y="14354"/>
                  </a:lnTo>
                  <a:lnTo>
                    <a:pt x="10441" y="14388"/>
                  </a:lnTo>
                  <a:lnTo>
                    <a:pt x="10817" y="14422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20099999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C0C0C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76200" tIns="38100" rIns="76200" bIns="38100" numCol="1" anchor="t" anchorCtr="0" compatLnSpc="1">
              <a:prstTxWarp prst="textNoShape">
                <a:avLst/>
              </a:prstTxWarp>
              <a:flatTx/>
            </a:bodyPr>
            <a:lstStyle/>
            <a:p>
              <a:endParaRPr lang="en-US" sz="1500" dirty="0">
                <a:solidFill>
                  <a:prstClr val="black"/>
                </a:solidFill>
                <a:cs typeface="Aharoni" panose="02010803020104030203" pitchFamily="2" charset="-79"/>
              </a:endParaRPr>
            </a:p>
          </p:txBody>
        </p:sp>
        <p:sp>
          <p:nvSpPr>
            <p:cNvPr id="14" name="AutoShape 5"/>
            <p:cNvSpPr>
              <a:spLocks noEditPoints="1" noChangeArrowheads="1"/>
            </p:cNvSpPr>
            <p:nvPr/>
          </p:nvSpPr>
          <p:spPr bwMode="auto">
            <a:xfrm>
              <a:off x="2559" y="2142"/>
              <a:ext cx="1588" cy="1392"/>
            </a:xfrm>
            <a:custGeom>
              <a:avLst/>
              <a:gdLst>
                <a:gd name="T0" fmla="*/ 10800 w 21600"/>
                <a:gd name="T1" fmla="*/ 0 h 21600"/>
                <a:gd name="T2" fmla="*/ 21600 w 21600"/>
                <a:gd name="T3" fmla="*/ 10800 h 21600"/>
                <a:gd name="T4" fmla="*/ 10800 w 21600"/>
                <a:gd name="T5" fmla="*/ 21600 h 21600"/>
                <a:gd name="T6" fmla="*/ 0 w 21600"/>
                <a:gd name="T7" fmla="*/ 10800 h 21600"/>
                <a:gd name="T8" fmla="*/ 4374 w 21600"/>
                <a:gd name="T9" fmla="*/ 3964 h 21600"/>
                <a:gd name="T10" fmla="*/ 17841 w 21600"/>
                <a:gd name="T11" fmla="*/ 1763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9689" y="1725"/>
                  </a:moveTo>
                  <a:lnTo>
                    <a:pt x="10304" y="85"/>
                  </a:lnTo>
                  <a:lnTo>
                    <a:pt x="11637" y="85"/>
                  </a:lnTo>
                  <a:lnTo>
                    <a:pt x="12303" y="1777"/>
                  </a:lnTo>
                  <a:lnTo>
                    <a:pt x="13072" y="1931"/>
                  </a:lnTo>
                  <a:lnTo>
                    <a:pt x="14303" y="598"/>
                  </a:lnTo>
                  <a:lnTo>
                    <a:pt x="15533" y="1110"/>
                  </a:lnTo>
                  <a:lnTo>
                    <a:pt x="15584" y="2905"/>
                  </a:lnTo>
                  <a:lnTo>
                    <a:pt x="16405" y="3520"/>
                  </a:lnTo>
                  <a:lnTo>
                    <a:pt x="17891" y="2751"/>
                  </a:lnTo>
                  <a:lnTo>
                    <a:pt x="18917" y="3674"/>
                  </a:lnTo>
                  <a:lnTo>
                    <a:pt x="18199" y="5314"/>
                  </a:lnTo>
                  <a:lnTo>
                    <a:pt x="18763" y="6083"/>
                  </a:lnTo>
                  <a:lnTo>
                    <a:pt x="20403" y="6032"/>
                  </a:lnTo>
                  <a:lnTo>
                    <a:pt x="20865" y="7211"/>
                  </a:lnTo>
                  <a:lnTo>
                    <a:pt x="19737" y="8185"/>
                  </a:lnTo>
                  <a:lnTo>
                    <a:pt x="20096" y="9723"/>
                  </a:lnTo>
                  <a:lnTo>
                    <a:pt x="21634" y="10287"/>
                  </a:lnTo>
                  <a:lnTo>
                    <a:pt x="21582" y="11620"/>
                  </a:lnTo>
                  <a:lnTo>
                    <a:pt x="20147" y="12184"/>
                  </a:lnTo>
                  <a:lnTo>
                    <a:pt x="19942" y="13158"/>
                  </a:lnTo>
                  <a:lnTo>
                    <a:pt x="21070" y="14234"/>
                  </a:lnTo>
                  <a:lnTo>
                    <a:pt x="20608" y="15362"/>
                  </a:lnTo>
                  <a:lnTo>
                    <a:pt x="19019" y="15465"/>
                  </a:lnTo>
                  <a:lnTo>
                    <a:pt x="18404" y="16439"/>
                  </a:lnTo>
                  <a:lnTo>
                    <a:pt x="19122" y="17925"/>
                  </a:lnTo>
                  <a:lnTo>
                    <a:pt x="18096" y="18797"/>
                  </a:lnTo>
                  <a:lnTo>
                    <a:pt x="16763" y="18284"/>
                  </a:lnTo>
                  <a:lnTo>
                    <a:pt x="15431" y="19002"/>
                  </a:lnTo>
                  <a:lnTo>
                    <a:pt x="15277" y="20848"/>
                  </a:lnTo>
                  <a:lnTo>
                    <a:pt x="14149" y="21155"/>
                  </a:lnTo>
                  <a:lnTo>
                    <a:pt x="13021" y="19925"/>
                  </a:lnTo>
                  <a:lnTo>
                    <a:pt x="12252" y="20181"/>
                  </a:lnTo>
                  <a:lnTo>
                    <a:pt x="11739" y="21668"/>
                  </a:lnTo>
                  <a:lnTo>
                    <a:pt x="10201" y="21668"/>
                  </a:lnTo>
                  <a:lnTo>
                    <a:pt x="9740" y="20130"/>
                  </a:lnTo>
                  <a:lnTo>
                    <a:pt x="8253" y="19771"/>
                  </a:lnTo>
                  <a:lnTo>
                    <a:pt x="7125" y="21001"/>
                  </a:lnTo>
                  <a:lnTo>
                    <a:pt x="5895" y="20489"/>
                  </a:lnTo>
                  <a:lnTo>
                    <a:pt x="5946" y="18592"/>
                  </a:lnTo>
                  <a:lnTo>
                    <a:pt x="5177" y="18131"/>
                  </a:lnTo>
                  <a:lnTo>
                    <a:pt x="3383" y="18848"/>
                  </a:lnTo>
                  <a:lnTo>
                    <a:pt x="2614" y="17874"/>
                  </a:lnTo>
                  <a:lnTo>
                    <a:pt x="3383" y="16182"/>
                  </a:lnTo>
                  <a:lnTo>
                    <a:pt x="2922" y="15465"/>
                  </a:lnTo>
                  <a:lnTo>
                    <a:pt x="922" y="15516"/>
                  </a:lnTo>
                  <a:lnTo>
                    <a:pt x="512" y="14234"/>
                  </a:lnTo>
                  <a:lnTo>
                    <a:pt x="1948" y="12901"/>
                  </a:lnTo>
                  <a:lnTo>
                    <a:pt x="1896" y="12184"/>
                  </a:lnTo>
                  <a:lnTo>
                    <a:pt x="0" y="11415"/>
                  </a:lnTo>
                  <a:lnTo>
                    <a:pt x="51" y="10031"/>
                  </a:lnTo>
                  <a:lnTo>
                    <a:pt x="1948" y="9313"/>
                  </a:lnTo>
                  <a:lnTo>
                    <a:pt x="2101" y="8595"/>
                  </a:lnTo>
                  <a:lnTo>
                    <a:pt x="615" y="7160"/>
                  </a:lnTo>
                  <a:lnTo>
                    <a:pt x="1127" y="5878"/>
                  </a:lnTo>
                  <a:lnTo>
                    <a:pt x="3178" y="5981"/>
                  </a:lnTo>
                  <a:lnTo>
                    <a:pt x="3588" y="5417"/>
                  </a:lnTo>
                  <a:lnTo>
                    <a:pt x="2819" y="3520"/>
                  </a:lnTo>
                  <a:lnTo>
                    <a:pt x="3742" y="2597"/>
                  </a:lnTo>
                  <a:lnTo>
                    <a:pt x="5536" y="3417"/>
                  </a:lnTo>
                  <a:lnTo>
                    <a:pt x="6049" y="3058"/>
                  </a:lnTo>
                  <a:lnTo>
                    <a:pt x="6100" y="1264"/>
                  </a:lnTo>
                  <a:lnTo>
                    <a:pt x="7228" y="700"/>
                  </a:lnTo>
                  <a:lnTo>
                    <a:pt x="8510" y="2033"/>
                  </a:lnTo>
                  <a:lnTo>
                    <a:pt x="9689" y="1725"/>
                  </a:lnTo>
                  <a:close/>
                  <a:moveTo>
                    <a:pt x="10817" y="14422"/>
                  </a:moveTo>
                  <a:lnTo>
                    <a:pt x="11175" y="14388"/>
                  </a:lnTo>
                  <a:lnTo>
                    <a:pt x="11534" y="14354"/>
                  </a:lnTo>
                  <a:lnTo>
                    <a:pt x="11893" y="14268"/>
                  </a:lnTo>
                  <a:lnTo>
                    <a:pt x="12218" y="14166"/>
                  </a:lnTo>
                  <a:lnTo>
                    <a:pt x="12508" y="13995"/>
                  </a:lnTo>
                  <a:lnTo>
                    <a:pt x="12816" y="13807"/>
                  </a:lnTo>
                  <a:lnTo>
                    <a:pt x="13106" y="13602"/>
                  </a:lnTo>
                  <a:lnTo>
                    <a:pt x="13329" y="13380"/>
                  </a:lnTo>
                  <a:lnTo>
                    <a:pt x="13568" y="13106"/>
                  </a:lnTo>
                  <a:lnTo>
                    <a:pt x="13790" y="12850"/>
                  </a:lnTo>
                  <a:lnTo>
                    <a:pt x="13961" y="12560"/>
                  </a:lnTo>
                  <a:lnTo>
                    <a:pt x="14115" y="12269"/>
                  </a:lnTo>
                  <a:lnTo>
                    <a:pt x="14217" y="11927"/>
                  </a:lnTo>
                  <a:lnTo>
                    <a:pt x="14320" y="11568"/>
                  </a:lnTo>
                  <a:lnTo>
                    <a:pt x="14388" y="11210"/>
                  </a:lnTo>
                  <a:lnTo>
                    <a:pt x="14388" y="10851"/>
                  </a:lnTo>
                  <a:lnTo>
                    <a:pt x="14388" y="10492"/>
                  </a:lnTo>
                  <a:lnTo>
                    <a:pt x="14320" y="10133"/>
                  </a:lnTo>
                  <a:lnTo>
                    <a:pt x="14217" y="9808"/>
                  </a:lnTo>
                  <a:lnTo>
                    <a:pt x="14115" y="9467"/>
                  </a:lnTo>
                  <a:lnTo>
                    <a:pt x="13961" y="9142"/>
                  </a:lnTo>
                  <a:lnTo>
                    <a:pt x="13790" y="8851"/>
                  </a:lnTo>
                  <a:lnTo>
                    <a:pt x="13568" y="8595"/>
                  </a:lnTo>
                  <a:lnTo>
                    <a:pt x="13329" y="8322"/>
                  </a:lnTo>
                  <a:lnTo>
                    <a:pt x="13106" y="8100"/>
                  </a:lnTo>
                  <a:lnTo>
                    <a:pt x="12816" y="7894"/>
                  </a:lnTo>
                  <a:lnTo>
                    <a:pt x="12508" y="7741"/>
                  </a:lnTo>
                  <a:lnTo>
                    <a:pt x="12218" y="7570"/>
                  </a:lnTo>
                  <a:lnTo>
                    <a:pt x="11893" y="7433"/>
                  </a:lnTo>
                  <a:lnTo>
                    <a:pt x="11534" y="7382"/>
                  </a:lnTo>
                  <a:lnTo>
                    <a:pt x="11175" y="7313"/>
                  </a:lnTo>
                  <a:lnTo>
                    <a:pt x="10817" y="7313"/>
                  </a:lnTo>
                  <a:lnTo>
                    <a:pt x="10441" y="7313"/>
                  </a:lnTo>
                  <a:lnTo>
                    <a:pt x="10082" y="7382"/>
                  </a:lnTo>
                  <a:lnTo>
                    <a:pt x="9757" y="7433"/>
                  </a:lnTo>
                  <a:lnTo>
                    <a:pt x="9432" y="7570"/>
                  </a:lnTo>
                  <a:lnTo>
                    <a:pt x="9142" y="7741"/>
                  </a:lnTo>
                  <a:lnTo>
                    <a:pt x="8834" y="7894"/>
                  </a:lnTo>
                  <a:lnTo>
                    <a:pt x="8544" y="8100"/>
                  </a:lnTo>
                  <a:lnTo>
                    <a:pt x="8287" y="8322"/>
                  </a:lnTo>
                  <a:lnTo>
                    <a:pt x="8048" y="8595"/>
                  </a:lnTo>
                  <a:lnTo>
                    <a:pt x="7860" y="8851"/>
                  </a:lnTo>
                  <a:lnTo>
                    <a:pt x="7689" y="9142"/>
                  </a:lnTo>
                  <a:lnTo>
                    <a:pt x="7536" y="9467"/>
                  </a:lnTo>
                  <a:lnTo>
                    <a:pt x="7399" y="9808"/>
                  </a:lnTo>
                  <a:lnTo>
                    <a:pt x="7331" y="10133"/>
                  </a:lnTo>
                  <a:lnTo>
                    <a:pt x="7262" y="10492"/>
                  </a:lnTo>
                  <a:lnTo>
                    <a:pt x="7262" y="10851"/>
                  </a:lnTo>
                  <a:lnTo>
                    <a:pt x="7262" y="11210"/>
                  </a:lnTo>
                  <a:lnTo>
                    <a:pt x="7331" y="11568"/>
                  </a:lnTo>
                  <a:lnTo>
                    <a:pt x="7399" y="11927"/>
                  </a:lnTo>
                  <a:lnTo>
                    <a:pt x="7536" y="12269"/>
                  </a:lnTo>
                  <a:lnTo>
                    <a:pt x="7689" y="12560"/>
                  </a:lnTo>
                  <a:lnTo>
                    <a:pt x="7860" y="12850"/>
                  </a:lnTo>
                  <a:lnTo>
                    <a:pt x="8048" y="13106"/>
                  </a:lnTo>
                  <a:lnTo>
                    <a:pt x="8287" y="13380"/>
                  </a:lnTo>
                  <a:lnTo>
                    <a:pt x="8544" y="13602"/>
                  </a:lnTo>
                  <a:lnTo>
                    <a:pt x="8834" y="13807"/>
                  </a:lnTo>
                  <a:lnTo>
                    <a:pt x="9142" y="13995"/>
                  </a:lnTo>
                  <a:lnTo>
                    <a:pt x="9432" y="14166"/>
                  </a:lnTo>
                  <a:lnTo>
                    <a:pt x="9757" y="14268"/>
                  </a:lnTo>
                  <a:lnTo>
                    <a:pt x="10082" y="14354"/>
                  </a:lnTo>
                  <a:lnTo>
                    <a:pt x="10441" y="14388"/>
                  </a:lnTo>
                  <a:lnTo>
                    <a:pt x="10817" y="14422"/>
                  </a:lnTo>
                  <a:close/>
                </a:path>
              </a:pathLst>
            </a:custGeom>
            <a:solidFill>
              <a:srgbClr val="FF0000"/>
            </a:soli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20099999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C0C0C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76200" tIns="38100" rIns="76200" bIns="38100" numCol="1" anchor="t" anchorCtr="0" compatLnSpc="1">
              <a:prstTxWarp prst="textNoShape">
                <a:avLst/>
              </a:prstTxWarp>
              <a:flatTx/>
            </a:bodyPr>
            <a:lstStyle/>
            <a:p>
              <a:endParaRPr lang="en-US" sz="1500" dirty="0">
                <a:solidFill>
                  <a:prstClr val="black"/>
                </a:solidFill>
                <a:cs typeface="Aharoni" panose="02010803020104030203" pitchFamily="2" charset="-79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6575525" y="3111500"/>
            <a:ext cx="1669175" cy="11693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33" dirty="0">
                <a:solidFill>
                  <a:prstClr val="black"/>
                </a:solidFill>
                <a:cs typeface="Aharoni" panose="02010803020104030203" pitchFamily="2" charset="-79"/>
              </a:rPr>
              <a:t>Term and</a:t>
            </a:r>
          </a:p>
          <a:p>
            <a:r>
              <a:rPr lang="en-US" sz="2333" dirty="0">
                <a:solidFill>
                  <a:prstClr val="black"/>
                </a:solidFill>
                <a:cs typeface="Aharoni" panose="02010803020104030203" pitchFamily="2" charset="-79"/>
              </a:rPr>
              <a:t>Structure</a:t>
            </a:r>
          </a:p>
          <a:p>
            <a:r>
              <a:rPr lang="en-US" sz="2333" dirty="0">
                <a:solidFill>
                  <a:prstClr val="black"/>
                </a:solidFill>
                <a:cs typeface="Aharoni" panose="02010803020104030203" pitchFamily="2" charset="-79"/>
              </a:rPr>
              <a:t>Translators</a:t>
            </a:r>
          </a:p>
        </p:txBody>
      </p:sp>
      <p:sp>
        <p:nvSpPr>
          <p:cNvPr id="16" name="Oval 15"/>
          <p:cNvSpPr/>
          <p:nvPr/>
        </p:nvSpPr>
        <p:spPr>
          <a:xfrm>
            <a:off x="1841500" y="1016000"/>
            <a:ext cx="2330450" cy="7620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33" dirty="0">
                <a:solidFill>
                  <a:prstClr val="white"/>
                </a:solidFill>
              </a:rPr>
              <a:t>Application 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1587500" y="3111500"/>
            <a:ext cx="6477000" cy="0"/>
          </a:xfrm>
          <a:prstGeom prst="line">
            <a:avLst/>
          </a:prstGeom>
          <a:ln w="539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587500" y="2095500"/>
            <a:ext cx="6477000" cy="0"/>
          </a:xfrm>
          <a:prstGeom prst="line">
            <a:avLst/>
          </a:prstGeom>
          <a:ln w="539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892598" y="2138734"/>
            <a:ext cx="2342308" cy="810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67" dirty="0">
                <a:solidFill>
                  <a:prstClr val="black"/>
                </a:solidFill>
                <a:cs typeface="Aharoni" panose="02010803020104030203" pitchFamily="2" charset="-79"/>
              </a:rPr>
              <a:t>Standard Structure</a:t>
            </a:r>
          </a:p>
          <a:p>
            <a:pPr algn="ctr"/>
            <a:r>
              <a:rPr lang="en-US" sz="1667" u="sng" dirty="0">
                <a:solidFill>
                  <a:prstClr val="black"/>
                </a:solidFill>
                <a:cs typeface="Aharoni" panose="02010803020104030203" pitchFamily="2" charset="-79"/>
              </a:rPr>
              <a:t>AND</a:t>
            </a:r>
            <a:r>
              <a:rPr lang="en-US" sz="1667" dirty="0">
                <a:solidFill>
                  <a:prstClr val="black"/>
                </a:solidFill>
                <a:cs typeface="Aharoni" panose="02010803020104030203" pitchFamily="2" charset="-79"/>
              </a:rPr>
              <a:t> Standard Terms</a:t>
            </a:r>
          </a:p>
          <a:p>
            <a:pPr algn="ctr"/>
            <a:r>
              <a:rPr lang="en-US" sz="1333" dirty="0">
                <a:solidFill>
                  <a:prstClr val="black"/>
                </a:solidFill>
                <a:cs typeface="Aharoni" panose="02010803020104030203" pitchFamily="2" charset="-79"/>
              </a:rPr>
              <a:t>(As defined by CIMI Models)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092766" y="1016000"/>
            <a:ext cx="1646605" cy="8103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33" dirty="0">
                <a:solidFill>
                  <a:prstClr val="black"/>
                </a:solidFill>
                <a:cs typeface="Aharoni" panose="02010803020104030203" pitchFamily="2" charset="-79"/>
              </a:rPr>
              <a:t>Application</a:t>
            </a:r>
          </a:p>
          <a:p>
            <a:r>
              <a:rPr lang="en-US" sz="2333" dirty="0">
                <a:solidFill>
                  <a:prstClr val="black"/>
                </a:solidFill>
                <a:cs typeface="Aharoni" panose="02010803020104030203" pitchFamily="2" charset="-79"/>
              </a:rPr>
              <a:t> and User</a:t>
            </a:r>
          </a:p>
        </p:txBody>
      </p:sp>
      <p:pic>
        <p:nvPicPr>
          <p:cNvPr id="1030" name="Picture 6" descr="C:\Users\coshuff\AppData\Local\Microsoft\Windows\Temporary Internet Files\Content.IE5\7VL2K6HY\MP900448637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000" y="1079500"/>
            <a:ext cx="952500" cy="63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2" name="Straight Arrow Connector 21"/>
          <p:cNvCxnSpPr>
            <a:stCxn id="3" idx="0"/>
          </p:cNvCxnSpPr>
          <p:nvPr/>
        </p:nvCxnSpPr>
        <p:spPr>
          <a:xfrm flipV="1">
            <a:off x="2476500" y="4000501"/>
            <a:ext cx="0" cy="464975"/>
          </a:xfrm>
          <a:prstGeom prst="straightConnector1">
            <a:avLst/>
          </a:prstGeom>
          <a:ln w="508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2413000" y="2984500"/>
            <a:ext cx="0" cy="452983"/>
          </a:xfrm>
          <a:prstGeom prst="straightConnector1">
            <a:avLst/>
          </a:prstGeom>
          <a:ln w="508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2503515" y="1811090"/>
            <a:ext cx="240493" cy="411411"/>
          </a:xfrm>
          <a:prstGeom prst="straightConnector1">
            <a:avLst/>
          </a:prstGeom>
          <a:ln w="508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16" idx="6"/>
          </p:cNvCxnSpPr>
          <p:nvPr/>
        </p:nvCxnSpPr>
        <p:spPr>
          <a:xfrm>
            <a:off x="4171950" y="1397000"/>
            <a:ext cx="590550" cy="0"/>
          </a:xfrm>
          <a:prstGeom prst="straightConnector1">
            <a:avLst/>
          </a:prstGeom>
          <a:ln w="508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2540000" y="4007533"/>
            <a:ext cx="0" cy="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oup 2"/>
          <p:cNvGrpSpPr>
            <a:grpSpLocks/>
          </p:cNvGrpSpPr>
          <p:nvPr/>
        </p:nvGrpSpPr>
        <p:grpSpPr bwMode="auto">
          <a:xfrm>
            <a:off x="3429000" y="3165060"/>
            <a:ext cx="1079500" cy="905973"/>
            <a:chOff x="1632" y="1248"/>
            <a:chExt cx="2682" cy="2286"/>
          </a:xfrm>
        </p:grpSpPr>
        <p:sp>
          <p:nvSpPr>
            <p:cNvPr id="27" name="Gear"/>
            <p:cNvSpPr>
              <a:spLocks noEditPoints="1" noChangeArrowheads="1"/>
            </p:cNvSpPr>
            <p:nvPr/>
          </p:nvSpPr>
          <p:spPr bwMode="auto">
            <a:xfrm>
              <a:off x="3119" y="1248"/>
              <a:ext cx="1195" cy="1048"/>
            </a:xfrm>
            <a:custGeom>
              <a:avLst/>
              <a:gdLst>
                <a:gd name="T0" fmla="*/ 10800 w 21600"/>
                <a:gd name="T1" fmla="*/ 0 h 21600"/>
                <a:gd name="T2" fmla="*/ 21600 w 21600"/>
                <a:gd name="T3" fmla="*/ 10800 h 21600"/>
                <a:gd name="T4" fmla="*/ 10800 w 21600"/>
                <a:gd name="T5" fmla="*/ 21600 h 21600"/>
                <a:gd name="T6" fmla="*/ 0 w 21600"/>
                <a:gd name="T7" fmla="*/ 10800 h 21600"/>
                <a:gd name="T8" fmla="*/ 4374 w 21600"/>
                <a:gd name="T9" fmla="*/ 3964 h 21600"/>
                <a:gd name="T10" fmla="*/ 17841 w 21600"/>
                <a:gd name="T11" fmla="*/ 1763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9689" y="1725"/>
                  </a:moveTo>
                  <a:lnTo>
                    <a:pt x="10304" y="85"/>
                  </a:lnTo>
                  <a:lnTo>
                    <a:pt x="11637" y="85"/>
                  </a:lnTo>
                  <a:lnTo>
                    <a:pt x="12303" y="1777"/>
                  </a:lnTo>
                  <a:lnTo>
                    <a:pt x="13072" y="1931"/>
                  </a:lnTo>
                  <a:lnTo>
                    <a:pt x="14303" y="598"/>
                  </a:lnTo>
                  <a:lnTo>
                    <a:pt x="15533" y="1110"/>
                  </a:lnTo>
                  <a:lnTo>
                    <a:pt x="15584" y="2905"/>
                  </a:lnTo>
                  <a:lnTo>
                    <a:pt x="16405" y="3520"/>
                  </a:lnTo>
                  <a:lnTo>
                    <a:pt x="17891" y="2751"/>
                  </a:lnTo>
                  <a:lnTo>
                    <a:pt x="18917" y="3674"/>
                  </a:lnTo>
                  <a:lnTo>
                    <a:pt x="18199" y="5314"/>
                  </a:lnTo>
                  <a:lnTo>
                    <a:pt x="18763" y="6083"/>
                  </a:lnTo>
                  <a:lnTo>
                    <a:pt x="20403" y="6032"/>
                  </a:lnTo>
                  <a:lnTo>
                    <a:pt x="20865" y="7211"/>
                  </a:lnTo>
                  <a:lnTo>
                    <a:pt x="19737" y="8185"/>
                  </a:lnTo>
                  <a:lnTo>
                    <a:pt x="20096" y="9723"/>
                  </a:lnTo>
                  <a:lnTo>
                    <a:pt x="21634" y="10287"/>
                  </a:lnTo>
                  <a:lnTo>
                    <a:pt x="21582" y="11620"/>
                  </a:lnTo>
                  <a:lnTo>
                    <a:pt x="20147" y="12184"/>
                  </a:lnTo>
                  <a:lnTo>
                    <a:pt x="19942" y="13158"/>
                  </a:lnTo>
                  <a:lnTo>
                    <a:pt x="21070" y="14234"/>
                  </a:lnTo>
                  <a:lnTo>
                    <a:pt x="20608" y="15362"/>
                  </a:lnTo>
                  <a:lnTo>
                    <a:pt x="19019" y="15465"/>
                  </a:lnTo>
                  <a:lnTo>
                    <a:pt x="18404" y="16439"/>
                  </a:lnTo>
                  <a:lnTo>
                    <a:pt x="19122" y="17925"/>
                  </a:lnTo>
                  <a:lnTo>
                    <a:pt x="18096" y="18797"/>
                  </a:lnTo>
                  <a:lnTo>
                    <a:pt x="16763" y="18284"/>
                  </a:lnTo>
                  <a:lnTo>
                    <a:pt x="15431" y="19002"/>
                  </a:lnTo>
                  <a:lnTo>
                    <a:pt x="15277" y="20848"/>
                  </a:lnTo>
                  <a:lnTo>
                    <a:pt x="14149" y="21155"/>
                  </a:lnTo>
                  <a:lnTo>
                    <a:pt x="13021" y="19925"/>
                  </a:lnTo>
                  <a:lnTo>
                    <a:pt x="12252" y="20181"/>
                  </a:lnTo>
                  <a:lnTo>
                    <a:pt x="11739" y="21668"/>
                  </a:lnTo>
                  <a:lnTo>
                    <a:pt x="10201" y="21668"/>
                  </a:lnTo>
                  <a:lnTo>
                    <a:pt x="9740" y="20130"/>
                  </a:lnTo>
                  <a:lnTo>
                    <a:pt x="8253" y="19771"/>
                  </a:lnTo>
                  <a:lnTo>
                    <a:pt x="7125" y="21001"/>
                  </a:lnTo>
                  <a:lnTo>
                    <a:pt x="5895" y="20489"/>
                  </a:lnTo>
                  <a:lnTo>
                    <a:pt x="5946" y="18592"/>
                  </a:lnTo>
                  <a:lnTo>
                    <a:pt x="5177" y="18131"/>
                  </a:lnTo>
                  <a:lnTo>
                    <a:pt x="3383" y="18848"/>
                  </a:lnTo>
                  <a:lnTo>
                    <a:pt x="2614" y="17874"/>
                  </a:lnTo>
                  <a:lnTo>
                    <a:pt x="3383" y="16182"/>
                  </a:lnTo>
                  <a:lnTo>
                    <a:pt x="2922" y="15465"/>
                  </a:lnTo>
                  <a:lnTo>
                    <a:pt x="922" y="15516"/>
                  </a:lnTo>
                  <a:lnTo>
                    <a:pt x="512" y="14234"/>
                  </a:lnTo>
                  <a:lnTo>
                    <a:pt x="1948" y="12901"/>
                  </a:lnTo>
                  <a:lnTo>
                    <a:pt x="1896" y="12184"/>
                  </a:lnTo>
                  <a:lnTo>
                    <a:pt x="0" y="11415"/>
                  </a:lnTo>
                  <a:lnTo>
                    <a:pt x="51" y="10031"/>
                  </a:lnTo>
                  <a:lnTo>
                    <a:pt x="1948" y="9313"/>
                  </a:lnTo>
                  <a:lnTo>
                    <a:pt x="2101" y="8595"/>
                  </a:lnTo>
                  <a:lnTo>
                    <a:pt x="615" y="7160"/>
                  </a:lnTo>
                  <a:lnTo>
                    <a:pt x="1127" y="5878"/>
                  </a:lnTo>
                  <a:lnTo>
                    <a:pt x="3178" y="5981"/>
                  </a:lnTo>
                  <a:lnTo>
                    <a:pt x="3588" y="5417"/>
                  </a:lnTo>
                  <a:lnTo>
                    <a:pt x="2819" y="3520"/>
                  </a:lnTo>
                  <a:lnTo>
                    <a:pt x="3742" y="2597"/>
                  </a:lnTo>
                  <a:lnTo>
                    <a:pt x="5536" y="3417"/>
                  </a:lnTo>
                  <a:lnTo>
                    <a:pt x="6049" y="3058"/>
                  </a:lnTo>
                  <a:lnTo>
                    <a:pt x="6100" y="1264"/>
                  </a:lnTo>
                  <a:lnTo>
                    <a:pt x="7228" y="700"/>
                  </a:lnTo>
                  <a:lnTo>
                    <a:pt x="8510" y="2033"/>
                  </a:lnTo>
                  <a:lnTo>
                    <a:pt x="9689" y="1725"/>
                  </a:lnTo>
                  <a:close/>
                  <a:moveTo>
                    <a:pt x="10817" y="14422"/>
                  </a:moveTo>
                  <a:lnTo>
                    <a:pt x="11175" y="14388"/>
                  </a:lnTo>
                  <a:lnTo>
                    <a:pt x="11534" y="14354"/>
                  </a:lnTo>
                  <a:lnTo>
                    <a:pt x="11893" y="14268"/>
                  </a:lnTo>
                  <a:lnTo>
                    <a:pt x="12218" y="14166"/>
                  </a:lnTo>
                  <a:lnTo>
                    <a:pt x="12508" y="13995"/>
                  </a:lnTo>
                  <a:lnTo>
                    <a:pt x="12816" y="13807"/>
                  </a:lnTo>
                  <a:lnTo>
                    <a:pt x="13106" y="13602"/>
                  </a:lnTo>
                  <a:lnTo>
                    <a:pt x="13329" y="13380"/>
                  </a:lnTo>
                  <a:lnTo>
                    <a:pt x="13568" y="13106"/>
                  </a:lnTo>
                  <a:lnTo>
                    <a:pt x="13790" y="12850"/>
                  </a:lnTo>
                  <a:lnTo>
                    <a:pt x="13961" y="12560"/>
                  </a:lnTo>
                  <a:lnTo>
                    <a:pt x="14115" y="12269"/>
                  </a:lnTo>
                  <a:lnTo>
                    <a:pt x="14217" y="11927"/>
                  </a:lnTo>
                  <a:lnTo>
                    <a:pt x="14320" y="11568"/>
                  </a:lnTo>
                  <a:lnTo>
                    <a:pt x="14388" y="11210"/>
                  </a:lnTo>
                  <a:lnTo>
                    <a:pt x="14388" y="10851"/>
                  </a:lnTo>
                  <a:lnTo>
                    <a:pt x="14388" y="10492"/>
                  </a:lnTo>
                  <a:lnTo>
                    <a:pt x="14320" y="10133"/>
                  </a:lnTo>
                  <a:lnTo>
                    <a:pt x="14217" y="9808"/>
                  </a:lnTo>
                  <a:lnTo>
                    <a:pt x="14115" y="9467"/>
                  </a:lnTo>
                  <a:lnTo>
                    <a:pt x="13961" y="9142"/>
                  </a:lnTo>
                  <a:lnTo>
                    <a:pt x="13790" y="8851"/>
                  </a:lnTo>
                  <a:lnTo>
                    <a:pt x="13568" y="8595"/>
                  </a:lnTo>
                  <a:lnTo>
                    <a:pt x="13329" y="8322"/>
                  </a:lnTo>
                  <a:lnTo>
                    <a:pt x="13106" y="8100"/>
                  </a:lnTo>
                  <a:lnTo>
                    <a:pt x="12816" y="7894"/>
                  </a:lnTo>
                  <a:lnTo>
                    <a:pt x="12508" y="7741"/>
                  </a:lnTo>
                  <a:lnTo>
                    <a:pt x="12218" y="7570"/>
                  </a:lnTo>
                  <a:lnTo>
                    <a:pt x="11893" y="7433"/>
                  </a:lnTo>
                  <a:lnTo>
                    <a:pt x="11534" y="7382"/>
                  </a:lnTo>
                  <a:lnTo>
                    <a:pt x="11175" y="7313"/>
                  </a:lnTo>
                  <a:lnTo>
                    <a:pt x="10817" y="7313"/>
                  </a:lnTo>
                  <a:lnTo>
                    <a:pt x="10441" y="7313"/>
                  </a:lnTo>
                  <a:lnTo>
                    <a:pt x="10082" y="7382"/>
                  </a:lnTo>
                  <a:lnTo>
                    <a:pt x="9757" y="7433"/>
                  </a:lnTo>
                  <a:lnTo>
                    <a:pt x="9432" y="7570"/>
                  </a:lnTo>
                  <a:lnTo>
                    <a:pt x="9142" y="7741"/>
                  </a:lnTo>
                  <a:lnTo>
                    <a:pt x="8834" y="7894"/>
                  </a:lnTo>
                  <a:lnTo>
                    <a:pt x="8544" y="8100"/>
                  </a:lnTo>
                  <a:lnTo>
                    <a:pt x="8287" y="8322"/>
                  </a:lnTo>
                  <a:lnTo>
                    <a:pt x="8048" y="8595"/>
                  </a:lnTo>
                  <a:lnTo>
                    <a:pt x="7860" y="8851"/>
                  </a:lnTo>
                  <a:lnTo>
                    <a:pt x="7689" y="9142"/>
                  </a:lnTo>
                  <a:lnTo>
                    <a:pt x="7536" y="9467"/>
                  </a:lnTo>
                  <a:lnTo>
                    <a:pt x="7399" y="9808"/>
                  </a:lnTo>
                  <a:lnTo>
                    <a:pt x="7331" y="10133"/>
                  </a:lnTo>
                  <a:lnTo>
                    <a:pt x="7262" y="10492"/>
                  </a:lnTo>
                  <a:lnTo>
                    <a:pt x="7262" y="10851"/>
                  </a:lnTo>
                  <a:lnTo>
                    <a:pt x="7262" y="11210"/>
                  </a:lnTo>
                  <a:lnTo>
                    <a:pt x="7331" y="11568"/>
                  </a:lnTo>
                  <a:lnTo>
                    <a:pt x="7399" y="11927"/>
                  </a:lnTo>
                  <a:lnTo>
                    <a:pt x="7536" y="12269"/>
                  </a:lnTo>
                  <a:lnTo>
                    <a:pt x="7689" y="12560"/>
                  </a:lnTo>
                  <a:lnTo>
                    <a:pt x="7860" y="12850"/>
                  </a:lnTo>
                  <a:lnTo>
                    <a:pt x="8048" y="13106"/>
                  </a:lnTo>
                  <a:lnTo>
                    <a:pt x="8287" y="13380"/>
                  </a:lnTo>
                  <a:lnTo>
                    <a:pt x="8544" y="13602"/>
                  </a:lnTo>
                  <a:lnTo>
                    <a:pt x="8834" y="13807"/>
                  </a:lnTo>
                  <a:lnTo>
                    <a:pt x="9142" y="13995"/>
                  </a:lnTo>
                  <a:lnTo>
                    <a:pt x="9432" y="14166"/>
                  </a:lnTo>
                  <a:lnTo>
                    <a:pt x="9757" y="14268"/>
                  </a:lnTo>
                  <a:lnTo>
                    <a:pt x="10082" y="14354"/>
                  </a:lnTo>
                  <a:lnTo>
                    <a:pt x="10441" y="14388"/>
                  </a:lnTo>
                  <a:lnTo>
                    <a:pt x="10817" y="14422"/>
                  </a:lnTo>
                  <a:close/>
                </a:path>
              </a:pathLst>
            </a:custGeom>
            <a:solidFill>
              <a:srgbClr val="92D050"/>
            </a:soli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20099999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C0C0C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76200" tIns="38100" rIns="76200" bIns="38100" numCol="1" anchor="t" anchorCtr="0" compatLnSpc="1">
              <a:prstTxWarp prst="textNoShape">
                <a:avLst/>
              </a:prstTxWarp>
              <a:flatTx/>
            </a:bodyPr>
            <a:lstStyle/>
            <a:p>
              <a:endParaRPr lang="en-US" sz="1500" dirty="0">
                <a:solidFill>
                  <a:prstClr val="black"/>
                </a:solidFill>
                <a:cs typeface="Aharoni" panose="02010803020104030203" pitchFamily="2" charset="-79"/>
              </a:endParaRPr>
            </a:p>
          </p:txBody>
        </p:sp>
        <p:sp>
          <p:nvSpPr>
            <p:cNvPr id="30" name="AutoShape 4"/>
            <p:cNvSpPr>
              <a:spLocks noEditPoints="1" noChangeArrowheads="1"/>
            </p:cNvSpPr>
            <p:nvPr/>
          </p:nvSpPr>
          <p:spPr bwMode="auto">
            <a:xfrm>
              <a:off x="1632" y="1680"/>
              <a:ext cx="1429" cy="1253"/>
            </a:xfrm>
            <a:custGeom>
              <a:avLst/>
              <a:gdLst>
                <a:gd name="T0" fmla="*/ 10800 w 21600"/>
                <a:gd name="T1" fmla="*/ 0 h 21600"/>
                <a:gd name="T2" fmla="*/ 21600 w 21600"/>
                <a:gd name="T3" fmla="*/ 10800 h 21600"/>
                <a:gd name="T4" fmla="*/ 10800 w 21600"/>
                <a:gd name="T5" fmla="*/ 21600 h 21600"/>
                <a:gd name="T6" fmla="*/ 0 w 21600"/>
                <a:gd name="T7" fmla="*/ 10800 h 21600"/>
                <a:gd name="T8" fmla="*/ 4374 w 21600"/>
                <a:gd name="T9" fmla="*/ 3964 h 21600"/>
                <a:gd name="T10" fmla="*/ 17841 w 21600"/>
                <a:gd name="T11" fmla="*/ 1763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9689" y="1725"/>
                  </a:moveTo>
                  <a:lnTo>
                    <a:pt x="10304" y="85"/>
                  </a:lnTo>
                  <a:lnTo>
                    <a:pt x="11637" y="85"/>
                  </a:lnTo>
                  <a:lnTo>
                    <a:pt x="12303" y="1777"/>
                  </a:lnTo>
                  <a:lnTo>
                    <a:pt x="13072" y="1931"/>
                  </a:lnTo>
                  <a:lnTo>
                    <a:pt x="14303" y="598"/>
                  </a:lnTo>
                  <a:lnTo>
                    <a:pt x="15533" y="1110"/>
                  </a:lnTo>
                  <a:lnTo>
                    <a:pt x="15584" y="2905"/>
                  </a:lnTo>
                  <a:lnTo>
                    <a:pt x="16405" y="3520"/>
                  </a:lnTo>
                  <a:lnTo>
                    <a:pt x="17891" y="2751"/>
                  </a:lnTo>
                  <a:lnTo>
                    <a:pt x="18917" y="3674"/>
                  </a:lnTo>
                  <a:lnTo>
                    <a:pt x="18199" y="5314"/>
                  </a:lnTo>
                  <a:lnTo>
                    <a:pt x="18763" y="6083"/>
                  </a:lnTo>
                  <a:lnTo>
                    <a:pt x="20403" y="6032"/>
                  </a:lnTo>
                  <a:lnTo>
                    <a:pt x="20865" y="7211"/>
                  </a:lnTo>
                  <a:lnTo>
                    <a:pt x="19737" y="8185"/>
                  </a:lnTo>
                  <a:lnTo>
                    <a:pt x="20096" y="9723"/>
                  </a:lnTo>
                  <a:lnTo>
                    <a:pt x="21634" y="10287"/>
                  </a:lnTo>
                  <a:lnTo>
                    <a:pt x="21582" y="11620"/>
                  </a:lnTo>
                  <a:lnTo>
                    <a:pt x="20147" y="12184"/>
                  </a:lnTo>
                  <a:lnTo>
                    <a:pt x="19942" y="13158"/>
                  </a:lnTo>
                  <a:lnTo>
                    <a:pt x="21070" y="14234"/>
                  </a:lnTo>
                  <a:lnTo>
                    <a:pt x="20608" y="15362"/>
                  </a:lnTo>
                  <a:lnTo>
                    <a:pt x="19019" y="15465"/>
                  </a:lnTo>
                  <a:lnTo>
                    <a:pt x="18404" y="16439"/>
                  </a:lnTo>
                  <a:lnTo>
                    <a:pt x="19122" y="17925"/>
                  </a:lnTo>
                  <a:lnTo>
                    <a:pt x="18096" y="18797"/>
                  </a:lnTo>
                  <a:lnTo>
                    <a:pt x="16763" y="18284"/>
                  </a:lnTo>
                  <a:lnTo>
                    <a:pt x="15431" y="19002"/>
                  </a:lnTo>
                  <a:lnTo>
                    <a:pt x="15277" y="20848"/>
                  </a:lnTo>
                  <a:lnTo>
                    <a:pt x="14149" y="21155"/>
                  </a:lnTo>
                  <a:lnTo>
                    <a:pt x="13021" y="19925"/>
                  </a:lnTo>
                  <a:lnTo>
                    <a:pt x="12252" y="20181"/>
                  </a:lnTo>
                  <a:lnTo>
                    <a:pt x="11739" y="21668"/>
                  </a:lnTo>
                  <a:lnTo>
                    <a:pt x="10201" y="21668"/>
                  </a:lnTo>
                  <a:lnTo>
                    <a:pt x="9740" y="20130"/>
                  </a:lnTo>
                  <a:lnTo>
                    <a:pt x="8253" y="19771"/>
                  </a:lnTo>
                  <a:lnTo>
                    <a:pt x="7125" y="21001"/>
                  </a:lnTo>
                  <a:lnTo>
                    <a:pt x="5895" y="20489"/>
                  </a:lnTo>
                  <a:lnTo>
                    <a:pt x="5946" y="18592"/>
                  </a:lnTo>
                  <a:lnTo>
                    <a:pt x="5177" y="18131"/>
                  </a:lnTo>
                  <a:lnTo>
                    <a:pt x="3383" y="18848"/>
                  </a:lnTo>
                  <a:lnTo>
                    <a:pt x="2614" y="17874"/>
                  </a:lnTo>
                  <a:lnTo>
                    <a:pt x="3383" y="16182"/>
                  </a:lnTo>
                  <a:lnTo>
                    <a:pt x="2922" y="15465"/>
                  </a:lnTo>
                  <a:lnTo>
                    <a:pt x="922" y="15516"/>
                  </a:lnTo>
                  <a:lnTo>
                    <a:pt x="512" y="14234"/>
                  </a:lnTo>
                  <a:lnTo>
                    <a:pt x="1948" y="12901"/>
                  </a:lnTo>
                  <a:lnTo>
                    <a:pt x="1896" y="12184"/>
                  </a:lnTo>
                  <a:lnTo>
                    <a:pt x="0" y="11415"/>
                  </a:lnTo>
                  <a:lnTo>
                    <a:pt x="51" y="10031"/>
                  </a:lnTo>
                  <a:lnTo>
                    <a:pt x="1948" y="9313"/>
                  </a:lnTo>
                  <a:lnTo>
                    <a:pt x="2101" y="8595"/>
                  </a:lnTo>
                  <a:lnTo>
                    <a:pt x="615" y="7160"/>
                  </a:lnTo>
                  <a:lnTo>
                    <a:pt x="1127" y="5878"/>
                  </a:lnTo>
                  <a:lnTo>
                    <a:pt x="3178" y="5981"/>
                  </a:lnTo>
                  <a:lnTo>
                    <a:pt x="3588" y="5417"/>
                  </a:lnTo>
                  <a:lnTo>
                    <a:pt x="2819" y="3520"/>
                  </a:lnTo>
                  <a:lnTo>
                    <a:pt x="3742" y="2597"/>
                  </a:lnTo>
                  <a:lnTo>
                    <a:pt x="5536" y="3417"/>
                  </a:lnTo>
                  <a:lnTo>
                    <a:pt x="6049" y="3058"/>
                  </a:lnTo>
                  <a:lnTo>
                    <a:pt x="6100" y="1264"/>
                  </a:lnTo>
                  <a:lnTo>
                    <a:pt x="7228" y="700"/>
                  </a:lnTo>
                  <a:lnTo>
                    <a:pt x="8510" y="2033"/>
                  </a:lnTo>
                  <a:lnTo>
                    <a:pt x="9689" y="1725"/>
                  </a:lnTo>
                  <a:close/>
                  <a:moveTo>
                    <a:pt x="10817" y="14422"/>
                  </a:moveTo>
                  <a:lnTo>
                    <a:pt x="11175" y="14388"/>
                  </a:lnTo>
                  <a:lnTo>
                    <a:pt x="11534" y="14354"/>
                  </a:lnTo>
                  <a:lnTo>
                    <a:pt x="11893" y="14268"/>
                  </a:lnTo>
                  <a:lnTo>
                    <a:pt x="12218" y="14166"/>
                  </a:lnTo>
                  <a:lnTo>
                    <a:pt x="12508" y="13995"/>
                  </a:lnTo>
                  <a:lnTo>
                    <a:pt x="12816" y="13807"/>
                  </a:lnTo>
                  <a:lnTo>
                    <a:pt x="13106" y="13602"/>
                  </a:lnTo>
                  <a:lnTo>
                    <a:pt x="13329" y="13380"/>
                  </a:lnTo>
                  <a:lnTo>
                    <a:pt x="13568" y="13106"/>
                  </a:lnTo>
                  <a:lnTo>
                    <a:pt x="13790" y="12850"/>
                  </a:lnTo>
                  <a:lnTo>
                    <a:pt x="13961" y="12560"/>
                  </a:lnTo>
                  <a:lnTo>
                    <a:pt x="14115" y="12269"/>
                  </a:lnTo>
                  <a:lnTo>
                    <a:pt x="14217" y="11927"/>
                  </a:lnTo>
                  <a:lnTo>
                    <a:pt x="14320" y="11568"/>
                  </a:lnTo>
                  <a:lnTo>
                    <a:pt x="14388" y="11210"/>
                  </a:lnTo>
                  <a:lnTo>
                    <a:pt x="14388" y="10851"/>
                  </a:lnTo>
                  <a:lnTo>
                    <a:pt x="14388" y="10492"/>
                  </a:lnTo>
                  <a:lnTo>
                    <a:pt x="14320" y="10133"/>
                  </a:lnTo>
                  <a:lnTo>
                    <a:pt x="14217" y="9808"/>
                  </a:lnTo>
                  <a:lnTo>
                    <a:pt x="14115" y="9467"/>
                  </a:lnTo>
                  <a:lnTo>
                    <a:pt x="13961" y="9142"/>
                  </a:lnTo>
                  <a:lnTo>
                    <a:pt x="13790" y="8851"/>
                  </a:lnTo>
                  <a:lnTo>
                    <a:pt x="13568" y="8595"/>
                  </a:lnTo>
                  <a:lnTo>
                    <a:pt x="13329" y="8322"/>
                  </a:lnTo>
                  <a:lnTo>
                    <a:pt x="13106" y="8100"/>
                  </a:lnTo>
                  <a:lnTo>
                    <a:pt x="12816" y="7894"/>
                  </a:lnTo>
                  <a:lnTo>
                    <a:pt x="12508" y="7741"/>
                  </a:lnTo>
                  <a:lnTo>
                    <a:pt x="12218" y="7570"/>
                  </a:lnTo>
                  <a:lnTo>
                    <a:pt x="11893" y="7433"/>
                  </a:lnTo>
                  <a:lnTo>
                    <a:pt x="11534" y="7382"/>
                  </a:lnTo>
                  <a:lnTo>
                    <a:pt x="11175" y="7313"/>
                  </a:lnTo>
                  <a:lnTo>
                    <a:pt x="10817" y="7313"/>
                  </a:lnTo>
                  <a:lnTo>
                    <a:pt x="10441" y="7313"/>
                  </a:lnTo>
                  <a:lnTo>
                    <a:pt x="10082" y="7382"/>
                  </a:lnTo>
                  <a:lnTo>
                    <a:pt x="9757" y="7433"/>
                  </a:lnTo>
                  <a:lnTo>
                    <a:pt x="9432" y="7570"/>
                  </a:lnTo>
                  <a:lnTo>
                    <a:pt x="9142" y="7741"/>
                  </a:lnTo>
                  <a:lnTo>
                    <a:pt x="8834" y="7894"/>
                  </a:lnTo>
                  <a:lnTo>
                    <a:pt x="8544" y="8100"/>
                  </a:lnTo>
                  <a:lnTo>
                    <a:pt x="8287" y="8322"/>
                  </a:lnTo>
                  <a:lnTo>
                    <a:pt x="8048" y="8595"/>
                  </a:lnTo>
                  <a:lnTo>
                    <a:pt x="7860" y="8851"/>
                  </a:lnTo>
                  <a:lnTo>
                    <a:pt x="7689" y="9142"/>
                  </a:lnTo>
                  <a:lnTo>
                    <a:pt x="7536" y="9467"/>
                  </a:lnTo>
                  <a:lnTo>
                    <a:pt x="7399" y="9808"/>
                  </a:lnTo>
                  <a:lnTo>
                    <a:pt x="7331" y="10133"/>
                  </a:lnTo>
                  <a:lnTo>
                    <a:pt x="7262" y="10492"/>
                  </a:lnTo>
                  <a:lnTo>
                    <a:pt x="7262" y="10851"/>
                  </a:lnTo>
                  <a:lnTo>
                    <a:pt x="7262" y="11210"/>
                  </a:lnTo>
                  <a:lnTo>
                    <a:pt x="7331" y="11568"/>
                  </a:lnTo>
                  <a:lnTo>
                    <a:pt x="7399" y="11927"/>
                  </a:lnTo>
                  <a:lnTo>
                    <a:pt x="7536" y="12269"/>
                  </a:lnTo>
                  <a:lnTo>
                    <a:pt x="7689" y="12560"/>
                  </a:lnTo>
                  <a:lnTo>
                    <a:pt x="7860" y="12850"/>
                  </a:lnTo>
                  <a:lnTo>
                    <a:pt x="8048" y="13106"/>
                  </a:lnTo>
                  <a:lnTo>
                    <a:pt x="8287" y="13380"/>
                  </a:lnTo>
                  <a:lnTo>
                    <a:pt x="8544" y="13602"/>
                  </a:lnTo>
                  <a:lnTo>
                    <a:pt x="8834" y="13807"/>
                  </a:lnTo>
                  <a:lnTo>
                    <a:pt x="9142" y="13995"/>
                  </a:lnTo>
                  <a:lnTo>
                    <a:pt x="9432" y="14166"/>
                  </a:lnTo>
                  <a:lnTo>
                    <a:pt x="9757" y="14268"/>
                  </a:lnTo>
                  <a:lnTo>
                    <a:pt x="10082" y="14354"/>
                  </a:lnTo>
                  <a:lnTo>
                    <a:pt x="10441" y="14388"/>
                  </a:lnTo>
                  <a:lnTo>
                    <a:pt x="10817" y="14422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20099999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C0C0C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76200" tIns="38100" rIns="76200" bIns="38100" numCol="1" anchor="t" anchorCtr="0" compatLnSpc="1">
              <a:prstTxWarp prst="textNoShape">
                <a:avLst/>
              </a:prstTxWarp>
              <a:flatTx/>
            </a:bodyPr>
            <a:lstStyle/>
            <a:p>
              <a:endParaRPr lang="en-US" sz="1500" dirty="0">
                <a:solidFill>
                  <a:prstClr val="black"/>
                </a:solidFill>
                <a:cs typeface="Aharoni" panose="02010803020104030203" pitchFamily="2" charset="-79"/>
              </a:endParaRPr>
            </a:p>
          </p:txBody>
        </p:sp>
        <p:sp>
          <p:nvSpPr>
            <p:cNvPr id="31" name="AutoShape 5"/>
            <p:cNvSpPr>
              <a:spLocks noEditPoints="1" noChangeArrowheads="1"/>
            </p:cNvSpPr>
            <p:nvPr/>
          </p:nvSpPr>
          <p:spPr bwMode="auto">
            <a:xfrm>
              <a:off x="2559" y="2142"/>
              <a:ext cx="1588" cy="1392"/>
            </a:xfrm>
            <a:custGeom>
              <a:avLst/>
              <a:gdLst>
                <a:gd name="T0" fmla="*/ 10800 w 21600"/>
                <a:gd name="T1" fmla="*/ 0 h 21600"/>
                <a:gd name="T2" fmla="*/ 21600 w 21600"/>
                <a:gd name="T3" fmla="*/ 10800 h 21600"/>
                <a:gd name="T4" fmla="*/ 10800 w 21600"/>
                <a:gd name="T5" fmla="*/ 21600 h 21600"/>
                <a:gd name="T6" fmla="*/ 0 w 21600"/>
                <a:gd name="T7" fmla="*/ 10800 h 21600"/>
                <a:gd name="T8" fmla="*/ 4374 w 21600"/>
                <a:gd name="T9" fmla="*/ 3964 h 21600"/>
                <a:gd name="T10" fmla="*/ 17841 w 21600"/>
                <a:gd name="T11" fmla="*/ 1763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9689" y="1725"/>
                  </a:moveTo>
                  <a:lnTo>
                    <a:pt x="10304" y="85"/>
                  </a:lnTo>
                  <a:lnTo>
                    <a:pt x="11637" y="85"/>
                  </a:lnTo>
                  <a:lnTo>
                    <a:pt x="12303" y="1777"/>
                  </a:lnTo>
                  <a:lnTo>
                    <a:pt x="13072" y="1931"/>
                  </a:lnTo>
                  <a:lnTo>
                    <a:pt x="14303" y="598"/>
                  </a:lnTo>
                  <a:lnTo>
                    <a:pt x="15533" y="1110"/>
                  </a:lnTo>
                  <a:lnTo>
                    <a:pt x="15584" y="2905"/>
                  </a:lnTo>
                  <a:lnTo>
                    <a:pt x="16405" y="3520"/>
                  </a:lnTo>
                  <a:lnTo>
                    <a:pt x="17891" y="2751"/>
                  </a:lnTo>
                  <a:lnTo>
                    <a:pt x="18917" y="3674"/>
                  </a:lnTo>
                  <a:lnTo>
                    <a:pt x="18199" y="5314"/>
                  </a:lnTo>
                  <a:lnTo>
                    <a:pt x="18763" y="6083"/>
                  </a:lnTo>
                  <a:lnTo>
                    <a:pt x="20403" y="6032"/>
                  </a:lnTo>
                  <a:lnTo>
                    <a:pt x="20865" y="7211"/>
                  </a:lnTo>
                  <a:lnTo>
                    <a:pt x="19737" y="8185"/>
                  </a:lnTo>
                  <a:lnTo>
                    <a:pt x="20096" y="9723"/>
                  </a:lnTo>
                  <a:lnTo>
                    <a:pt x="21634" y="10287"/>
                  </a:lnTo>
                  <a:lnTo>
                    <a:pt x="21582" y="11620"/>
                  </a:lnTo>
                  <a:lnTo>
                    <a:pt x="20147" y="12184"/>
                  </a:lnTo>
                  <a:lnTo>
                    <a:pt x="19942" y="13158"/>
                  </a:lnTo>
                  <a:lnTo>
                    <a:pt x="21070" y="14234"/>
                  </a:lnTo>
                  <a:lnTo>
                    <a:pt x="20608" y="15362"/>
                  </a:lnTo>
                  <a:lnTo>
                    <a:pt x="19019" y="15465"/>
                  </a:lnTo>
                  <a:lnTo>
                    <a:pt x="18404" y="16439"/>
                  </a:lnTo>
                  <a:lnTo>
                    <a:pt x="19122" y="17925"/>
                  </a:lnTo>
                  <a:lnTo>
                    <a:pt x="18096" y="18797"/>
                  </a:lnTo>
                  <a:lnTo>
                    <a:pt x="16763" y="18284"/>
                  </a:lnTo>
                  <a:lnTo>
                    <a:pt x="15431" y="19002"/>
                  </a:lnTo>
                  <a:lnTo>
                    <a:pt x="15277" y="20848"/>
                  </a:lnTo>
                  <a:lnTo>
                    <a:pt x="14149" y="21155"/>
                  </a:lnTo>
                  <a:lnTo>
                    <a:pt x="13021" y="19925"/>
                  </a:lnTo>
                  <a:lnTo>
                    <a:pt x="12252" y="20181"/>
                  </a:lnTo>
                  <a:lnTo>
                    <a:pt x="11739" y="21668"/>
                  </a:lnTo>
                  <a:lnTo>
                    <a:pt x="10201" y="21668"/>
                  </a:lnTo>
                  <a:lnTo>
                    <a:pt x="9740" y="20130"/>
                  </a:lnTo>
                  <a:lnTo>
                    <a:pt x="8253" y="19771"/>
                  </a:lnTo>
                  <a:lnTo>
                    <a:pt x="7125" y="21001"/>
                  </a:lnTo>
                  <a:lnTo>
                    <a:pt x="5895" y="20489"/>
                  </a:lnTo>
                  <a:lnTo>
                    <a:pt x="5946" y="18592"/>
                  </a:lnTo>
                  <a:lnTo>
                    <a:pt x="5177" y="18131"/>
                  </a:lnTo>
                  <a:lnTo>
                    <a:pt x="3383" y="18848"/>
                  </a:lnTo>
                  <a:lnTo>
                    <a:pt x="2614" y="17874"/>
                  </a:lnTo>
                  <a:lnTo>
                    <a:pt x="3383" y="16182"/>
                  </a:lnTo>
                  <a:lnTo>
                    <a:pt x="2922" y="15465"/>
                  </a:lnTo>
                  <a:lnTo>
                    <a:pt x="922" y="15516"/>
                  </a:lnTo>
                  <a:lnTo>
                    <a:pt x="512" y="14234"/>
                  </a:lnTo>
                  <a:lnTo>
                    <a:pt x="1948" y="12901"/>
                  </a:lnTo>
                  <a:lnTo>
                    <a:pt x="1896" y="12184"/>
                  </a:lnTo>
                  <a:lnTo>
                    <a:pt x="0" y="11415"/>
                  </a:lnTo>
                  <a:lnTo>
                    <a:pt x="51" y="10031"/>
                  </a:lnTo>
                  <a:lnTo>
                    <a:pt x="1948" y="9313"/>
                  </a:lnTo>
                  <a:lnTo>
                    <a:pt x="2101" y="8595"/>
                  </a:lnTo>
                  <a:lnTo>
                    <a:pt x="615" y="7160"/>
                  </a:lnTo>
                  <a:lnTo>
                    <a:pt x="1127" y="5878"/>
                  </a:lnTo>
                  <a:lnTo>
                    <a:pt x="3178" y="5981"/>
                  </a:lnTo>
                  <a:lnTo>
                    <a:pt x="3588" y="5417"/>
                  </a:lnTo>
                  <a:lnTo>
                    <a:pt x="2819" y="3520"/>
                  </a:lnTo>
                  <a:lnTo>
                    <a:pt x="3742" y="2597"/>
                  </a:lnTo>
                  <a:lnTo>
                    <a:pt x="5536" y="3417"/>
                  </a:lnTo>
                  <a:lnTo>
                    <a:pt x="6049" y="3058"/>
                  </a:lnTo>
                  <a:lnTo>
                    <a:pt x="6100" y="1264"/>
                  </a:lnTo>
                  <a:lnTo>
                    <a:pt x="7228" y="700"/>
                  </a:lnTo>
                  <a:lnTo>
                    <a:pt x="8510" y="2033"/>
                  </a:lnTo>
                  <a:lnTo>
                    <a:pt x="9689" y="1725"/>
                  </a:lnTo>
                  <a:close/>
                  <a:moveTo>
                    <a:pt x="10817" y="14422"/>
                  </a:moveTo>
                  <a:lnTo>
                    <a:pt x="11175" y="14388"/>
                  </a:lnTo>
                  <a:lnTo>
                    <a:pt x="11534" y="14354"/>
                  </a:lnTo>
                  <a:lnTo>
                    <a:pt x="11893" y="14268"/>
                  </a:lnTo>
                  <a:lnTo>
                    <a:pt x="12218" y="14166"/>
                  </a:lnTo>
                  <a:lnTo>
                    <a:pt x="12508" y="13995"/>
                  </a:lnTo>
                  <a:lnTo>
                    <a:pt x="12816" y="13807"/>
                  </a:lnTo>
                  <a:lnTo>
                    <a:pt x="13106" y="13602"/>
                  </a:lnTo>
                  <a:lnTo>
                    <a:pt x="13329" y="13380"/>
                  </a:lnTo>
                  <a:lnTo>
                    <a:pt x="13568" y="13106"/>
                  </a:lnTo>
                  <a:lnTo>
                    <a:pt x="13790" y="12850"/>
                  </a:lnTo>
                  <a:lnTo>
                    <a:pt x="13961" y="12560"/>
                  </a:lnTo>
                  <a:lnTo>
                    <a:pt x="14115" y="12269"/>
                  </a:lnTo>
                  <a:lnTo>
                    <a:pt x="14217" y="11927"/>
                  </a:lnTo>
                  <a:lnTo>
                    <a:pt x="14320" y="11568"/>
                  </a:lnTo>
                  <a:lnTo>
                    <a:pt x="14388" y="11210"/>
                  </a:lnTo>
                  <a:lnTo>
                    <a:pt x="14388" y="10851"/>
                  </a:lnTo>
                  <a:lnTo>
                    <a:pt x="14388" y="10492"/>
                  </a:lnTo>
                  <a:lnTo>
                    <a:pt x="14320" y="10133"/>
                  </a:lnTo>
                  <a:lnTo>
                    <a:pt x="14217" y="9808"/>
                  </a:lnTo>
                  <a:lnTo>
                    <a:pt x="14115" y="9467"/>
                  </a:lnTo>
                  <a:lnTo>
                    <a:pt x="13961" y="9142"/>
                  </a:lnTo>
                  <a:lnTo>
                    <a:pt x="13790" y="8851"/>
                  </a:lnTo>
                  <a:lnTo>
                    <a:pt x="13568" y="8595"/>
                  </a:lnTo>
                  <a:lnTo>
                    <a:pt x="13329" y="8322"/>
                  </a:lnTo>
                  <a:lnTo>
                    <a:pt x="13106" y="8100"/>
                  </a:lnTo>
                  <a:lnTo>
                    <a:pt x="12816" y="7894"/>
                  </a:lnTo>
                  <a:lnTo>
                    <a:pt x="12508" y="7741"/>
                  </a:lnTo>
                  <a:lnTo>
                    <a:pt x="12218" y="7570"/>
                  </a:lnTo>
                  <a:lnTo>
                    <a:pt x="11893" y="7433"/>
                  </a:lnTo>
                  <a:lnTo>
                    <a:pt x="11534" y="7382"/>
                  </a:lnTo>
                  <a:lnTo>
                    <a:pt x="11175" y="7313"/>
                  </a:lnTo>
                  <a:lnTo>
                    <a:pt x="10817" y="7313"/>
                  </a:lnTo>
                  <a:lnTo>
                    <a:pt x="10441" y="7313"/>
                  </a:lnTo>
                  <a:lnTo>
                    <a:pt x="10082" y="7382"/>
                  </a:lnTo>
                  <a:lnTo>
                    <a:pt x="9757" y="7433"/>
                  </a:lnTo>
                  <a:lnTo>
                    <a:pt x="9432" y="7570"/>
                  </a:lnTo>
                  <a:lnTo>
                    <a:pt x="9142" y="7741"/>
                  </a:lnTo>
                  <a:lnTo>
                    <a:pt x="8834" y="7894"/>
                  </a:lnTo>
                  <a:lnTo>
                    <a:pt x="8544" y="8100"/>
                  </a:lnTo>
                  <a:lnTo>
                    <a:pt x="8287" y="8322"/>
                  </a:lnTo>
                  <a:lnTo>
                    <a:pt x="8048" y="8595"/>
                  </a:lnTo>
                  <a:lnTo>
                    <a:pt x="7860" y="8851"/>
                  </a:lnTo>
                  <a:lnTo>
                    <a:pt x="7689" y="9142"/>
                  </a:lnTo>
                  <a:lnTo>
                    <a:pt x="7536" y="9467"/>
                  </a:lnTo>
                  <a:lnTo>
                    <a:pt x="7399" y="9808"/>
                  </a:lnTo>
                  <a:lnTo>
                    <a:pt x="7331" y="10133"/>
                  </a:lnTo>
                  <a:lnTo>
                    <a:pt x="7262" y="10492"/>
                  </a:lnTo>
                  <a:lnTo>
                    <a:pt x="7262" y="10851"/>
                  </a:lnTo>
                  <a:lnTo>
                    <a:pt x="7262" y="11210"/>
                  </a:lnTo>
                  <a:lnTo>
                    <a:pt x="7331" y="11568"/>
                  </a:lnTo>
                  <a:lnTo>
                    <a:pt x="7399" y="11927"/>
                  </a:lnTo>
                  <a:lnTo>
                    <a:pt x="7536" y="12269"/>
                  </a:lnTo>
                  <a:lnTo>
                    <a:pt x="7689" y="12560"/>
                  </a:lnTo>
                  <a:lnTo>
                    <a:pt x="7860" y="12850"/>
                  </a:lnTo>
                  <a:lnTo>
                    <a:pt x="8048" y="13106"/>
                  </a:lnTo>
                  <a:lnTo>
                    <a:pt x="8287" y="13380"/>
                  </a:lnTo>
                  <a:lnTo>
                    <a:pt x="8544" y="13602"/>
                  </a:lnTo>
                  <a:lnTo>
                    <a:pt x="8834" y="13807"/>
                  </a:lnTo>
                  <a:lnTo>
                    <a:pt x="9142" y="13995"/>
                  </a:lnTo>
                  <a:lnTo>
                    <a:pt x="9432" y="14166"/>
                  </a:lnTo>
                  <a:lnTo>
                    <a:pt x="9757" y="14268"/>
                  </a:lnTo>
                  <a:lnTo>
                    <a:pt x="10082" y="14354"/>
                  </a:lnTo>
                  <a:lnTo>
                    <a:pt x="10441" y="14388"/>
                  </a:lnTo>
                  <a:lnTo>
                    <a:pt x="10817" y="14422"/>
                  </a:lnTo>
                  <a:close/>
                </a:path>
              </a:pathLst>
            </a:custGeom>
            <a:solidFill>
              <a:srgbClr val="FFFF00"/>
            </a:soli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20099999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C0C0C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76200" tIns="38100" rIns="76200" bIns="38100" numCol="1" anchor="t" anchorCtr="0" compatLnSpc="1">
              <a:prstTxWarp prst="textNoShape">
                <a:avLst/>
              </a:prstTxWarp>
              <a:flatTx/>
            </a:bodyPr>
            <a:lstStyle/>
            <a:p>
              <a:endParaRPr lang="en-US" sz="1500" dirty="0">
                <a:solidFill>
                  <a:prstClr val="black"/>
                </a:solidFill>
                <a:cs typeface="Aharoni" panose="02010803020104030203" pitchFamily="2" charset="-79"/>
              </a:endParaRPr>
            </a:p>
          </p:txBody>
        </p:sp>
      </p:grpSp>
      <p:cxnSp>
        <p:nvCxnSpPr>
          <p:cNvPr id="32" name="Straight Arrow Connector 31"/>
          <p:cNvCxnSpPr/>
          <p:nvPr/>
        </p:nvCxnSpPr>
        <p:spPr>
          <a:xfrm flipH="1" flipV="1">
            <a:off x="4000501" y="4007534"/>
            <a:ext cx="8624" cy="539438"/>
          </a:xfrm>
          <a:prstGeom prst="straightConnector1">
            <a:avLst/>
          </a:prstGeom>
          <a:ln w="508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V="1">
            <a:off x="3937000" y="2991533"/>
            <a:ext cx="0" cy="452983"/>
          </a:xfrm>
          <a:prstGeom prst="straightConnector1">
            <a:avLst/>
          </a:prstGeom>
          <a:ln w="508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Group 2"/>
          <p:cNvGrpSpPr>
            <a:grpSpLocks/>
          </p:cNvGrpSpPr>
          <p:nvPr/>
        </p:nvGrpSpPr>
        <p:grpSpPr bwMode="auto">
          <a:xfrm>
            <a:off x="4826000" y="3190089"/>
            <a:ext cx="1079500" cy="905973"/>
            <a:chOff x="1632" y="1248"/>
            <a:chExt cx="2682" cy="2286"/>
          </a:xfrm>
        </p:grpSpPr>
        <p:sp>
          <p:nvSpPr>
            <p:cNvPr id="37" name="Gear"/>
            <p:cNvSpPr>
              <a:spLocks noEditPoints="1" noChangeArrowheads="1"/>
            </p:cNvSpPr>
            <p:nvPr/>
          </p:nvSpPr>
          <p:spPr bwMode="auto">
            <a:xfrm>
              <a:off x="3119" y="1248"/>
              <a:ext cx="1195" cy="1048"/>
            </a:xfrm>
            <a:custGeom>
              <a:avLst/>
              <a:gdLst>
                <a:gd name="T0" fmla="*/ 10800 w 21600"/>
                <a:gd name="T1" fmla="*/ 0 h 21600"/>
                <a:gd name="T2" fmla="*/ 21600 w 21600"/>
                <a:gd name="T3" fmla="*/ 10800 h 21600"/>
                <a:gd name="T4" fmla="*/ 10800 w 21600"/>
                <a:gd name="T5" fmla="*/ 21600 h 21600"/>
                <a:gd name="T6" fmla="*/ 0 w 21600"/>
                <a:gd name="T7" fmla="*/ 10800 h 21600"/>
                <a:gd name="T8" fmla="*/ 4374 w 21600"/>
                <a:gd name="T9" fmla="*/ 3964 h 21600"/>
                <a:gd name="T10" fmla="*/ 17841 w 21600"/>
                <a:gd name="T11" fmla="*/ 1763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9689" y="1725"/>
                  </a:moveTo>
                  <a:lnTo>
                    <a:pt x="10304" y="85"/>
                  </a:lnTo>
                  <a:lnTo>
                    <a:pt x="11637" y="85"/>
                  </a:lnTo>
                  <a:lnTo>
                    <a:pt x="12303" y="1777"/>
                  </a:lnTo>
                  <a:lnTo>
                    <a:pt x="13072" y="1931"/>
                  </a:lnTo>
                  <a:lnTo>
                    <a:pt x="14303" y="598"/>
                  </a:lnTo>
                  <a:lnTo>
                    <a:pt x="15533" y="1110"/>
                  </a:lnTo>
                  <a:lnTo>
                    <a:pt x="15584" y="2905"/>
                  </a:lnTo>
                  <a:lnTo>
                    <a:pt x="16405" y="3520"/>
                  </a:lnTo>
                  <a:lnTo>
                    <a:pt x="17891" y="2751"/>
                  </a:lnTo>
                  <a:lnTo>
                    <a:pt x="18917" y="3674"/>
                  </a:lnTo>
                  <a:lnTo>
                    <a:pt x="18199" y="5314"/>
                  </a:lnTo>
                  <a:lnTo>
                    <a:pt x="18763" y="6083"/>
                  </a:lnTo>
                  <a:lnTo>
                    <a:pt x="20403" y="6032"/>
                  </a:lnTo>
                  <a:lnTo>
                    <a:pt x="20865" y="7211"/>
                  </a:lnTo>
                  <a:lnTo>
                    <a:pt x="19737" y="8185"/>
                  </a:lnTo>
                  <a:lnTo>
                    <a:pt x="20096" y="9723"/>
                  </a:lnTo>
                  <a:lnTo>
                    <a:pt x="21634" y="10287"/>
                  </a:lnTo>
                  <a:lnTo>
                    <a:pt x="21582" y="11620"/>
                  </a:lnTo>
                  <a:lnTo>
                    <a:pt x="20147" y="12184"/>
                  </a:lnTo>
                  <a:lnTo>
                    <a:pt x="19942" y="13158"/>
                  </a:lnTo>
                  <a:lnTo>
                    <a:pt x="21070" y="14234"/>
                  </a:lnTo>
                  <a:lnTo>
                    <a:pt x="20608" y="15362"/>
                  </a:lnTo>
                  <a:lnTo>
                    <a:pt x="19019" y="15465"/>
                  </a:lnTo>
                  <a:lnTo>
                    <a:pt x="18404" y="16439"/>
                  </a:lnTo>
                  <a:lnTo>
                    <a:pt x="19122" y="17925"/>
                  </a:lnTo>
                  <a:lnTo>
                    <a:pt x="18096" y="18797"/>
                  </a:lnTo>
                  <a:lnTo>
                    <a:pt x="16763" y="18284"/>
                  </a:lnTo>
                  <a:lnTo>
                    <a:pt x="15431" y="19002"/>
                  </a:lnTo>
                  <a:lnTo>
                    <a:pt x="15277" y="20848"/>
                  </a:lnTo>
                  <a:lnTo>
                    <a:pt x="14149" y="21155"/>
                  </a:lnTo>
                  <a:lnTo>
                    <a:pt x="13021" y="19925"/>
                  </a:lnTo>
                  <a:lnTo>
                    <a:pt x="12252" y="20181"/>
                  </a:lnTo>
                  <a:lnTo>
                    <a:pt x="11739" y="21668"/>
                  </a:lnTo>
                  <a:lnTo>
                    <a:pt x="10201" y="21668"/>
                  </a:lnTo>
                  <a:lnTo>
                    <a:pt x="9740" y="20130"/>
                  </a:lnTo>
                  <a:lnTo>
                    <a:pt x="8253" y="19771"/>
                  </a:lnTo>
                  <a:lnTo>
                    <a:pt x="7125" y="21001"/>
                  </a:lnTo>
                  <a:lnTo>
                    <a:pt x="5895" y="20489"/>
                  </a:lnTo>
                  <a:lnTo>
                    <a:pt x="5946" y="18592"/>
                  </a:lnTo>
                  <a:lnTo>
                    <a:pt x="5177" y="18131"/>
                  </a:lnTo>
                  <a:lnTo>
                    <a:pt x="3383" y="18848"/>
                  </a:lnTo>
                  <a:lnTo>
                    <a:pt x="2614" y="17874"/>
                  </a:lnTo>
                  <a:lnTo>
                    <a:pt x="3383" y="16182"/>
                  </a:lnTo>
                  <a:lnTo>
                    <a:pt x="2922" y="15465"/>
                  </a:lnTo>
                  <a:lnTo>
                    <a:pt x="922" y="15516"/>
                  </a:lnTo>
                  <a:lnTo>
                    <a:pt x="512" y="14234"/>
                  </a:lnTo>
                  <a:lnTo>
                    <a:pt x="1948" y="12901"/>
                  </a:lnTo>
                  <a:lnTo>
                    <a:pt x="1896" y="12184"/>
                  </a:lnTo>
                  <a:lnTo>
                    <a:pt x="0" y="11415"/>
                  </a:lnTo>
                  <a:lnTo>
                    <a:pt x="51" y="10031"/>
                  </a:lnTo>
                  <a:lnTo>
                    <a:pt x="1948" y="9313"/>
                  </a:lnTo>
                  <a:lnTo>
                    <a:pt x="2101" y="8595"/>
                  </a:lnTo>
                  <a:lnTo>
                    <a:pt x="615" y="7160"/>
                  </a:lnTo>
                  <a:lnTo>
                    <a:pt x="1127" y="5878"/>
                  </a:lnTo>
                  <a:lnTo>
                    <a:pt x="3178" y="5981"/>
                  </a:lnTo>
                  <a:lnTo>
                    <a:pt x="3588" y="5417"/>
                  </a:lnTo>
                  <a:lnTo>
                    <a:pt x="2819" y="3520"/>
                  </a:lnTo>
                  <a:lnTo>
                    <a:pt x="3742" y="2597"/>
                  </a:lnTo>
                  <a:lnTo>
                    <a:pt x="5536" y="3417"/>
                  </a:lnTo>
                  <a:lnTo>
                    <a:pt x="6049" y="3058"/>
                  </a:lnTo>
                  <a:lnTo>
                    <a:pt x="6100" y="1264"/>
                  </a:lnTo>
                  <a:lnTo>
                    <a:pt x="7228" y="700"/>
                  </a:lnTo>
                  <a:lnTo>
                    <a:pt x="8510" y="2033"/>
                  </a:lnTo>
                  <a:lnTo>
                    <a:pt x="9689" y="1725"/>
                  </a:lnTo>
                  <a:close/>
                  <a:moveTo>
                    <a:pt x="10817" y="14422"/>
                  </a:moveTo>
                  <a:lnTo>
                    <a:pt x="11175" y="14388"/>
                  </a:lnTo>
                  <a:lnTo>
                    <a:pt x="11534" y="14354"/>
                  </a:lnTo>
                  <a:lnTo>
                    <a:pt x="11893" y="14268"/>
                  </a:lnTo>
                  <a:lnTo>
                    <a:pt x="12218" y="14166"/>
                  </a:lnTo>
                  <a:lnTo>
                    <a:pt x="12508" y="13995"/>
                  </a:lnTo>
                  <a:lnTo>
                    <a:pt x="12816" y="13807"/>
                  </a:lnTo>
                  <a:lnTo>
                    <a:pt x="13106" y="13602"/>
                  </a:lnTo>
                  <a:lnTo>
                    <a:pt x="13329" y="13380"/>
                  </a:lnTo>
                  <a:lnTo>
                    <a:pt x="13568" y="13106"/>
                  </a:lnTo>
                  <a:lnTo>
                    <a:pt x="13790" y="12850"/>
                  </a:lnTo>
                  <a:lnTo>
                    <a:pt x="13961" y="12560"/>
                  </a:lnTo>
                  <a:lnTo>
                    <a:pt x="14115" y="12269"/>
                  </a:lnTo>
                  <a:lnTo>
                    <a:pt x="14217" y="11927"/>
                  </a:lnTo>
                  <a:lnTo>
                    <a:pt x="14320" y="11568"/>
                  </a:lnTo>
                  <a:lnTo>
                    <a:pt x="14388" y="11210"/>
                  </a:lnTo>
                  <a:lnTo>
                    <a:pt x="14388" y="10851"/>
                  </a:lnTo>
                  <a:lnTo>
                    <a:pt x="14388" y="10492"/>
                  </a:lnTo>
                  <a:lnTo>
                    <a:pt x="14320" y="10133"/>
                  </a:lnTo>
                  <a:lnTo>
                    <a:pt x="14217" y="9808"/>
                  </a:lnTo>
                  <a:lnTo>
                    <a:pt x="14115" y="9467"/>
                  </a:lnTo>
                  <a:lnTo>
                    <a:pt x="13961" y="9142"/>
                  </a:lnTo>
                  <a:lnTo>
                    <a:pt x="13790" y="8851"/>
                  </a:lnTo>
                  <a:lnTo>
                    <a:pt x="13568" y="8595"/>
                  </a:lnTo>
                  <a:lnTo>
                    <a:pt x="13329" y="8322"/>
                  </a:lnTo>
                  <a:lnTo>
                    <a:pt x="13106" y="8100"/>
                  </a:lnTo>
                  <a:lnTo>
                    <a:pt x="12816" y="7894"/>
                  </a:lnTo>
                  <a:lnTo>
                    <a:pt x="12508" y="7741"/>
                  </a:lnTo>
                  <a:lnTo>
                    <a:pt x="12218" y="7570"/>
                  </a:lnTo>
                  <a:lnTo>
                    <a:pt x="11893" y="7433"/>
                  </a:lnTo>
                  <a:lnTo>
                    <a:pt x="11534" y="7382"/>
                  </a:lnTo>
                  <a:lnTo>
                    <a:pt x="11175" y="7313"/>
                  </a:lnTo>
                  <a:lnTo>
                    <a:pt x="10817" y="7313"/>
                  </a:lnTo>
                  <a:lnTo>
                    <a:pt x="10441" y="7313"/>
                  </a:lnTo>
                  <a:lnTo>
                    <a:pt x="10082" y="7382"/>
                  </a:lnTo>
                  <a:lnTo>
                    <a:pt x="9757" y="7433"/>
                  </a:lnTo>
                  <a:lnTo>
                    <a:pt x="9432" y="7570"/>
                  </a:lnTo>
                  <a:lnTo>
                    <a:pt x="9142" y="7741"/>
                  </a:lnTo>
                  <a:lnTo>
                    <a:pt x="8834" y="7894"/>
                  </a:lnTo>
                  <a:lnTo>
                    <a:pt x="8544" y="8100"/>
                  </a:lnTo>
                  <a:lnTo>
                    <a:pt x="8287" y="8322"/>
                  </a:lnTo>
                  <a:lnTo>
                    <a:pt x="8048" y="8595"/>
                  </a:lnTo>
                  <a:lnTo>
                    <a:pt x="7860" y="8851"/>
                  </a:lnTo>
                  <a:lnTo>
                    <a:pt x="7689" y="9142"/>
                  </a:lnTo>
                  <a:lnTo>
                    <a:pt x="7536" y="9467"/>
                  </a:lnTo>
                  <a:lnTo>
                    <a:pt x="7399" y="9808"/>
                  </a:lnTo>
                  <a:lnTo>
                    <a:pt x="7331" y="10133"/>
                  </a:lnTo>
                  <a:lnTo>
                    <a:pt x="7262" y="10492"/>
                  </a:lnTo>
                  <a:lnTo>
                    <a:pt x="7262" y="10851"/>
                  </a:lnTo>
                  <a:lnTo>
                    <a:pt x="7262" y="11210"/>
                  </a:lnTo>
                  <a:lnTo>
                    <a:pt x="7331" y="11568"/>
                  </a:lnTo>
                  <a:lnTo>
                    <a:pt x="7399" y="11927"/>
                  </a:lnTo>
                  <a:lnTo>
                    <a:pt x="7536" y="12269"/>
                  </a:lnTo>
                  <a:lnTo>
                    <a:pt x="7689" y="12560"/>
                  </a:lnTo>
                  <a:lnTo>
                    <a:pt x="7860" y="12850"/>
                  </a:lnTo>
                  <a:lnTo>
                    <a:pt x="8048" y="13106"/>
                  </a:lnTo>
                  <a:lnTo>
                    <a:pt x="8287" y="13380"/>
                  </a:lnTo>
                  <a:lnTo>
                    <a:pt x="8544" y="13602"/>
                  </a:lnTo>
                  <a:lnTo>
                    <a:pt x="8834" y="13807"/>
                  </a:lnTo>
                  <a:lnTo>
                    <a:pt x="9142" y="13995"/>
                  </a:lnTo>
                  <a:lnTo>
                    <a:pt x="9432" y="14166"/>
                  </a:lnTo>
                  <a:lnTo>
                    <a:pt x="9757" y="14268"/>
                  </a:lnTo>
                  <a:lnTo>
                    <a:pt x="10082" y="14354"/>
                  </a:lnTo>
                  <a:lnTo>
                    <a:pt x="10441" y="14388"/>
                  </a:lnTo>
                  <a:lnTo>
                    <a:pt x="10817" y="14422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20099999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C0C0C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76200" tIns="38100" rIns="76200" bIns="38100" numCol="1" anchor="t" anchorCtr="0" compatLnSpc="1">
              <a:prstTxWarp prst="textNoShape">
                <a:avLst/>
              </a:prstTxWarp>
              <a:flatTx/>
            </a:bodyPr>
            <a:lstStyle/>
            <a:p>
              <a:endParaRPr lang="en-US" sz="1500" dirty="0">
                <a:solidFill>
                  <a:prstClr val="black"/>
                </a:solidFill>
                <a:cs typeface="Aharoni" panose="02010803020104030203" pitchFamily="2" charset="-79"/>
              </a:endParaRPr>
            </a:p>
          </p:txBody>
        </p:sp>
        <p:sp>
          <p:nvSpPr>
            <p:cNvPr id="38" name="AutoShape 4"/>
            <p:cNvSpPr>
              <a:spLocks noEditPoints="1" noChangeArrowheads="1"/>
            </p:cNvSpPr>
            <p:nvPr/>
          </p:nvSpPr>
          <p:spPr bwMode="auto">
            <a:xfrm>
              <a:off x="1632" y="1680"/>
              <a:ext cx="1429" cy="1253"/>
            </a:xfrm>
            <a:custGeom>
              <a:avLst/>
              <a:gdLst>
                <a:gd name="T0" fmla="*/ 10800 w 21600"/>
                <a:gd name="T1" fmla="*/ 0 h 21600"/>
                <a:gd name="T2" fmla="*/ 21600 w 21600"/>
                <a:gd name="T3" fmla="*/ 10800 h 21600"/>
                <a:gd name="T4" fmla="*/ 10800 w 21600"/>
                <a:gd name="T5" fmla="*/ 21600 h 21600"/>
                <a:gd name="T6" fmla="*/ 0 w 21600"/>
                <a:gd name="T7" fmla="*/ 10800 h 21600"/>
                <a:gd name="T8" fmla="*/ 4374 w 21600"/>
                <a:gd name="T9" fmla="*/ 3964 h 21600"/>
                <a:gd name="T10" fmla="*/ 17841 w 21600"/>
                <a:gd name="T11" fmla="*/ 1763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9689" y="1725"/>
                  </a:moveTo>
                  <a:lnTo>
                    <a:pt x="10304" y="85"/>
                  </a:lnTo>
                  <a:lnTo>
                    <a:pt x="11637" y="85"/>
                  </a:lnTo>
                  <a:lnTo>
                    <a:pt x="12303" y="1777"/>
                  </a:lnTo>
                  <a:lnTo>
                    <a:pt x="13072" y="1931"/>
                  </a:lnTo>
                  <a:lnTo>
                    <a:pt x="14303" y="598"/>
                  </a:lnTo>
                  <a:lnTo>
                    <a:pt x="15533" y="1110"/>
                  </a:lnTo>
                  <a:lnTo>
                    <a:pt x="15584" y="2905"/>
                  </a:lnTo>
                  <a:lnTo>
                    <a:pt x="16405" y="3520"/>
                  </a:lnTo>
                  <a:lnTo>
                    <a:pt x="17891" y="2751"/>
                  </a:lnTo>
                  <a:lnTo>
                    <a:pt x="18917" y="3674"/>
                  </a:lnTo>
                  <a:lnTo>
                    <a:pt x="18199" y="5314"/>
                  </a:lnTo>
                  <a:lnTo>
                    <a:pt x="18763" y="6083"/>
                  </a:lnTo>
                  <a:lnTo>
                    <a:pt x="20403" y="6032"/>
                  </a:lnTo>
                  <a:lnTo>
                    <a:pt x="20865" y="7211"/>
                  </a:lnTo>
                  <a:lnTo>
                    <a:pt x="19737" y="8185"/>
                  </a:lnTo>
                  <a:lnTo>
                    <a:pt x="20096" y="9723"/>
                  </a:lnTo>
                  <a:lnTo>
                    <a:pt x="21634" y="10287"/>
                  </a:lnTo>
                  <a:lnTo>
                    <a:pt x="21582" y="11620"/>
                  </a:lnTo>
                  <a:lnTo>
                    <a:pt x="20147" y="12184"/>
                  </a:lnTo>
                  <a:lnTo>
                    <a:pt x="19942" y="13158"/>
                  </a:lnTo>
                  <a:lnTo>
                    <a:pt x="21070" y="14234"/>
                  </a:lnTo>
                  <a:lnTo>
                    <a:pt x="20608" y="15362"/>
                  </a:lnTo>
                  <a:lnTo>
                    <a:pt x="19019" y="15465"/>
                  </a:lnTo>
                  <a:lnTo>
                    <a:pt x="18404" y="16439"/>
                  </a:lnTo>
                  <a:lnTo>
                    <a:pt x="19122" y="17925"/>
                  </a:lnTo>
                  <a:lnTo>
                    <a:pt x="18096" y="18797"/>
                  </a:lnTo>
                  <a:lnTo>
                    <a:pt x="16763" y="18284"/>
                  </a:lnTo>
                  <a:lnTo>
                    <a:pt x="15431" y="19002"/>
                  </a:lnTo>
                  <a:lnTo>
                    <a:pt x="15277" y="20848"/>
                  </a:lnTo>
                  <a:lnTo>
                    <a:pt x="14149" y="21155"/>
                  </a:lnTo>
                  <a:lnTo>
                    <a:pt x="13021" y="19925"/>
                  </a:lnTo>
                  <a:lnTo>
                    <a:pt x="12252" y="20181"/>
                  </a:lnTo>
                  <a:lnTo>
                    <a:pt x="11739" y="21668"/>
                  </a:lnTo>
                  <a:lnTo>
                    <a:pt x="10201" y="21668"/>
                  </a:lnTo>
                  <a:lnTo>
                    <a:pt x="9740" y="20130"/>
                  </a:lnTo>
                  <a:lnTo>
                    <a:pt x="8253" y="19771"/>
                  </a:lnTo>
                  <a:lnTo>
                    <a:pt x="7125" y="21001"/>
                  </a:lnTo>
                  <a:lnTo>
                    <a:pt x="5895" y="20489"/>
                  </a:lnTo>
                  <a:lnTo>
                    <a:pt x="5946" y="18592"/>
                  </a:lnTo>
                  <a:lnTo>
                    <a:pt x="5177" y="18131"/>
                  </a:lnTo>
                  <a:lnTo>
                    <a:pt x="3383" y="18848"/>
                  </a:lnTo>
                  <a:lnTo>
                    <a:pt x="2614" y="17874"/>
                  </a:lnTo>
                  <a:lnTo>
                    <a:pt x="3383" y="16182"/>
                  </a:lnTo>
                  <a:lnTo>
                    <a:pt x="2922" y="15465"/>
                  </a:lnTo>
                  <a:lnTo>
                    <a:pt x="922" y="15516"/>
                  </a:lnTo>
                  <a:lnTo>
                    <a:pt x="512" y="14234"/>
                  </a:lnTo>
                  <a:lnTo>
                    <a:pt x="1948" y="12901"/>
                  </a:lnTo>
                  <a:lnTo>
                    <a:pt x="1896" y="12184"/>
                  </a:lnTo>
                  <a:lnTo>
                    <a:pt x="0" y="11415"/>
                  </a:lnTo>
                  <a:lnTo>
                    <a:pt x="51" y="10031"/>
                  </a:lnTo>
                  <a:lnTo>
                    <a:pt x="1948" y="9313"/>
                  </a:lnTo>
                  <a:lnTo>
                    <a:pt x="2101" y="8595"/>
                  </a:lnTo>
                  <a:lnTo>
                    <a:pt x="615" y="7160"/>
                  </a:lnTo>
                  <a:lnTo>
                    <a:pt x="1127" y="5878"/>
                  </a:lnTo>
                  <a:lnTo>
                    <a:pt x="3178" y="5981"/>
                  </a:lnTo>
                  <a:lnTo>
                    <a:pt x="3588" y="5417"/>
                  </a:lnTo>
                  <a:lnTo>
                    <a:pt x="2819" y="3520"/>
                  </a:lnTo>
                  <a:lnTo>
                    <a:pt x="3742" y="2597"/>
                  </a:lnTo>
                  <a:lnTo>
                    <a:pt x="5536" y="3417"/>
                  </a:lnTo>
                  <a:lnTo>
                    <a:pt x="6049" y="3058"/>
                  </a:lnTo>
                  <a:lnTo>
                    <a:pt x="6100" y="1264"/>
                  </a:lnTo>
                  <a:lnTo>
                    <a:pt x="7228" y="700"/>
                  </a:lnTo>
                  <a:lnTo>
                    <a:pt x="8510" y="2033"/>
                  </a:lnTo>
                  <a:lnTo>
                    <a:pt x="9689" y="1725"/>
                  </a:lnTo>
                  <a:close/>
                  <a:moveTo>
                    <a:pt x="10817" y="14422"/>
                  </a:moveTo>
                  <a:lnTo>
                    <a:pt x="11175" y="14388"/>
                  </a:lnTo>
                  <a:lnTo>
                    <a:pt x="11534" y="14354"/>
                  </a:lnTo>
                  <a:lnTo>
                    <a:pt x="11893" y="14268"/>
                  </a:lnTo>
                  <a:lnTo>
                    <a:pt x="12218" y="14166"/>
                  </a:lnTo>
                  <a:lnTo>
                    <a:pt x="12508" y="13995"/>
                  </a:lnTo>
                  <a:lnTo>
                    <a:pt x="12816" y="13807"/>
                  </a:lnTo>
                  <a:lnTo>
                    <a:pt x="13106" y="13602"/>
                  </a:lnTo>
                  <a:lnTo>
                    <a:pt x="13329" y="13380"/>
                  </a:lnTo>
                  <a:lnTo>
                    <a:pt x="13568" y="13106"/>
                  </a:lnTo>
                  <a:lnTo>
                    <a:pt x="13790" y="12850"/>
                  </a:lnTo>
                  <a:lnTo>
                    <a:pt x="13961" y="12560"/>
                  </a:lnTo>
                  <a:lnTo>
                    <a:pt x="14115" y="12269"/>
                  </a:lnTo>
                  <a:lnTo>
                    <a:pt x="14217" y="11927"/>
                  </a:lnTo>
                  <a:lnTo>
                    <a:pt x="14320" y="11568"/>
                  </a:lnTo>
                  <a:lnTo>
                    <a:pt x="14388" y="11210"/>
                  </a:lnTo>
                  <a:lnTo>
                    <a:pt x="14388" y="10851"/>
                  </a:lnTo>
                  <a:lnTo>
                    <a:pt x="14388" y="10492"/>
                  </a:lnTo>
                  <a:lnTo>
                    <a:pt x="14320" y="10133"/>
                  </a:lnTo>
                  <a:lnTo>
                    <a:pt x="14217" y="9808"/>
                  </a:lnTo>
                  <a:lnTo>
                    <a:pt x="14115" y="9467"/>
                  </a:lnTo>
                  <a:lnTo>
                    <a:pt x="13961" y="9142"/>
                  </a:lnTo>
                  <a:lnTo>
                    <a:pt x="13790" y="8851"/>
                  </a:lnTo>
                  <a:lnTo>
                    <a:pt x="13568" y="8595"/>
                  </a:lnTo>
                  <a:lnTo>
                    <a:pt x="13329" y="8322"/>
                  </a:lnTo>
                  <a:lnTo>
                    <a:pt x="13106" y="8100"/>
                  </a:lnTo>
                  <a:lnTo>
                    <a:pt x="12816" y="7894"/>
                  </a:lnTo>
                  <a:lnTo>
                    <a:pt x="12508" y="7741"/>
                  </a:lnTo>
                  <a:lnTo>
                    <a:pt x="12218" y="7570"/>
                  </a:lnTo>
                  <a:lnTo>
                    <a:pt x="11893" y="7433"/>
                  </a:lnTo>
                  <a:lnTo>
                    <a:pt x="11534" y="7382"/>
                  </a:lnTo>
                  <a:lnTo>
                    <a:pt x="11175" y="7313"/>
                  </a:lnTo>
                  <a:lnTo>
                    <a:pt x="10817" y="7313"/>
                  </a:lnTo>
                  <a:lnTo>
                    <a:pt x="10441" y="7313"/>
                  </a:lnTo>
                  <a:lnTo>
                    <a:pt x="10082" y="7382"/>
                  </a:lnTo>
                  <a:lnTo>
                    <a:pt x="9757" y="7433"/>
                  </a:lnTo>
                  <a:lnTo>
                    <a:pt x="9432" y="7570"/>
                  </a:lnTo>
                  <a:lnTo>
                    <a:pt x="9142" y="7741"/>
                  </a:lnTo>
                  <a:lnTo>
                    <a:pt x="8834" y="7894"/>
                  </a:lnTo>
                  <a:lnTo>
                    <a:pt x="8544" y="8100"/>
                  </a:lnTo>
                  <a:lnTo>
                    <a:pt x="8287" y="8322"/>
                  </a:lnTo>
                  <a:lnTo>
                    <a:pt x="8048" y="8595"/>
                  </a:lnTo>
                  <a:lnTo>
                    <a:pt x="7860" y="8851"/>
                  </a:lnTo>
                  <a:lnTo>
                    <a:pt x="7689" y="9142"/>
                  </a:lnTo>
                  <a:lnTo>
                    <a:pt x="7536" y="9467"/>
                  </a:lnTo>
                  <a:lnTo>
                    <a:pt x="7399" y="9808"/>
                  </a:lnTo>
                  <a:lnTo>
                    <a:pt x="7331" y="10133"/>
                  </a:lnTo>
                  <a:lnTo>
                    <a:pt x="7262" y="10492"/>
                  </a:lnTo>
                  <a:lnTo>
                    <a:pt x="7262" y="10851"/>
                  </a:lnTo>
                  <a:lnTo>
                    <a:pt x="7262" y="11210"/>
                  </a:lnTo>
                  <a:lnTo>
                    <a:pt x="7331" y="11568"/>
                  </a:lnTo>
                  <a:lnTo>
                    <a:pt x="7399" y="11927"/>
                  </a:lnTo>
                  <a:lnTo>
                    <a:pt x="7536" y="12269"/>
                  </a:lnTo>
                  <a:lnTo>
                    <a:pt x="7689" y="12560"/>
                  </a:lnTo>
                  <a:lnTo>
                    <a:pt x="7860" y="12850"/>
                  </a:lnTo>
                  <a:lnTo>
                    <a:pt x="8048" y="13106"/>
                  </a:lnTo>
                  <a:lnTo>
                    <a:pt x="8287" y="13380"/>
                  </a:lnTo>
                  <a:lnTo>
                    <a:pt x="8544" y="13602"/>
                  </a:lnTo>
                  <a:lnTo>
                    <a:pt x="8834" y="13807"/>
                  </a:lnTo>
                  <a:lnTo>
                    <a:pt x="9142" y="13995"/>
                  </a:lnTo>
                  <a:lnTo>
                    <a:pt x="9432" y="14166"/>
                  </a:lnTo>
                  <a:lnTo>
                    <a:pt x="9757" y="14268"/>
                  </a:lnTo>
                  <a:lnTo>
                    <a:pt x="10082" y="14354"/>
                  </a:lnTo>
                  <a:lnTo>
                    <a:pt x="10441" y="14388"/>
                  </a:lnTo>
                  <a:lnTo>
                    <a:pt x="10817" y="14422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20099999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C0C0C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76200" tIns="38100" rIns="76200" bIns="38100" numCol="1" anchor="t" anchorCtr="0" compatLnSpc="1">
              <a:prstTxWarp prst="textNoShape">
                <a:avLst/>
              </a:prstTxWarp>
              <a:flatTx/>
            </a:bodyPr>
            <a:lstStyle/>
            <a:p>
              <a:endParaRPr lang="en-US" sz="1500" dirty="0">
                <a:solidFill>
                  <a:prstClr val="black"/>
                </a:solidFill>
                <a:cs typeface="Aharoni" panose="02010803020104030203" pitchFamily="2" charset="-79"/>
              </a:endParaRPr>
            </a:p>
          </p:txBody>
        </p:sp>
        <p:sp>
          <p:nvSpPr>
            <p:cNvPr id="39" name="AutoShape 5"/>
            <p:cNvSpPr>
              <a:spLocks noEditPoints="1" noChangeArrowheads="1"/>
            </p:cNvSpPr>
            <p:nvPr/>
          </p:nvSpPr>
          <p:spPr bwMode="auto">
            <a:xfrm>
              <a:off x="2559" y="2142"/>
              <a:ext cx="1588" cy="1392"/>
            </a:xfrm>
            <a:custGeom>
              <a:avLst/>
              <a:gdLst>
                <a:gd name="T0" fmla="*/ 10800 w 21600"/>
                <a:gd name="T1" fmla="*/ 0 h 21600"/>
                <a:gd name="T2" fmla="*/ 21600 w 21600"/>
                <a:gd name="T3" fmla="*/ 10800 h 21600"/>
                <a:gd name="T4" fmla="*/ 10800 w 21600"/>
                <a:gd name="T5" fmla="*/ 21600 h 21600"/>
                <a:gd name="T6" fmla="*/ 0 w 21600"/>
                <a:gd name="T7" fmla="*/ 10800 h 21600"/>
                <a:gd name="T8" fmla="*/ 4374 w 21600"/>
                <a:gd name="T9" fmla="*/ 3964 h 21600"/>
                <a:gd name="T10" fmla="*/ 17841 w 21600"/>
                <a:gd name="T11" fmla="*/ 1763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9689" y="1725"/>
                  </a:moveTo>
                  <a:lnTo>
                    <a:pt x="10304" y="85"/>
                  </a:lnTo>
                  <a:lnTo>
                    <a:pt x="11637" y="85"/>
                  </a:lnTo>
                  <a:lnTo>
                    <a:pt x="12303" y="1777"/>
                  </a:lnTo>
                  <a:lnTo>
                    <a:pt x="13072" y="1931"/>
                  </a:lnTo>
                  <a:lnTo>
                    <a:pt x="14303" y="598"/>
                  </a:lnTo>
                  <a:lnTo>
                    <a:pt x="15533" y="1110"/>
                  </a:lnTo>
                  <a:lnTo>
                    <a:pt x="15584" y="2905"/>
                  </a:lnTo>
                  <a:lnTo>
                    <a:pt x="16405" y="3520"/>
                  </a:lnTo>
                  <a:lnTo>
                    <a:pt x="17891" y="2751"/>
                  </a:lnTo>
                  <a:lnTo>
                    <a:pt x="18917" y="3674"/>
                  </a:lnTo>
                  <a:lnTo>
                    <a:pt x="18199" y="5314"/>
                  </a:lnTo>
                  <a:lnTo>
                    <a:pt x="18763" y="6083"/>
                  </a:lnTo>
                  <a:lnTo>
                    <a:pt x="20403" y="6032"/>
                  </a:lnTo>
                  <a:lnTo>
                    <a:pt x="20865" y="7211"/>
                  </a:lnTo>
                  <a:lnTo>
                    <a:pt x="19737" y="8185"/>
                  </a:lnTo>
                  <a:lnTo>
                    <a:pt x="20096" y="9723"/>
                  </a:lnTo>
                  <a:lnTo>
                    <a:pt x="21634" y="10287"/>
                  </a:lnTo>
                  <a:lnTo>
                    <a:pt x="21582" y="11620"/>
                  </a:lnTo>
                  <a:lnTo>
                    <a:pt x="20147" y="12184"/>
                  </a:lnTo>
                  <a:lnTo>
                    <a:pt x="19942" y="13158"/>
                  </a:lnTo>
                  <a:lnTo>
                    <a:pt x="21070" y="14234"/>
                  </a:lnTo>
                  <a:lnTo>
                    <a:pt x="20608" y="15362"/>
                  </a:lnTo>
                  <a:lnTo>
                    <a:pt x="19019" y="15465"/>
                  </a:lnTo>
                  <a:lnTo>
                    <a:pt x="18404" y="16439"/>
                  </a:lnTo>
                  <a:lnTo>
                    <a:pt x="19122" y="17925"/>
                  </a:lnTo>
                  <a:lnTo>
                    <a:pt x="18096" y="18797"/>
                  </a:lnTo>
                  <a:lnTo>
                    <a:pt x="16763" y="18284"/>
                  </a:lnTo>
                  <a:lnTo>
                    <a:pt x="15431" y="19002"/>
                  </a:lnTo>
                  <a:lnTo>
                    <a:pt x="15277" y="20848"/>
                  </a:lnTo>
                  <a:lnTo>
                    <a:pt x="14149" y="21155"/>
                  </a:lnTo>
                  <a:lnTo>
                    <a:pt x="13021" y="19925"/>
                  </a:lnTo>
                  <a:lnTo>
                    <a:pt x="12252" y="20181"/>
                  </a:lnTo>
                  <a:lnTo>
                    <a:pt x="11739" y="21668"/>
                  </a:lnTo>
                  <a:lnTo>
                    <a:pt x="10201" y="21668"/>
                  </a:lnTo>
                  <a:lnTo>
                    <a:pt x="9740" y="20130"/>
                  </a:lnTo>
                  <a:lnTo>
                    <a:pt x="8253" y="19771"/>
                  </a:lnTo>
                  <a:lnTo>
                    <a:pt x="7125" y="21001"/>
                  </a:lnTo>
                  <a:lnTo>
                    <a:pt x="5895" y="20489"/>
                  </a:lnTo>
                  <a:lnTo>
                    <a:pt x="5946" y="18592"/>
                  </a:lnTo>
                  <a:lnTo>
                    <a:pt x="5177" y="18131"/>
                  </a:lnTo>
                  <a:lnTo>
                    <a:pt x="3383" y="18848"/>
                  </a:lnTo>
                  <a:lnTo>
                    <a:pt x="2614" y="17874"/>
                  </a:lnTo>
                  <a:lnTo>
                    <a:pt x="3383" y="16182"/>
                  </a:lnTo>
                  <a:lnTo>
                    <a:pt x="2922" y="15465"/>
                  </a:lnTo>
                  <a:lnTo>
                    <a:pt x="922" y="15516"/>
                  </a:lnTo>
                  <a:lnTo>
                    <a:pt x="512" y="14234"/>
                  </a:lnTo>
                  <a:lnTo>
                    <a:pt x="1948" y="12901"/>
                  </a:lnTo>
                  <a:lnTo>
                    <a:pt x="1896" y="12184"/>
                  </a:lnTo>
                  <a:lnTo>
                    <a:pt x="0" y="11415"/>
                  </a:lnTo>
                  <a:lnTo>
                    <a:pt x="51" y="10031"/>
                  </a:lnTo>
                  <a:lnTo>
                    <a:pt x="1948" y="9313"/>
                  </a:lnTo>
                  <a:lnTo>
                    <a:pt x="2101" y="8595"/>
                  </a:lnTo>
                  <a:lnTo>
                    <a:pt x="615" y="7160"/>
                  </a:lnTo>
                  <a:lnTo>
                    <a:pt x="1127" y="5878"/>
                  </a:lnTo>
                  <a:lnTo>
                    <a:pt x="3178" y="5981"/>
                  </a:lnTo>
                  <a:lnTo>
                    <a:pt x="3588" y="5417"/>
                  </a:lnTo>
                  <a:lnTo>
                    <a:pt x="2819" y="3520"/>
                  </a:lnTo>
                  <a:lnTo>
                    <a:pt x="3742" y="2597"/>
                  </a:lnTo>
                  <a:lnTo>
                    <a:pt x="5536" y="3417"/>
                  </a:lnTo>
                  <a:lnTo>
                    <a:pt x="6049" y="3058"/>
                  </a:lnTo>
                  <a:lnTo>
                    <a:pt x="6100" y="1264"/>
                  </a:lnTo>
                  <a:lnTo>
                    <a:pt x="7228" y="700"/>
                  </a:lnTo>
                  <a:lnTo>
                    <a:pt x="8510" y="2033"/>
                  </a:lnTo>
                  <a:lnTo>
                    <a:pt x="9689" y="1725"/>
                  </a:lnTo>
                  <a:close/>
                  <a:moveTo>
                    <a:pt x="10817" y="14422"/>
                  </a:moveTo>
                  <a:lnTo>
                    <a:pt x="11175" y="14388"/>
                  </a:lnTo>
                  <a:lnTo>
                    <a:pt x="11534" y="14354"/>
                  </a:lnTo>
                  <a:lnTo>
                    <a:pt x="11893" y="14268"/>
                  </a:lnTo>
                  <a:lnTo>
                    <a:pt x="12218" y="14166"/>
                  </a:lnTo>
                  <a:lnTo>
                    <a:pt x="12508" y="13995"/>
                  </a:lnTo>
                  <a:lnTo>
                    <a:pt x="12816" y="13807"/>
                  </a:lnTo>
                  <a:lnTo>
                    <a:pt x="13106" y="13602"/>
                  </a:lnTo>
                  <a:lnTo>
                    <a:pt x="13329" y="13380"/>
                  </a:lnTo>
                  <a:lnTo>
                    <a:pt x="13568" y="13106"/>
                  </a:lnTo>
                  <a:lnTo>
                    <a:pt x="13790" y="12850"/>
                  </a:lnTo>
                  <a:lnTo>
                    <a:pt x="13961" y="12560"/>
                  </a:lnTo>
                  <a:lnTo>
                    <a:pt x="14115" y="12269"/>
                  </a:lnTo>
                  <a:lnTo>
                    <a:pt x="14217" y="11927"/>
                  </a:lnTo>
                  <a:lnTo>
                    <a:pt x="14320" y="11568"/>
                  </a:lnTo>
                  <a:lnTo>
                    <a:pt x="14388" y="11210"/>
                  </a:lnTo>
                  <a:lnTo>
                    <a:pt x="14388" y="10851"/>
                  </a:lnTo>
                  <a:lnTo>
                    <a:pt x="14388" y="10492"/>
                  </a:lnTo>
                  <a:lnTo>
                    <a:pt x="14320" y="10133"/>
                  </a:lnTo>
                  <a:lnTo>
                    <a:pt x="14217" y="9808"/>
                  </a:lnTo>
                  <a:lnTo>
                    <a:pt x="14115" y="9467"/>
                  </a:lnTo>
                  <a:lnTo>
                    <a:pt x="13961" y="9142"/>
                  </a:lnTo>
                  <a:lnTo>
                    <a:pt x="13790" y="8851"/>
                  </a:lnTo>
                  <a:lnTo>
                    <a:pt x="13568" y="8595"/>
                  </a:lnTo>
                  <a:lnTo>
                    <a:pt x="13329" y="8322"/>
                  </a:lnTo>
                  <a:lnTo>
                    <a:pt x="13106" y="8100"/>
                  </a:lnTo>
                  <a:lnTo>
                    <a:pt x="12816" y="7894"/>
                  </a:lnTo>
                  <a:lnTo>
                    <a:pt x="12508" y="7741"/>
                  </a:lnTo>
                  <a:lnTo>
                    <a:pt x="12218" y="7570"/>
                  </a:lnTo>
                  <a:lnTo>
                    <a:pt x="11893" y="7433"/>
                  </a:lnTo>
                  <a:lnTo>
                    <a:pt x="11534" y="7382"/>
                  </a:lnTo>
                  <a:lnTo>
                    <a:pt x="11175" y="7313"/>
                  </a:lnTo>
                  <a:lnTo>
                    <a:pt x="10817" y="7313"/>
                  </a:lnTo>
                  <a:lnTo>
                    <a:pt x="10441" y="7313"/>
                  </a:lnTo>
                  <a:lnTo>
                    <a:pt x="10082" y="7382"/>
                  </a:lnTo>
                  <a:lnTo>
                    <a:pt x="9757" y="7433"/>
                  </a:lnTo>
                  <a:lnTo>
                    <a:pt x="9432" y="7570"/>
                  </a:lnTo>
                  <a:lnTo>
                    <a:pt x="9142" y="7741"/>
                  </a:lnTo>
                  <a:lnTo>
                    <a:pt x="8834" y="7894"/>
                  </a:lnTo>
                  <a:lnTo>
                    <a:pt x="8544" y="8100"/>
                  </a:lnTo>
                  <a:lnTo>
                    <a:pt x="8287" y="8322"/>
                  </a:lnTo>
                  <a:lnTo>
                    <a:pt x="8048" y="8595"/>
                  </a:lnTo>
                  <a:lnTo>
                    <a:pt x="7860" y="8851"/>
                  </a:lnTo>
                  <a:lnTo>
                    <a:pt x="7689" y="9142"/>
                  </a:lnTo>
                  <a:lnTo>
                    <a:pt x="7536" y="9467"/>
                  </a:lnTo>
                  <a:lnTo>
                    <a:pt x="7399" y="9808"/>
                  </a:lnTo>
                  <a:lnTo>
                    <a:pt x="7331" y="10133"/>
                  </a:lnTo>
                  <a:lnTo>
                    <a:pt x="7262" y="10492"/>
                  </a:lnTo>
                  <a:lnTo>
                    <a:pt x="7262" y="10851"/>
                  </a:lnTo>
                  <a:lnTo>
                    <a:pt x="7262" y="11210"/>
                  </a:lnTo>
                  <a:lnTo>
                    <a:pt x="7331" y="11568"/>
                  </a:lnTo>
                  <a:lnTo>
                    <a:pt x="7399" y="11927"/>
                  </a:lnTo>
                  <a:lnTo>
                    <a:pt x="7536" y="12269"/>
                  </a:lnTo>
                  <a:lnTo>
                    <a:pt x="7689" y="12560"/>
                  </a:lnTo>
                  <a:lnTo>
                    <a:pt x="7860" y="12850"/>
                  </a:lnTo>
                  <a:lnTo>
                    <a:pt x="8048" y="13106"/>
                  </a:lnTo>
                  <a:lnTo>
                    <a:pt x="8287" y="13380"/>
                  </a:lnTo>
                  <a:lnTo>
                    <a:pt x="8544" y="13602"/>
                  </a:lnTo>
                  <a:lnTo>
                    <a:pt x="8834" y="13807"/>
                  </a:lnTo>
                  <a:lnTo>
                    <a:pt x="9142" y="13995"/>
                  </a:lnTo>
                  <a:lnTo>
                    <a:pt x="9432" y="14166"/>
                  </a:lnTo>
                  <a:lnTo>
                    <a:pt x="9757" y="14268"/>
                  </a:lnTo>
                  <a:lnTo>
                    <a:pt x="10082" y="14354"/>
                  </a:lnTo>
                  <a:lnTo>
                    <a:pt x="10441" y="14388"/>
                  </a:lnTo>
                  <a:lnTo>
                    <a:pt x="10817" y="14422"/>
                  </a:lnTo>
                  <a:close/>
                </a:path>
              </a:pathLst>
            </a:custGeom>
            <a:solidFill>
              <a:srgbClr val="F21CC9"/>
            </a:soli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20099999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C0C0C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76200" tIns="38100" rIns="76200" bIns="38100" numCol="1" anchor="t" anchorCtr="0" compatLnSpc="1">
              <a:prstTxWarp prst="textNoShape">
                <a:avLst/>
              </a:prstTxWarp>
              <a:flatTx/>
            </a:bodyPr>
            <a:lstStyle/>
            <a:p>
              <a:endParaRPr lang="en-US" sz="1500" dirty="0">
                <a:solidFill>
                  <a:prstClr val="black"/>
                </a:solidFill>
                <a:cs typeface="Aharoni" panose="02010803020104030203" pitchFamily="2" charset="-79"/>
              </a:endParaRPr>
            </a:p>
          </p:txBody>
        </p:sp>
      </p:grpSp>
      <p:sp>
        <p:nvSpPr>
          <p:cNvPr id="34" name="Hexagon 33"/>
          <p:cNvSpPr/>
          <p:nvPr/>
        </p:nvSpPr>
        <p:spPr>
          <a:xfrm>
            <a:off x="3533421" y="2286000"/>
            <a:ext cx="848079" cy="6985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>
              <a:solidFill>
                <a:prstClr val="white"/>
              </a:solidFill>
            </a:endParaRPr>
          </a:p>
        </p:txBody>
      </p:sp>
      <p:cxnSp>
        <p:nvCxnSpPr>
          <p:cNvPr id="40" name="Straight Arrow Connector 39"/>
          <p:cNvCxnSpPr/>
          <p:nvPr/>
        </p:nvCxnSpPr>
        <p:spPr>
          <a:xfrm flipH="1" flipV="1">
            <a:off x="5397501" y="4032562"/>
            <a:ext cx="8624" cy="539438"/>
          </a:xfrm>
          <a:prstGeom prst="straightConnector1">
            <a:avLst/>
          </a:prstGeom>
          <a:ln w="508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H="1" flipV="1">
            <a:off x="3048001" y="1811090"/>
            <a:ext cx="519164" cy="499939"/>
          </a:xfrm>
          <a:prstGeom prst="straightConnector1">
            <a:avLst/>
          </a:prstGeom>
          <a:ln w="508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V="1">
            <a:off x="5334000" y="3016561"/>
            <a:ext cx="0" cy="452983"/>
          </a:xfrm>
          <a:prstGeom prst="straightConnector1">
            <a:avLst/>
          </a:prstGeom>
          <a:ln w="508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Hexagon 42"/>
          <p:cNvSpPr/>
          <p:nvPr/>
        </p:nvSpPr>
        <p:spPr>
          <a:xfrm>
            <a:off x="4930421" y="2311028"/>
            <a:ext cx="848079" cy="6985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>
              <a:solidFill>
                <a:prstClr val="white"/>
              </a:solidFill>
            </a:endParaRPr>
          </a:p>
        </p:txBody>
      </p:sp>
      <p:cxnSp>
        <p:nvCxnSpPr>
          <p:cNvPr id="54" name="Straight Arrow Connector 53"/>
          <p:cNvCxnSpPr/>
          <p:nvPr/>
        </p:nvCxnSpPr>
        <p:spPr>
          <a:xfrm flipH="1" flipV="1">
            <a:off x="3619500" y="1714500"/>
            <a:ext cx="1333500" cy="723528"/>
          </a:xfrm>
          <a:prstGeom prst="straightConnector1">
            <a:avLst/>
          </a:prstGeom>
          <a:ln w="508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rapezoid 58"/>
          <p:cNvSpPr/>
          <p:nvPr/>
        </p:nvSpPr>
        <p:spPr>
          <a:xfrm>
            <a:off x="3683000" y="4572000"/>
            <a:ext cx="639735" cy="843496"/>
          </a:xfrm>
          <a:prstGeom prst="trapezoi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>
              <a:solidFill>
                <a:prstClr val="white"/>
              </a:solidFill>
            </a:endParaRPr>
          </a:p>
        </p:txBody>
      </p:sp>
      <p:sp>
        <p:nvSpPr>
          <p:cNvPr id="60" name="Hexagon 59"/>
          <p:cNvSpPr/>
          <p:nvPr/>
        </p:nvSpPr>
        <p:spPr>
          <a:xfrm>
            <a:off x="4990204" y="4644498"/>
            <a:ext cx="848079" cy="698500"/>
          </a:xfrm>
          <a:prstGeom prst="hexagon">
            <a:avLst/>
          </a:prstGeom>
          <a:solidFill>
            <a:srgbClr val="F21CC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>
              <a:solidFill>
                <a:prstClr val="white"/>
              </a:solidFill>
            </a:endParaRPr>
          </a:p>
        </p:txBody>
      </p:sp>
      <p:sp>
        <p:nvSpPr>
          <p:cNvPr id="4" name="Curved Right Arrow 3"/>
          <p:cNvSpPr/>
          <p:nvPr/>
        </p:nvSpPr>
        <p:spPr>
          <a:xfrm>
            <a:off x="1206500" y="2484983"/>
            <a:ext cx="317500" cy="2341017"/>
          </a:xfrm>
          <a:prstGeom prst="curvedRightArrow">
            <a:avLst/>
          </a:prstGeom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09672" y="2819576"/>
            <a:ext cx="492443" cy="1688924"/>
          </a:xfrm>
          <a:prstGeom prst="rect">
            <a:avLst/>
          </a:prstGeom>
          <a:solidFill>
            <a:schemeClr val="bg1"/>
          </a:solidFill>
        </p:spPr>
        <p:txBody>
          <a:bodyPr vert="vert270" wrap="none" rtlCol="0">
            <a:spAutoFit/>
          </a:bodyPr>
          <a:lstStyle/>
          <a:p>
            <a:r>
              <a:rPr lang="en-US" sz="2000" dirty="0">
                <a:solidFill>
                  <a:prstClr val="black"/>
                </a:solidFill>
                <a:cs typeface="Aharoni" panose="02010803020104030203" pitchFamily="2" charset="-79"/>
              </a:rPr>
              <a:t>Requirements</a:t>
            </a: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>
          <a:xfrm>
            <a:off x="8132366" y="5229723"/>
            <a:ext cx="990600" cy="304271"/>
          </a:xfrm>
        </p:spPr>
        <p:txBody>
          <a:bodyPr/>
          <a:lstStyle/>
          <a:p>
            <a:fld id="{2A87D11A-E4C4-2C4D-9054-85AF8217705F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6440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89647"/>
            <a:ext cx="8042276" cy="906815"/>
          </a:xfrm>
        </p:spPr>
        <p:txBody>
          <a:bodyPr/>
          <a:lstStyle/>
          <a:p>
            <a:r>
              <a:rPr lang="en-US" sz="4000" dirty="0" smtClean="0"/>
              <a:t>Reasons to do it on the server side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Person writing the translation is most likely to understand the meaning of the data in their own database.</a:t>
            </a:r>
          </a:p>
          <a:p>
            <a:r>
              <a:rPr lang="en-US" dirty="0" smtClean="0"/>
              <a:t>The person writing the translation only has to understand their own data and the preferred model.</a:t>
            </a:r>
          </a:p>
          <a:p>
            <a:pPr lvl="1"/>
            <a:r>
              <a:rPr lang="en-US" dirty="0" smtClean="0"/>
              <a:t>They can optimize query execution for their own system</a:t>
            </a:r>
          </a:p>
          <a:p>
            <a:r>
              <a:rPr lang="en-US" dirty="0" smtClean="0"/>
              <a:t>The query for the data is simpler.  If the application has to write a query that will work for all shapes, the query will be inefficient to process by every system.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97906" y="5229723"/>
            <a:ext cx="990600" cy="304271"/>
          </a:xfrm>
        </p:spPr>
        <p:txBody>
          <a:bodyPr/>
          <a:lstStyle/>
          <a:p>
            <a:fld id="{2A87D11A-E4C4-2C4D-9054-85AF8217705F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5690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 walk a fine 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2800" dirty="0"/>
              <a:t>The risk/danger – we shoot too high and it is too much work, and we don’t get </a:t>
            </a:r>
            <a:r>
              <a:rPr lang="en-US" sz="2800" dirty="0" smtClean="0"/>
              <a:t>adoption of any HSPC level interoperability</a:t>
            </a:r>
            <a:endParaRPr lang="en-US" sz="2800" dirty="0"/>
          </a:p>
          <a:p>
            <a:r>
              <a:rPr lang="en-US" sz="2800" dirty="0"/>
              <a:t>The risk/danger – we shoot too low, and we don’t get the benefits that everyone </a:t>
            </a:r>
            <a:r>
              <a:rPr lang="en-US" sz="2800" dirty="0" smtClean="0"/>
              <a:t>(patients, government agencies, congress) is expecting from interoperability</a:t>
            </a:r>
            <a:endParaRPr lang="en-US" sz="2800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97906" y="5229723"/>
            <a:ext cx="990600" cy="304271"/>
          </a:xfrm>
        </p:spPr>
        <p:txBody>
          <a:bodyPr/>
          <a:lstStyle/>
          <a:p>
            <a:r>
              <a:rPr lang="en-US" dirty="0" smtClean="0"/>
              <a:t>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453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Healthcare </a:t>
            </a:r>
            <a:r>
              <a:rPr lang="en-US" sz="3200" dirty="0"/>
              <a:t>Services Platform </a:t>
            </a:r>
            <a:r>
              <a:rPr lang="en-US" sz="3200" dirty="0"/>
              <a:t>Consortium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265" y="1756411"/>
            <a:ext cx="8042276" cy="3619500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spcBef>
                <a:spcPts val="300"/>
              </a:spcBef>
              <a:buNone/>
            </a:pPr>
            <a:r>
              <a:rPr lang="en-US" sz="3600" dirty="0" smtClean="0">
                <a:solidFill>
                  <a:schemeClr val="tx1">
                    <a:tint val="75000"/>
                  </a:schemeClr>
                </a:solidFill>
              </a:rPr>
              <a:t>MISSION</a:t>
            </a:r>
            <a:endParaRPr lang="en-US" sz="3600" dirty="0">
              <a:solidFill>
                <a:schemeClr val="tx1">
                  <a:tint val="75000"/>
                </a:schemeClr>
              </a:solidFill>
            </a:endParaRPr>
          </a:p>
          <a:p>
            <a:pPr marL="0" indent="0" algn="ctr">
              <a:spcBef>
                <a:spcPts val="300"/>
              </a:spcBef>
              <a:buNone/>
            </a:pPr>
            <a:r>
              <a:rPr lang="en-US" sz="3600" dirty="0">
                <a:solidFill>
                  <a:schemeClr val="tx1">
                    <a:tint val="75000"/>
                  </a:schemeClr>
                </a:solidFill>
              </a:rPr>
              <a:t>Improve health by creating a vibrant, open ecosystem of interoperable applications, content, and services</a:t>
            </a:r>
          </a:p>
        </p:txBody>
      </p:sp>
    </p:spTree>
    <p:extLst>
      <p:ext uri="{BB962C8B-B14F-4D97-AF65-F5344CB8AC3E}">
        <p14:creationId xmlns:p14="http://schemas.microsoft.com/office/powerpoint/2010/main" val="2317884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 hope happens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HSPC tests/certifies </a:t>
            </a:r>
            <a:r>
              <a:rPr lang="en-US" b="1" u="sng" dirty="0" smtClean="0"/>
              <a:t>both</a:t>
            </a:r>
            <a:r>
              <a:rPr lang="en-US" dirty="0" smtClean="0"/>
              <a:t> </a:t>
            </a:r>
            <a:r>
              <a:rPr lang="en-US" sz="2800" b="1" i="1" dirty="0" smtClean="0"/>
              <a:t>services</a:t>
            </a:r>
            <a:r>
              <a:rPr lang="en-US" sz="2800" dirty="0" smtClean="0"/>
              <a:t> </a:t>
            </a:r>
            <a:r>
              <a:rPr lang="en-US" dirty="0" smtClean="0"/>
              <a:t>and </a:t>
            </a:r>
            <a:r>
              <a:rPr lang="en-US" sz="2800" b="1" i="1" dirty="0" smtClean="0"/>
              <a:t>applications</a:t>
            </a:r>
            <a:r>
              <a:rPr lang="en-US" sz="2800" dirty="0" smtClean="0"/>
              <a:t> </a:t>
            </a:r>
            <a:r>
              <a:rPr lang="en-US" dirty="0" smtClean="0"/>
              <a:t>as “HSPC compliant”</a:t>
            </a:r>
          </a:p>
          <a:p>
            <a:r>
              <a:rPr lang="en-US" dirty="0" smtClean="0"/>
              <a:t>Customers realize the value of true interoperability and ask for (</a:t>
            </a:r>
            <a:r>
              <a:rPr lang="en-US" u="sng" dirty="0" smtClean="0"/>
              <a:t>and are willing to pay for</a:t>
            </a:r>
            <a:r>
              <a:rPr lang="en-US" dirty="0" smtClean="0"/>
              <a:t>) HSPC level services from their platform vendors</a:t>
            </a:r>
          </a:p>
          <a:p>
            <a:r>
              <a:rPr lang="en-US" dirty="0" smtClean="0"/>
              <a:t>Developers produce HSPC compliant apps because they have a larger potential market (they can sell to all customers that have platforms that supply HSPC compliant services)</a:t>
            </a:r>
          </a:p>
          <a:p>
            <a:r>
              <a:rPr lang="en-US" dirty="0" smtClean="0"/>
              <a:t>Customers value HSPC level interoperability in applications that they buy because they are less expensive and higher quality</a:t>
            </a:r>
          </a:p>
          <a:p>
            <a:r>
              <a:rPr lang="en-US" dirty="0" smtClean="0"/>
              <a:t>App galleries (market places), offer a diverse set of applications: FHIR compliant, Argonaut compliant, HSPC compliant so customers have a choice</a:t>
            </a:r>
          </a:p>
          <a:p>
            <a:r>
              <a:rPr lang="en-US" dirty="0" smtClean="0"/>
              <a:t>Intermountain (and everyone else) can purchase and install HSPC compliant apps independently of their platform vendor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97906" y="5229723"/>
            <a:ext cx="990600" cy="304271"/>
          </a:xfrm>
        </p:spPr>
        <p:txBody>
          <a:bodyPr/>
          <a:lstStyle/>
          <a:p>
            <a:r>
              <a:rPr lang="en-US" dirty="0" smtClean="0"/>
              <a:t>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2509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600" dirty="0" smtClean="0"/>
              <a:t>The End</a:t>
            </a:r>
            <a:endParaRPr lang="en-US" sz="6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97906" y="5229723"/>
            <a:ext cx="990600" cy="304271"/>
          </a:xfrm>
        </p:spPr>
        <p:txBody>
          <a:bodyPr/>
          <a:lstStyle/>
          <a:p>
            <a:r>
              <a:rPr lang="en-US" dirty="0" smtClean="0"/>
              <a:t>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5094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2936"/>
            <a:ext cx="9143999" cy="571499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 flipH="1">
            <a:off x="1779815" y="4463146"/>
            <a:ext cx="2010395" cy="27193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167" b="1" dirty="0">
                <a:solidFill>
                  <a:srgbClr val="000000">
                    <a:lumMod val="65000"/>
                    <a:lumOff val="35000"/>
                  </a:srgbClr>
                </a:solidFill>
              </a:rPr>
              <a:t>Heterogeneous Systems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7160893" y="4785354"/>
            <a:ext cx="1057277" cy="586745"/>
          </a:xfrm>
          <a:prstGeom prst="roundRect">
            <a:avLst/>
          </a:prstGeom>
          <a:solidFill>
            <a:srgbClr val="E6E6E6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000000">
                    <a:lumMod val="65000"/>
                    <a:lumOff val="35000"/>
                  </a:srgbClr>
                </a:solidFill>
              </a:rPr>
              <a:t>Others</a:t>
            </a:r>
            <a:r>
              <a:rPr lang="en-US" sz="14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…</a:t>
            </a:r>
          </a:p>
        </p:txBody>
      </p:sp>
      <p:sp>
        <p:nvSpPr>
          <p:cNvPr id="4" name="Rectangle 3"/>
          <p:cNvSpPr/>
          <p:nvPr/>
        </p:nvSpPr>
        <p:spPr>
          <a:xfrm>
            <a:off x="8264769" y="5137723"/>
            <a:ext cx="671785" cy="553998"/>
          </a:xfrm>
          <a:prstGeom prst="rect">
            <a:avLst/>
          </a:prstGeom>
        </p:spPr>
        <p:txBody>
          <a:bodyPr vert="horz" lIns="76200" tIns="38100" rIns="76200" bIns="38100" rtlCol="0" anchor="ctr"/>
          <a:lstStyle/>
          <a:p>
            <a:pPr algn="r"/>
            <a:fld id="{0593AC2D-32F6-46B5-8EA2-FD495DE2676C}" type="slidenum">
              <a:rPr lang="en-US" sz="3000">
                <a:solidFill>
                  <a:schemeClr val="bg1"/>
                </a:solidFill>
              </a:rPr>
              <a:pPr algn="r"/>
              <a:t>3</a:t>
            </a:fld>
            <a:endParaRPr lang="en-US" sz="3000" dirty="0">
              <a:solidFill>
                <a:schemeClr val="bg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3511" y="4819645"/>
            <a:ext cx="1033418" cy="50076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</p:pic>
      <p:sp>
        <p:nvSpPr>
          <p:cNvPr id="12" name="TextBox 11"/>
          <p:cNvSpPr txBox="1"/>
          <p:nvPr/>
        </p:nvSpPr>
        <p:spPr>
          <a:xfrm>
            <a:off x="727007" y="3726524"/>
            <a:ext cx="2911523" cy="502573"/>
          </a:xfrm>
          <a:prstGeom prst="rect">
            <a:avLst/>
          </a:prstGeom>
          <a:gradFill flip="none" rotWithShape="1">
            <a:gsLst>
              <a:gs pos="0">
                <a:srgbClr val="E6E6E6"/>
              </a:gs>
              <a:gs pos="100000">
                <a:srgbClr val="7D8496">
                  <a:lumMod val="38000"/>
                  <a:lumOff val="62000"/>
                </a:srgbClr>
              </a:gs>
            </a:gsLst>
            <a:lin ang="5400000" scaled="0"/>
            <a:tileRect/>
          </a:gradFill>
        </p:spPr>
        <p:txBody>
          <a:bodyPr wrap="square" rtlCol="0">
            <a:spAutoFit/>
          </a:bodyPr>
          <a:lstStyle/>
          <a:p>
            <a:pPr algn="ctr" defTabSz="380985"/>
            <a:r>
              <a:rPr lang="en-US" sz="1333" b="1" dirty="0">
                <a:solidFill>
                  <a:prstClr val="black"/>
                </a:solidFill>
              </a:rPr>
              <a:t>FHIR Profiles </a:t>
            </a:r>
            <a:r>
              <a:rPr lang="en-US" sz="1333" b="1" dirty="0" smtClean="0">
                <a:solidFill>
                  <a:prstClr val="black"/>
                </a:solidFill>
              </a:rPr>
              <a:t>from</a:t>
            </a:r>
          </a:p>
          <a:p>
            <a:pPr algn="ctr" defTabSz="380985"/>
            <a:r>
              <a:rPr lang="en-US" sz="1333" b="1" dirty="0" smtClean="0">
                <a:solidFill>
                  <a:prstClr val="black"/>
                </a:solidFill>
              </a:rPr>
              <a:t> CIMI models</a:t>
            </a:r>
            <a:endParaRPr lang="en-US" sz="1333" b="1" dirty="0">
              <a:solidFill>
                <a:prstClr val="black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50723" y="4865365"/>
            <a:ext cx="2054534" cy="442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072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 dirty="0"/>
              <a:t>The path to </a:t>
            </a:r>
            <a:r>
              <a:rPr lang="en-US" sz="4000" dirty="0" smtClean="0"/>
              <a:t>plug-and-play interoperability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8217283" y="5068781"/>
            <a:ext cx="739146" cy="538609"/>
          </a:xfrm>
          <a:prstGeom prst="rect">
            <a:avLst/>
          </a:prstGeom>
        </p:spPr>
        <p:txBody>
          <a:bodyPr vert="horz" lIns="76200" tIns="38100" rIns="76200" bIns="38100" rtlCol="0" anchor="ctr"/>
          <a:lstStyle/>
          <a:p>
            <a:pPr algn="r"/>
            <a:fld id="{0593AC2D-32F6-46B5-8EA2-FD495DE2676C}" type="slidenum">
              <a:rPr lang="en-US" sz="3000">
                <a:solidFill>
                  <a:schemeClr val="bg1"/>
                </a:solidFill>
              </a:rPr>
              <a:pPr algn="r"/>
              <a:t>4</a:t>
            </a:fld>
            <a:endParaRPr lang="en-US" sz="3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443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8062" y="51100"/>
            <a:ext cx="6701897" cy="763338"/>
          </a:xfrm>
        </p:spPr>
        <p:txBody>
          <a:bodyPr vert="horz" lIns="76200" tIns="38100" rIns="76200" bIns="38100" rtlCol="0" anchor="b" anchorCtr="0">
            <a:noAutofit/>
          </a:bodyPr>
          <a:lstStyle/>
          <a:p>
            <a:pPr defTabSz="761970"/>
            <a:r>
              <a:rPr lang="en-US" sz="4000" dirty="0"/>
              <a:t>FHIR: Core Resources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59399" y="1099268"/>
            <a:ext cx="7463795" cy="4064000"/>
          </a:xfrm>
          <a:prstGeom prst="rect">
            <a:avLst/>
          </a:prstGeom>
          <a:noFill/>
        </p:spPr>
        <p:txBody>
          <a:bodyPr wrap="square" numCol="3" spcCol="0" rtlCol="0">
            <a:noAutofit/>
          </a:bodyPr>
          <a:lstStyle/>
          <a:p>
            <a:r>
              <a:rPr lang="en-US" sz="1583" dirty="0" err="1">
                <a:solidFill>
                  <a:srgbClr val="000000">
                    <a:lumMod val="50000"/>
                  </a:srgbClr>
                </a:solidFill>
                <a:latin typeface="Helvetica Neue Light"/>
              </a:rPr>
              <a:t>AdverseReaction</a:t>
            </a:r>
            <a:endParaRPr lang="en-US" sz="1583" dirty="0">
              <a:solidFill>
                <a:srgbClr val="000000">
                  <a:lumMod val="50000"/>
                </a:srgbClr>
              </a:solidFill>
              <a:latin typeface="Helvetica Neue Light"/>
            </a:endParaRPr>
          </a:p>
          <a:p>
            <a:r>
              <a:rPr lang="en-US" sz="1583" dirty="0">
                <a:solidFill>
                  <a:srgbClr val="000000">
                    <a:lumMod val="50000"/>
                  </a:srgbClr>
                </a:solidFill>
                <a:latin typeface="Helvetica Neue Light"/>
              </a:rPr>
              <a:t>Alert</a:t>
            </a:r>
          </a:p>
          <a:p>
            <a:r>
              <a:rPr lang="en-US" sz="1583" dirty="0" err="1">
                <a:solidFill>
                  <a:srgbClr val="000000">
                    <a:lumMod val="50000"/>
                  </a:srgbClr>
                </a:solidFill>
                <a:latin typeface="Helvetica Neue Light"/>
              </a:rPr>
              <a:t>AllergyIntolerance</a:t>
            </a:r>
            <a:endParaRPr lang="en-US" sz="1583" dirty="0">
              <a:solidFill>
                <a:srgbClr val="000000">
                  <a:lumMod val="50000"/>
                </a:srgbClr>
              </a:solidFill>
              <a:latin typeface="Helvetica Neue Light"/>
            </a:endParaRPr>
          </a:p>
          <a:p>
            <a:r>
              <a:rPr lang="en-US" sz="1583" dirty="0" err="1">
                <a:solidFill>
                  <a:srgbClr val="000000">
                    <a:lumMod val="50000"/>
                  </a:srgbClr>
                </a:solidFill>
                <a:latin typeface="Helvetica Neue Light"/>
              </a:rPr>
              <a:t>CarePlan</a:t>
            </a:r>
            <a:endParaRPr lang="en-US" sz="1583" dirty="0">
              <a:solidFill>
                <a:srgbClr val="000000">
                  <a:lumMod val="50000"/>
                </a:srgbClr>
              </a:solidFill>
              <a:latin typeface="Helvetica Neue Light"/>
            </a:endParaRPr>
          </a:p>
          <a:p>
            <a:r>
              <a:rPr lang="en-US" sz="1583" dirty="0">
                <a:solidFill>
                  <a:srgbClr val="000000">
                    <a:lumMod val="50000"/>
                  </a:srgbClr>
                </a:solidFill>
                <a:latin typeface="Helvetica Neue Light"/>
              </a:rPr>
              <a:t>Composition</a:t>
            </a:r>
          </a:p>
          <a:p>
            <a:r>
              <a:rPr lang="en-US" sz="1583" dirty="0" err="1">
                <a:solidFill>
                  <a:srgbClr val="000000">
                    <a:lumMod val="50000"/>
                  </a:srgbClr>
                </a:solidFill>
                <a:latin typeface="Helvetica Neue Light"/>
              </a:rPr>
              <a:t>ConceptMap</a:t>
            </a:r>
            <a:endParaRPr lang="en-US" sz="1583" dirty="0">
              <a:solidFill>
                <a:srgbClr val="000000">
                  <a:lumMod val="50000"/>
                </a:srgbClr>
              </a:solidFill>
              <a:latin typeface="Helvetica Neue Light"/>
            </a:endParaRPr>
          </a:p>
          <a:p>
            <a:r>
              <a:rPr lang="en-US" sz="1583" dirty="0">
                <a:solidFill>
                  <a:srgbClr val="000000">
                    <a:lumMod val="50000"/>
                  </a:srgbClr>
                </a:solidFill>
                <a:latin typeface="Helvetica Neue Light"/>
              </a:rPr>
              <a:t>Condition</a:t>
            </a:r>
          </a:p>
          <a:p>
            <a:r>
              <a:rPr lang="en-US" sz="1583" dirty="0">
                <a:solidFill>
                  <a:srgbClr val="000000">
                    <a:lumMod val="50000"/>
                  </a:srgbClr>
                </a:solidFill>
                <a:latin typeface="Helvetica Neue Light"/>
              </a:rPr>
              <a:t>Conformance</a:t>
            </a:r>
          </a:p>
          <a:p>
            <a:r>
              <a:rPr lang="en-US" sz="1583" dirty="0">
                <a:solidFill>
                  <a:srgbClr val="000000">
                    <a:lumMod val="50000"/>
                  </a:srgbClr>
                </a:solidFill>
                <a:latin typeface="Helvetica Neue Light"/>
              </a:rPr>
              <a:t>Device</a:t>
            </a:r>
          </a:p>
          <a:p>
            <a:r>
              <a:rPr lang="en-US" sz="1500" dirty="0" err="1">
                <a:solidFill>
                  <a:srgbClr val="000000">
                    <a:lumMod val="50000"/>
                  </a:srgbClr>
                </a:solidFill>
                <a:latin typeface="Helvetica Neue Light"/>
              </a:rPr>
              <a:t>DeviceObservationReport</a:t>
            </a:r>
            <a:endParaRPr lang="en-US" sz="1500" dirty="0">
              <a:solidFill>
                <a:srgbClr val="000000">
                  <a:lumMod val="50000"/>
                </a:srgbClr>
              </a:solidFill>
              <a:latin typeface="Helvetica Neue Light"/>
            </a:endParaRPr>
          </a:p>
          <a:p>
            <a:r>
              <a:rPr lang="en-US" sz="1583" dirty="0" err="1">
                <a:solidFill>
                  <a:srgbClr val="000000">
                    <a:lumMod val="50000"/>
                  </a:srgbClr>
                </a:solidFill>
                <a:latin typeface="Helvetica Neue Light"/>
              </a:rPr>
              <a:t>DiagnosticOrder</a:t>
            </a:r>
            <a:endParaRPr lang="en-US" sz="1583" dirty="0">
              <a:solidFill>
                <a:srgbClr val="000000">
                  <a:lumMod val="50000"/>
                </a:srgbClr>
              </a:solidFill>
              <a:latin typeface="Helvetica Neue Light"/>
            </a:endParaRPr>
          </a:p>
          <a:p>
            <a:r>
              <a:rPr lang="en-US" sz="1583" dirty="0" err="1">
                <a:solidFill>
                  <a:srgbClr val="000000">
                    <a:lumMod val="50000"/>
                  </a:srgbClr>
                </a:solidFill>
                <a:latin typeface="Helvetica Neue Light"/>
              </a:rPr>
              <a:t>DiagnosticReport</a:t>
            </a:r>
            <a:endParaRPr lang="en-US" sz="1583" dirty="0">
              <a:solidFill>
                <a:srgbClr val="000000">
                  <a:lumMod val="50000"/>
                </a:srgbClr>
              </a:solidFill>
              <a:latin typeface="Helvetica Neue Light"/>
            </a:endParaRPr>
          </a:p>
          <a:p>
            <a:r>
              <a:rPr lang="en-US" sz="1583" dirty="0" err="1">
                <a:solidFill>
                  <a:srgbClr val="000000">
                    <a:lumMod val="50000"/>
                  </a:srgbClr>
                </a:solidFill>
                <a:latin typeface="Helvetica Neue Light"/>
              </a:rPr>
              <a:t>DocumentReference</a:t>
            </a:r>
            <a:endParaRPr lang="en-US" sz="1583" dirty="0">
              <a:solidFill>
                <a:srgbClr val="000000">
                  <a:lumMod val="50000"/>
                </a:srgbClr>
              </a:solidFill>
              <a:latin typeface="Helvetica Neue Light"/>
            </a:endParaRPr>
          </a:p>
          <a:p>
            <a:r>
              <a:rPr lang="en-US" sz="1583" dirty="0" err="1">
                <a:solidFill>
                  <a:srgbClr val="000000">
                    <a:lumMod val="50000"/>
                  </a:srgbClr>
                </a:solidFill>
                <a:latin typeface="Helvetica Neue Light"/>
              </a:rPr>
              <a:t>DocumentManifest</a:t>
            </a:r>
            <a:endParaRPr lang="en-US" sz="1583" dirty="0">
              <a:solidFill>
                <a:srgbClr val="000000">
                  <a:lumMod val="50000"/>
                </a:srgbClr>
              </a:solidFill>
              <a:latin typeface="Helvetica Neue Light"/>
            </a:endParaRPr>
          </a:p>
          <a:p>
            <a:r>
              <a:rPr lang="en-US" sz="1583" dirty="0">
                <a:solidFill>
                  <a:srgbClr val="000000">
                    <a:lumMod val="50000"/>
                  </a:srgbClr>
                </a:solidFill>
                <a:latin typeface="Helvetica Neue Light"/>
              </a:rPr>
              <a:t>Encounter</a:t>
            </a:r>
          </a:p>
          <a:p>
            <a:r>
              <a:rPr lang="en-US" sz="1583" dirty="0" err="1">
                <a:solidFill>
                  <a:srgbClr val="000000">
                    <a:lumMod val="50000"/>
                  </a:srgbClr>
                </a:solidFill>
                <a:latin typeface="Helvetica Neue Light"/>
              </a:rPr>
              <a:t>FamilyHistory</a:t>
            </a:r>
            <a:endParaRPr lang="en-US" sz="1583" dirty="0">
              <a:solidFill>
                <a:srgbClr val="000000">
                  <a:lumMod val="50000"/>
                </a:srgbClr>
              </a:solidFill>
              <a:latin typeface="Helvetica Neue Light"/>
            </a:endParaRPr>
          </a:p>
          <a:p>
            <a:r>
              <a:rPr lang="en-US" sz="1583" dirty="0">
                <a:solidFill>
                  <a:srgbClr val="000000">
                    <a:lumMod val="50000"/>
                  </a:srgbClr>
                </a:solidFill>
                <a:latin typeface="Helvetica Neue Light"/>
              </a:rPr>
              <a:t>Group</a:t>
            </a:r>
          </a:p>
          <a:p>
            <a:r>
              <a:rPr lang="en-US" sz="1583" dirty="0" err="1">
                <a:solidFill>
                  <a:srgbClr val="000000">
                    <a:lumMod val="50000"/>
                  </a:srgbClr>
                </a:solidFill>
                <a:latin typeface="Helvetica Neue Light"/>
              </a:rPr>
              <a:t>ImagingStudy</a:t>
            </a:r>
            <a:endParaRPr lang="en-US" sz="1583" dirty="0">
              <a:solidFill>
                <a:srgbClr val="000000">
                  <a:lumMod val="50000"/>
                </a:srgbClr>
              </a:solidFill>
              <a:latin typeface="Helvetica Neue Light"/>
            </a:endParaRPr>
          </a:p>
          <a:p>
            <a:r>
              <a:rPr lang="en-US" sz="1583" dirty="0">
                <a:solidFill>
                  <a:srgbClr val="000000">
                    <a:lumMod val="50000"/>
                  </a:srgbClr>
                </a:solidFill>
                <a:latin typeface="Helvetica Neue Light"/>
              </a:rPr>
              <a:t>Immunization</a:t>
            </a:r>
          </a:p>
          <a:p>
            <a:r>
              <a:rPr lang="en-US" sz="1250" dirty="0" err="1">
                <a:solidFill>
                  <a:srgbClr val="000000">
                    <a:lumMod val="50000"/>
                  </a:srgbClr>
                </a:solidFill>
                <a:latin typeface="Helvetica Neue Light"/>
              </a:rPr>
              <a:t>ImmunizationRecommendation</a:t>
            </a:r>
            <a:endParaRPr lang="en-US" sz="1250" dirty="0">
              <a:solidFill>
                <a:srgbClr val="000000">
                  <a:lumMod val="50000"/>
                </a:srgbClr>
              </a:solidFill>
              <a:latin typeface="Helvetica Neue Light"/>
            </a:endParaRPr>
          </a:p>
          <a:p>
            <a:r>
              <a:rPr lang="en-US" sz="1583" dirty="0">
                <a:solidFill>
                  <a:srgbClr val="000000">
                    <a:lumMod val="50000"/>
                  </a:srgbClr>
                </a:solidFill>
                <a:latin typeface="Helvetica Neue Light"/>
              </a:rPr>
              <a:t>List</a:t>
            </a:r>
          </a:p>
          <a:p>
            <a:r>
              <a:rPr lang="en-US" sz="1583" dirty="0">
                <a:solidFill>
                  <a:srgbClr val="000000">
                    <a:lumMod val="50000"/>
                  </a:srgbClr>
                </a:solidFill>
                <a:latin typeface="Helvetica Neue Light"/>
              </a:rPr>
              <a:t>Location</a:t>
            </a:r>
          </a:p>
          <a:p>
            <a:r>
              <a:rPr lang="en-US" sz="1583" dirty="0">
                <a:solidFill>
                  <a:srgbClr val="000000">
                    <a:lumMod val="50000"/>
                  </a:srgbClr>
                </a:solidFill>
                <a:latin typeface="Helvetica Neue Light"/>
              </a:rPr>
              <a:t>Media</a:t>
            </a:r>
          </a:p>
          <a:p>
            <a:r>
              <a:rPr lang="en-US" sz="1583" dirty="0">
                <a:solidFill>
                  <a:srgbClr val="000000">
                    <a:lumMod val="50000"/>
                  </a:srgbClr>
                </a:solidFill>
                <a:latin typeface="Helvetica Neue Light"/>
              </a:rPr>
              <a:t>Medication</a:t>
            </a:r>
          </a:p>
          <a:p>
            <a:r>
              <a:rPr lang="en-US" sz="1583" dirty="0" err="1">
                <a:solidFill>
                  <a:srgbClr val="000000">
                    <a:lumMod val="50000"/>
                  </a:srgbClr>
                </a:solidFill>
                <a:latin typeface="Helvetica Neue Light"/>
              </a:rPr>
              <a:t>MedicationAdministration</a:t>
            </a:r>
            <a:endParaRPr lang="en-US" sz="1583" dirty="0">
              <a:solidFill>
                <a:srgbClr val="000000">
                  <a:lumMod val="50000"/>
                </a:srgbClr>
              </a:solidFill>
              <a:latin typeface="Helvetica Neue Light"/>
            </a:endParaRPr>
          </a:p>
          <a:p>
            <a:r>
              <a:rPr lang="en-US" sz="1583" dirty="0" err="1">
                <a:solidFill>
                  <a:srgbClr val="000000">
                    <a:lumMod val="50000"/>
                  </a:srgbClr>
                </a:solidFill>
                <a:latin typeface="Helvetica Neue Light"/>
              </a:rPr>
              <a:t>MedicationDispense</a:t>
            </a:r>
            <a:endParaRPr lang="en-US" sz="1583" dirty="0">
              <a:solidFill>
                <a:srgbClr val="000000">
                  <a:lumMod val="50000"/>
                </a:srgbClr>
              </a:solidFill>
              <a:latin typeface="Helvetica Neue Light"/>
            </a:endParaRPr>
          </a:p>
          <a:p>
            <a:r>
              <a:rPr lang="en-US" sz="1583" dirty="0" err="1">
                <a:solidFill>
                  <a:srgbClr val="000000">
                    <a:lumMod val="50000"/>
                  </a:srgbClr>
                </a:solidFill>
                <a:latin typeface="Helvetica Neue Light"/>
              </a:rPr>
              <a:t>MedicationPrescription</a:t>
            </a:r>
            <a:endParaRPr lang="en-US" sz="1583" dirty="0">
              <a:solidFill>
                <a:srgbClr val="000000">
                  <a:lumMod val="50000"/>
                </a:srgbClr>
              </a:solidFill>
              <a:latin typeface="Helvetica Neue Light"/>
            </a:endParaRPr>
          </a:p>
          <a:p>
            <a:r>
              <a:rPr lang="en-US" sz="1583" dirty="0" err="1">
                <a:solidFill>
                  <a:srgbClr val="000000">
                    <a:lumMod val="50000"/>
                  </a:srgbClr>
                </a:solidFill>
                <a:latin typeface="Helvetica Neue Light"/>
              </a:rPr>
              <a:t>MedicationStatement</a:t>
            </a:r>
            <a:endParaRPr lang="en-US" sz="1583" dirty="0">
              <a:solidFill>
                <a:srgbClr val="000000">
                  <a:lumMod val="50000"/>
                </a:srgbClr>
              </a:solidFill>
              <a:latin typeface="Helvetica Neue Light"/>
            </a:endParaRPr>
          </a:p>
          <a:p>
            <a:r>
              <a:rPr lang="en-US" sz="1583" dirty="0" err="1">
                <a:solidFill>
                  <a:srgbClr val="000000">
                    <a:lumMod val="50000"/>
                  </a:srgbClr>
                </a:solidFill>
                <a:latin typeface="Helvetica Neue Light"/>
              </a:rPr>
              <a:t>MessageHeader</a:t>
            </a:r>
            <a:endParaRPr lang="en-US" sz="1583" dirty="0">
              <a:solidFill>
                <a:srgbClr val="000000">
                  <a:lumMod val="50000"/>
                </a:srgbClr>
              </a:solidFill>
              <a:latin typeface="Helvetica Neue Light"/>
            </a:endParaRPr>
          </a:p>
          <a:p>
            <a:r>
              <a:rPr lang="en-US" sz="1583" dirty="0">
                <a:solidFill>
                  <a:srgbClr val="000000">
                    <a:lumMod val="50000"/>
                  </a:srgbClr>
                </a:solidFill>
                <a:latin typeface="Helvetica Neue Light"/>
              </a:rPr>
              <a:t>Observation</a:t>
            </a:r>
          </a:p>
          <a:p>
            <a:r>
              <a:rPr lang="en-US" sz="1583" dirty="0" err="1">
                <a:solidFill>
                  <a:srgbClr val="000000">
                    <a:lumMod val="50000"/>
                  </a:srgbClr>
                </a:solidFill>
                <a:latin typeface="Helvetica Neue Light"/>
              </a:rPr>
              <a:t>OperationOutcome</a:t>
            </a:r>
            <a:endParaRPr lang="en-US" sz="1583" dirty="0">
              <a:solidFill>
                <a:srgbClr val="000000">
                  <a:lumMod val="50000"/>
                </a:srgbClr>
              </a:solidFill>
              <a:latin typeface="Helvetica Neue Light"/>
            </a:endParaRPr>
          </a:p>
          <a:p>
            <a:r>
              <a:rPr lang="en-US" sz="1583" dirty="0">
                <a:solidFill>
                  <a:srgbClr val="000000">
                    <a:lumMod val="50000"/>
                  </a:srgbClr>
                </a:solidFill>
                <a:latin typeface="Helvetica Neue Light"/>
              </a:rPr>
              <a:t>Order</a:t>
            </a:r>
          </a:p>
          <a:p>
            <a:r>
              <a:rPr lang="en-US" sz="1583" dirty="0" err="1">
                <a:solidFill>
                  <a:srgbClr val="000000">
                    <a:lumMod val="50000"/>
                  </a:srgbClr>
                </a:solidFill>
                <a:latin typeface="Helvetica Neue Light"/>
              </a:rPr>
              <a:t>OrderResponse</a:t>
            </a:r>
            <a:endParaRPr lang="en-US" sz="1583" dirty="0">
              <a:solidFill>
                <a:srgbClr val="000000">
                  <a:lumMod val="50000"/>
                </a:srgbClr>
              </a:solidFill>
              <a:latin typeface="Helvetica Neue Light"/>
            </a:endParaRPr>
          </a:p>
          <a:p>
            <a:r>
              <a:rPr lang="en-US" sz="1583" dirty="0">
                <a:solidFill>
                  <a:srgbClr val="000000">
                    <a:lumMod val="50000"/>
                  </a:srgbClr>
                </a:solidFill>
                <a:latin typeface="Helvetica Neue Light"/>
              </a:rPr>
              <a:t>Organization</a:t>
            </a:r>
          </a:p>
          <a:p>
            <a:r>
              <a:rPr lang="en-US" sz="1583" dirty="0">
                <a:solidFill>
                  <a:srgbClr val="000000">
                    <a:lumMod val="50000"/>
                  </a:srgbClr>
                </a:solidFill>
                <a:latin typeface="Helvetica Neue Light"/>
              </a:rPr>
              <a:t>Other</a:t>
            </a:r>
          </a:p>
          <a:p>
            <a:r>
              <a:rPr lang="en-US" sz="1583" dirty="0">
                <a:solidFill>
                  <a:srgbClr val="000000">
                    <a:lumMod val="50000"/>
                  </a:srgbClr>
                </a:solidFill>
                <a:latin typeface="Helvetica Neue Light"/>
              </a:rPr>
              <a:t>Patient</a:t>
            </a:r>
          </a:p>
          <a:p>
            <a:r>
              <a:rPr lang="en-US" sz="1583" dirty="0">
                <a:solidFill>
                  <a:srgbClr val="000000">
                    <a:lumMod val="50000"/>
                  </a:srgbClr>
                </a:solidFill>
                <a:latin typeface="Helvetica Neue Light"/>
              </a:rPr>
              <a:t>Practitioner</a:t>
            </a:r>
          </a:p>
          <a:p>
            <a:r>
              <a:rPr lang="en-US" sz="1583" dirty="0">
                <a:solidFill>
                  <a:srgbClr val="000000">
                    <a:lumMod val="50000"/>
                  </a:srgbClr>
                </a:solidFill>
                <a:latin typeface="Helvetica Neue Light"/>
              </a:rPr>
              <a:t>Procedure</a:t>
            </a:r>
          </a:p>
          <a:p>
            <a:r>
              <a:rPr lang="en-US" sz="1583" dirty="0">
                <a:solidFill>
                  <a:srgbClr val="000000">
                    <a:lumMod val="50000"/>
                  </a:srgbClr>
                </a:solidFill>
                <a:latin typeface="Helvetica Neue Light"/>
              </a:rPr>
              <a:t>Profile</a:t>
            </a:r>
          </a:p>
          <a:p>
            <a:r>
              <a:rPr lang="en-US" sz="1583" dirty="0">
                <a:solidFill>
                  <a:srgbClr val="000000">
                    <a:lumMod val="50000"/>
                  </a:srgbClr>
                </a:solidFill>
                <a:latin typeface="Helvetica Neue Light"/>
              </a:rPr>
              <a:t>Provenance</a:t>
            </a:r>
          </a:p>
          <a:p>
            <a:r>
              <a:rPr lang="en-US" sz="1583" dirty="0">
                <a:solidFill>
                  <a:srgbClr val="000000">
                    <a:lumMod val="50000"/>
                  </a:srgbClr>
                </a:solidFill>
                <a:latin typeface="Helvetica Neue Light"/>
              </a:rPr>
              <a:t>Query</a:t>
            </a:r>
          </a:p>
          <a:p>
            <a:r>
              <a:rPr lang="en-US" sz="1583" dirty="0">
                <a:solidFill>
                  <a:srgbClr val="000000">
                    <a:lumMod val="50000"/>
                  </a:srgbClr>
                </a:solidFill>
                <a:latin typeface="Helvetica Neue Light"/>
              </a:rPr>
              <a:t>Questionnaire</a:t>
            </a:r>
          </a:p>
          <a:p>
            <a:r>
              <a:rPr lang="en-US" sz="1583" dirty="0" err="1">
                <a:solidFill>
                  <a:srgbClr val="000000">
                    <a:lumMod val="50000"/>
                  </a:srgbClr>
                </a:solidFill>
                <a:latin typeface="Helvetica Neue Light"/>
              </a:rPr>
              <a:t>RelatedPerson</a:t>
            </a:r>
            <a:endParaRPr lang="en-US" sz="1583" dirty="0">
              <a:solidFill>
                <a:srgbClr val="000000">
                  <a:lumMod val="50000"/>
                </a:srgbClr>
              </a:solidFill>
              <a:latin typeface="Helvetica Neue Light"/>
            </a:endParaRPr>
          </a:p>
          <a:p>
            <a:r>
              <a:rPr lang="en-US" sz="1583" dirty="0" err="1">
                <a:solidFill>
                  <a:srgbClr val="000000">
                    <a:lumMod val="50000"/>
                  </a:srgbClr>
                </a:solidFill>
                <a:latin typeface="Helvetica Neue Light"/>
              </a:rPr>
              <a:t>SecurityEvent</a:t>
            </a:r>
            <a:endParaRPr lang="en-US" sz="1583" dirty="0">
              <a:solidFill>
                <a:srgbClr val="000000">
                  <a:lumMod val="50000"/>
                </a:srgbClr>
              </a:solidFill>
              <a:latin typeface="Helvetica Neue Light"/>
            </a:endParaRPr>
          </a:p>
          <a:p>
            <a:r>
              <a:rPr lang="en-US" sz="1583" dirty="0">
                <a:solidFill>
                  <a:srgbClr val="000000">
                    <a:lumMod val="50000"/>
                  </a:srgbClr>
                </a:solidFill>
                <a:latin typeface="Helvetica Neue Light"/>
              </a:rPr>
              <a:t>Specimen</a:t>
            </a:r>
          </a:p>
          <a:p>
            <a:r>
              <a:rPr lang="en-US" sz="1583" dirty="0">
                <a:solidFill>
                  <a:srgbClr val="000000">
                    <a:lumMod val="50000"/>
                  </a:srgbClr>
                </a:solidFill>
                <a:latin typeface="Helvetica Neue Light"/>
              </a:rPr>
              <a:t>Substance</a:t>
            </a:r>
          </a:p>
          <a:p>
            <a:r>
              <a:rPr lang="en-US" sz="1583" dirty="0">
                <a:solidFill>
                  <a:srgbClr val="000000">
                    <a:lumMod val="50000"/>
                  </a:srgbClr>
                </a:solidFill>
                <a:latin typeface="Helvetica Neue Light"/>
              </a:rPr>
              <a:t>Supply</a:t>
            </a:r>
          </a:p>
          <a:p>
            <a:r>
              <a:rPr lang="en-US" sz="1583" dirty="0" err="1">
                <a:solidFill>
                  <a:srgbClr val="000000">
                    <a:lumMod val="50000"/>
                  </a:srgbClr>
                </a:solidFill>
                <a:latin typeface="Helvetica Neue Light"/>
              </a:rPr>
              <a:t>ValueSet</a:t>
            </a:r>
            <a:endParaRPr lang="en-US" sz="1583" dirty="0">
              <a:solidFill>
                <a:srgbClr val="000000">
                  <a:lumMod val="50000"/>
                </a:srgbClr>
              </a:solidFill>
              <a:latin typeface="Helvetica Neue Ligh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4506" y="100564"/>
            <a:ext cx="1095013" cy="657008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897906" y="5229723"/>
            <a:ext cx="990600" cy="304271"/>
          </a:xfrm>
        </p:spPr>
        <p:txBody>
          <a:bodyPr/>
          <a:lstStyle/>
          <a:p>
            <a:fld id="{2A87D11A-E4C4-2C4D-9054-85AF8217705F}" type="slidenum">
              <a:rPr lang="en-US" smtClean="0"/>
              <a:t>5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174978" y="4148219"/>
            <a:ext cx="2368063" cy="432179"/>
          </a:xfrm>
          <a:prstGeom prst="ellipse">
            <a:avLst/>
          </a:prstGeom>
          <a:noFill/>
          <a:ln w="635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</p:spTree>
    <p:extLst>
      <p:ext uri="{BB962C8B-B14F-4D97-AF65-F5344CB8AC3E}">
        <p14:creationId xmlns:p14="http://schemas.microsoft.com/office/powerpoint/2010/main" val="3725652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7D11A-E4C4-2C4D-9054-85AF8217705F}" type="slidenum">
              <a:rPr lang="en-US" smtClean="0">
                <a:solidFill>
                  <a:srgbClr val="FFFFFF"/>
                </a:solidFill>
              </a:rPr>
              <a:pPr/>
              <a:t>6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61705" y="831168"/>
            <a:ext cx="8488510" cy="43735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US" sz="2000" b="1" dirty="0">
                <a:solidFill>
                  <a:srgbClr val="333333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Observation (</a:t>
            </a:r>
            <a:r>
              <a:rPr lang="en-US" sz="2000" b="1" dirty="0" err="1">
                <a:solidFill>
                  <a:srgbClr val="333333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DomainResource</a:t>
            </a:r>
            <a:r>
              <a:rPr lang="en-US" sz="2000" b="1" dirty="0">
                <a:solidFill>
                  <a:srgbClr val="333333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2000" dirty="0">
                <a:solidFill>
                  <a:srgbClr val="333333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identifier : Identifier [0..*]status : code [1..1]« </a:t>
            </a:r>
            <a:r>
              <a:rPr lang="en-US" sz="2000" dirty="0" err="1">
                <a:solidFill>
                  <a:srgbClr val="333333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ObservationStatus</a:t>
            </a:r>
            <a:r>
              <a:rPr lang="en-US" sz="2000" dirty="0">
                <a:solidFill>
                  <a:srgbClr val="333333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! »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2000" dirty="0">
                <a:solidFill>
                  <a:srgbClr val="333333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code : </a:t>
            </a:r>
            <a:r>
              <a:rPr lang="en-US" sz="2000" dirty="0" err="1">
                <a:solidFill>
                  <a:srgbClr val="333333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CodeableConcept</a:t>
            </a:r>
            <a:r>
              <a:rPr lang="en-US" sz="2000" dirty="0">
                <a:solidFill>
                  <a:srgbClr val="333333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[1..1] « LOINC ?? »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2000" dirty="0">
                <a:solidFill>
                  <a:srgbClr val="333333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subject : Reference [0..1]« </a:t>
            </a:r>
            <a:r>
              <a:rPr lang="en-US" sz="2000" dirty="0" err="1">
                <a:solidFill>
                  <a:srgbClr val="333333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Patient|Group|Device|Location</a:t>
            </a:r>
            <a:r>
              <a:rPr lang="en-US" sz="2000" dirty="0">
                <a:solidFill>
                  <a:srgbClr val="333333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»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2000" dirty="0">
                <a:solidFill>
                  <a:srgbClr val="333333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encounter : Reference [0..1] « Encounter »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2000" dirty="0">
                <a:solidFill>
                  <a:srgbClr val="333333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effective[x] : Type [0..1]« </a:t>
            </a:r>
            <a:r>
              <a:rPr lang="en-US" sz="2000" dirty="0" err="1">
                <a:solidFill>
                  <a:srgbClr val="333333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dateTime|Period</a:t>
            </a:r>
            <a:r>
              <a:rPr lang="en-US" sz="2000" dirty="0">
                <a:solidFill>
                  <a:srgbClr val="333333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»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2000" dirty="0">
                <a:solidFill>
                  <a:srgbClr val="333333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value[x] : Type [0..1]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380985">
              <a:lnSpc>
                <a:spcPct val="107000"/>
              </a:lnSpc>
            </a:pPr>
            <a:r>
              <a:rPr lang="en-US" sz="2000" dirty="0">
                <a:solidFill>
                  <a:srgbClr val="333333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 </a:t>
            </a:r>
            <a:r>
              <a:rPr lang="en-US" sz="2000" dirty="0" err="1">
                <a:solidFill>
                  <a:srgbClr val="333333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Quantity|CodeableConcept|string|Range|Ratio|SampledData</a:t>
            </a:r>
            <a:r>
              <a:rPr lang="en-US" sz="2000" dirty="0">
                <a:solidFill>
                  <a:srgbClr val="333333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380985">
              <a:lnSpc>
                <a:spcPct val="107000"/>
              </a:lnSpc>
            </a:pPr>
            <a:r>
              <a:rPr lang="en-US" sz="2000" dirty="0">
                <a:solidFill>
                  <a:srgbClr val="333333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000" dirty="0" err="1">
                <a:solidFill>
                  <a:srgbClr val="333333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Attachment|time|dateTime|Period</a:t>
            </a:r>
            <a:r>
              <a:rPr lang="en-US" sz="2000" dirty="0">
                <a:solidFill>
                  <a:srgbClr val="333333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»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2000" dirty="0">
                <a:solidFill>
                  <a:srgbClr val="333333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interpretation : </a:t>
            </a:r>
            <a:r>
              <a:rPr lang="en-US" sz="2000" dirty="0" err="1">
                <a:solidFill>
                  <a:srgbClr val="333333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CodeableConcept</a:t>
            </a:r>
            <a:r>
              <a:rPr lang="en-US" sz="2000" dirty="0">
                <a:solidFill>
                  <a:srgbClr val="333333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[0..1] « Observation Interpretation+ »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2000" dirty="0">
                <a:solidFill>
                  <a:srgbClr val="333333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method : </a:t>
            </a:r>
            <a:r>
              <a:rPr lang="en-US" sz="2000" dirty="0" err="1">
                <a:solidFill>
                  <a:srgbClr val="333333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CodeableConcept</a:t>
            </a:r>
            <a:r>
              <a:rPr lang="en-US" sz="2000" dirty="0">
                <a:solidFill>
                  <a:srgbClr val="333333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[0..1] « Observation Methods?? »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2000" dirty="0">
                <a:solidFill>
                  <a:srgbClr val="333333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specimen : Reference [0..1] « Specimen »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2000" dirty="0">
                <a:solidFill>
                  <a:srgbClr val="333333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device : Reference [0..1] « </a:t>
            </a:r>
            <a:r>
              <a:rPr lang="en-US" sz="2000" dirty="0" err="1">
                <a:solidFill>
                  <a:srgbClr val="333333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Device|DeviceMetric</a:t>
            </a:r>
            <a:r>
              <a:rPr lang="en-US" sz="2000" dirty="0">
                <a:solidFill>
                  <a:srgbClr val="333333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»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1026382" y="89647"/>
            <a:ext cx="6701897" cy="661537"/>
          </a:xfrm>
          <a:prstGeom prst="rect">
            <a:avLst/>
          </a:prstGeom>
          <a:extLst/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>
              <a:spcBef>
                <a:spcPct val="0"/>
              </a:spcBef>
              <a:buNone/>
              <a:defRPr sz="40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Observation Resource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23291" y="1219200"/>
            <a:ext cx="6986955" cy="2308324"/>
          </a:xfrm>
          <a:prstGeom prst="rect">
            <a:avLst/>
          </a:prstGeom>
          <a:solidFill>
            <a:schemeClr val="bg1"/>
          </a:solidFill>
          <a:ln w="412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Observation</a:t>
            </a:r>
          </a:p>
          <a:p>
            <a:r>
              <a:rPr lang="en-US" sz="3600" dirty="0"/>
              <a:t>	</a:t>
            </a:r>
            <a:r>
              <a:rPr lang="en-US" sz="3600" dirty="0" smtClean="0"/>
              <a:t>subject &lt;patient identifier&gt;</a:t>
            </a:r>
          </a:p>
          <a:p>
            <a:r>
              <a:rPr lang="en-US" sz="3600" dirty="0"/>
              <a:t>	</a:t>
            </a:r>
            <a:r>
              <a:rPr lang="en-US" sz="3600" dirty="0" smtClean="0"/>
              <a:t>code (test code) from LOINC</a:t>
            </a:r>
          </a:p>
          <a:p>
            <a:r>
              <a:rPr lang="en-US" sz="3600" dirty="0"/>
              <a:t>	</a:t>
            </a:r>
            <a:r>
              <a:rPr lang="en-US" sz="3600" dirty="0" smtClean="0"/>
              <a:t>value &lt;the result of the test&gt;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1875691" y="1371600"/>
            <a:ext cx="6986955" cy="2308324"/>
          </a:xfrm>
          <a:prstGeom prst="rect">
            <a:avLst/>
          </a:prstGeom>
          <a:solidFill>
            <a:schemeClr val="bg1"/>
          </a:solidFill>
          <a:ln w="412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Observation</a:t>
            </a:r>
          </a:p>
          <a:p>
            <a:r>
              <a:rPr lang="en-US" sz="3600" dirty="0"/>
              <a:t>	</a:t>
            </a:r>
            <a:r>
              <a:rPr lang="en-US" sz="3600" dirty="0" smtClean="0"/>
              <a:t>subject: Doe, John; #12345</a:t>
            </a:r>
            <a:r>
              <a:rPr lang="en-US" sz="3600" dirty="0"/>
              <a:t>	</a:t>
            </a:r>
            <a:r>
              <a:rPr lang="en-US" sz="3600" dirty="0" smtClean="0"/>
              <a:t>code: 8480-6, Systolic BP</a:t>
            </a:r>
          </a:p>
          <a:p>
            <a:r>
              <a:rPr lang="en-US" sz="3600" dirty="0"/>
              <a:t>	</a:t>
            </a:r>
            <a:r>
              <a:rPr lang="en-US" sz="3600" dirty="0" smtClean="0"/>
              <a:t>value: 120 mmHg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856292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 txBox="1">
            <a:spLocks/>
          </p:cNvSpPr>
          <p:nvPr/>
        </p:nvSpPr>
        <p:spPr>
          <a:xfrm>
            <a:off x="1233730" y="106214"/>
            <a:ext cx="6610038" cy="508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/>
              <a:t>Example: Fetch a systolic blood pressure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1229751" y="649457"/>
            <a:ext cx="5386731" cy="3231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500" dirty="0">
                <a:latin typeface="Monaco"/>
                <a:cs typeface="Monaco"/>
              </a:rPr>
              <a:t>GET https://open-</a:t>
            </a:r>
            <a:r>
              <a:rPr lang="en-US" sz="1500" dirty="0" err="1">
                <a:latin typeface="Monaco"/>
                <a:cs typeface="Monaco"/>
              </a:rPr>
              <a:t>api.fhir.me</a:t>
            </a:r>
            <a:r>
              <a:rPr lang="en-US" sz="1500" dirty="0">
                <a:latin typeface="Monaco"/>
                <a:cs typeface="Monaco"/>
              </a:rPr>
              <a:t>/Observation/8567?_format=</a:t>
            </a:r>
            <a:r>
              <a:rPr lang="en-US" sz="1500" dirty="0" err="1">
                <a:latin typeface="Monaco"/>
                <a:cs typeface="Monaco"/>
              </a:rPr>
              <a:t>json</a:t>
            </a:r>
            <a:endParaRPr lang="en-US" sz="1500" dirty="0">
              <a:latin typeface="Monaco"/>
              <a:cs typeface="Monaco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85301" y="894577"/>
            <a:ext cx="6220773" cy="44251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83" b="1" dirty="0">
                <a:latin typeface="Monaco"/>
                <a:cs typeface="Monaco"/>
              </a:rPr>
              <a:t>{</a:t>
            </a:r>
          </a:p>
          <a:p>
            <a:r>
              <a:rPr lang="en-US" sz="1083" b="1" dirty="0">
                <a:latin typeface="Monaco"/>
                <a:cs typeface="Monaco"/>
              </a:rPr>
              <a:t>  "</a:t>
            </a:r>
            <a:r>
              <a:rPr lang="en-US" sz="1083" b="1" dirty="0" err="1">
                <a:latin typeface="Monaco"/>
                <a:cs typeface="Monaco"/>
              </a:rPr>
              <a:t>resourceType</a:t>
            </a:r>
            <a:r>
              <a:rPr lang="en-US" sz="1083" b="1" dirty="0">
                <a:latin typeface="Monaco"/>
                <a:cs typeface="Monaco"/>
              </a:rPr>
              <a:t>": "Observation",</a:t>
            </a:r>
          </a:p>
          <a:p>
            <a:r>
              <a:rPr lang="en-US" sz="1083" b="1" dirty="0">
                <a:latin typeface="Monaco"/>
                <a:cs typeface="Monaco"/>
              </a:rPr>
              <a:t>  "text": {</a:t>
            </a:r>
          </a:p>
          <a:p>
            <a:r>
              <a:rPr lang="en-US" sz="1083" b="1" dirty="0">
                <a:latin typeface="Monaco"/>
                <a:cs typeface="Monaco"/>
              </a:rPr>
              <a:t>    "status": "generated",</a:t>
            </a:r>
          </a:p>
          <a:p>
            <a:r>
              <a:rPr lang="en-US" sz="1083" b="1" dirty="0">
                <a:latin typeface="Monaco"/>
                <a:cs typeface="Monaco"/>
              </a:rPr>
              <a:t>    "div": "&lt;div&gt;1999-07-02: Systolic blood pressure = 109 mm[Hg]&lt;/div&gt;"</a:t>
            </a:r>
          </a:p>
          <a:p>
            <a:r>
              <a:rPr lang="en-US" sz="1083" b="1" dirty="0">
                <a:latin typeface="Monaco"/>
                <a:cs typeface="Monaco"/>
              </a:rPr>
              <a:t>  },</a:t>
            </a:r>
          </a:p>
          <a:p>
            <a:r>
              <a:rPr lang="en-US" sz="1083" b="1" dirty="0">
                <a:latin typeface="Monaco"/>
                <a:cs typeface="Monaco"/>
              </a:rPr>
              <a:t>  "name": {</a:t>
            </a:r>
          </a:p>
          <a:p>
            <a:r>
              <a:rPr lang="en-US" sz="1083" b="1" dirty="0">
                <a:latin typeface="Monaco"/>
                <a:cs typeface="Monaco"/>
              </a:rPr>
              <a:t>    "coding": [</a:t>
            </a:r>
          </a:p>
          <a:p>
            <a:r>
              <a:rPr lang="en-US" sz="1083" b="1" dirty="0">
                <a:latin typeface="Monaco"/>
                <a:cs typeface="Monaco"/>
              </a:rPr>
              <a:t>      {</a:t>
            </a:r>
          </a:p>
          <a:p>
            <a:r>
              <a:rPr lang="en-US" sz="1083" b="1" dirty="0">
                <a:latin typeface="Monaco"/>
                <a:cs typeface="Monaco"/>
              </a:rPr>
              <a:t>        "system": "http://</a:t>
            </a:r>
            <a:r>
              <a:rPr lang="en-US" sz="1083" b="1" dirty="0" err="1">
                <a:latin typeface="Monaco"/>
                <a:cs typeface="Monaco"/>
              </a:rPr>
              <a:t>loinc.org</a:t>
            </a:r>
            <a:r>
              <a:rPr lang="en-US" sz="1083" b="1" dirty="0">
                <a:latin typeface="Monaco"/>
                <a:cs typeface="Monaco"/>
              </a:rPr>
              <a:t>",</a:t>
            </a:r>
          </a:p>
          <a:p>
            <a:r>
              <a:rPr lang="en-US" sz="1083" b="1" dirty="0">
                <a:latin typeface="Monaco"/>
                <a:cs typeface="Monaco"/>
              </a:rPr>
              <a:t>        "code": "8480-6",</a:t>
            </a:r>
          </a:p>
          <a:p>
            <a:r>
              <a:rPr lang="en-US" sz="1083" b="1" dirty="0">
                <a:latin typeface="Monaco"/>
                <a:cs typeface="Monaco"/>
              </a:rPr>
              <a:t>        "display": "Systolic blood pressure"</a:t>
            </a:r>
          </a:p>
          <a:p>
            <a:r>
              <a:rPr lang="en-US" sz="1083" b="1" dirty="0">
                <a:latin typeface="Monaco"/>
                <a:cs typeface="Monaco"/>
              </a:rPr>
              <a:t>      }</a:t>
            </a:r>
          </a:p>
          <a:p>
            <a:r>
              <a:rPr lang="en-US" sz="1083" b="1" dirty="0">
                <a:latin typeface="Monaco"/>
                <a:cs typeface="Monaco"/>
              </a:rPr>
              <a:t>    ]</a:t>
            </a:r>
          </a:p>
          <a:p>
            <a:r>
              <a:rPr lang="en-US" sz="1083" b="1" dirty="0">
                <a:latin typeface="Monaco"/>
                <a:cs typeface="Monaco"/>
              </a:rPr>
              <a:t>  },</a:t>
            </a:r>
          </a:p>
          <a:p>
            <a:r>
              <a:rPr lang="en-US" sz="1083" b="1" dirty="0">
                <a:latin typeface="Monaco"/>
                <a:cs typeface="Monaco"/>
              </a:rPr>
              <a:t>  "</a:t>
            </a:r>
            <a:r>
              <a:rPr lang="en-US" sz="1083" b="1" dirty="0" err="1">
                <a:latin typeface="Monaco"/>
                <a:cs typeface="Monaco"/>
              </a:rPr>
              <a:t>valueQuantity</a:t>
            </a:r>
            <a:r>
              <a:rPr lang="en-US" sz="1083" b="1" dirty="0">
                <a:latin typeface="Monaco"/>
                <a:cs typeface="Monaco"/>
              </a:rPr>
              <a:t>": {</a:t>
            </a:r>
          </a:p>
          <a:p>
            <a:r>
              <a:rPr lang="en-US" sz="1083" b="1" dirty="0">
                <a:latin typeface="Monaco"/>
                <a:cs typeface="Monaco"/>
              </a:rPr>
              <a:t>    "value": 109.0,</a:t>
            </a:r>
          </a:p>
          <a:p>
            <a:r>
              <a:rPr lang="en-US" sz="1083" b="1" dirty="0">
                <a:latin typeface="Monaco"/>
                <a:cs typeface="Monaco"/>
              </a:rPr>
              <a:t>    "units": "mm[Hg]",</a:t>
            </a:r>
          </a:p>
          <a:p>
            <a:r>
              <a:rPr lang="en-US" sz="1083" b="1" dirty="0">
                <a:latin typeface="Monaco"/>
                <a:cs typeface="Monaco"/>
              </a:rPr>
              <a:t>    "code": "mm[Hg]"</a:t>
            </a:r>
          </a:p>
          <a:p>
            <a:r>
              <a:rPr lang="en-US" sz="1083" b="1" dirty="0">
                <a:latin typeface="Monaco"/>
                <a:cs typeface="Monaco"/>
              </a:rPr>
              <a:t>  },</a:t>
            </a:r>
          </a:p>
          <a:p>
            <a:r>
              <a:rPr lang="en-US" sz="1083" b="1" dirty="0">
                <a:latin typeface="Monaco"/>
                <a:cs typeface="Monaco"/>
              </a:rPr>
              <a:t>  "</a:t>
            </a:r>
            <a:r>
              <a:rPr lang="en-US" sz="1083" b="1" dirty="0" err="1">
                <a:latin typeface="Monaco"/>
                <a:cs typeface="Monaco"/>
              </a:rPr>
              <a:t>appliesDateTime</a:t>
            </a:r>
            <a:r>
              <a:rPr lang="en-US" sz="1083" b="1" dirty="0">
                <a:latin typeface="Monaco"/>
                <a:cs typeface="Monaco"/>
              </a:rPr>
              <a:t>": "1999-07-02",</a:t>
            </a:r>
          </a:p>
          <a:p>
            <a:r>
              <a:rPr lang="en-US" sz="1083" b="1" dirty="0">
                <a:latin typeface="Monaco"/>
                <a:cs typeface="Monaco"/>
              </a:rPr>
              <a:t>  "status": "final",</a:t>
            </a:r>
          </a:p>
          <a:p>
            <a:r>
              <a:rPr lang="en-US" sz="1083" b="1" dirty="0">
                <a:latin typeface="Monaco"/>
                <a:cs typeface="Monaco"/>
              </a:rPr>
              <a:t>  "subject": {</a:t>
            </a:r>
          </a:p>
          <a:p>
            <a:r>
              <a:rPr lang="en-US" sz="1083" b="1" dirty="0">
                <a:latin typeface="Monaco"/>
                <a:cs typeface="Monaco"/>
              </a:rPr>
              <a:t>    "reference": "Patient/1186747"</a:t>
            </a:r>
          </a:p>
          <a:p>
            <a:r>
              <a:rPr lang="en-US" sz="1083" b="1" dirty="0">
                <a:latin typeface="Monaco"/>
                <a:cs typeface="Monaco"/>
              </a:rPr>
              <a:t>  }</a:t>
            </a:r>
          </a:p>
          <a:p>
            <a:r>
              <a:rPr lang="en-US" sz="1083" b="1" dirty="0">
                <a:latin typeface="Monaco"/>
                <a:cs typeface="Monaco"/>
              </a:rPr>
              <a:t>}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5177507" y="972622"/>
            <a:ext cx="3455873" cy="1021764"/>
            <a:chOff x="4669657" y="510986"/>
            <a:chExt cx="4147050" cy="919588"/>
          </a:xfrm>
        </p:grpSpPr>
        <p:sp>
          <p:nvSpPr>
            <p:cNvPr id="6" name="TextBox 5"/>
            <p:cNvSpPr txBox="1"/>
            <p:nvPr/>
          </p:nvSpPr>
          <p:spPr>
            <a:xfrm>
              <a:off x="6396427" y="1139725"/>
              <a:ext cx="2420280" cy="29084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 cmpd="sng">
              <a:solidFill>
                <a:schemeClr val="bg1">
                  <a:lumMod val="65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500" dirty="0"/>
                <a:t>Resource (unique) ID</a:t>
              </a:r>
            </a:p>
          </p:txBody>
        </p:sp>
        <p:cxnSp>
          <p:nvCxnSpPr>
            <p:cNvPr id="7" name="Straight Arrow Connector 6"/>
            <p:cNvCxnSpPr>
              <a:stCxn id="6" idx="0"/>
            </p:cNvCxnSpPr>
            <p:nvPr/>
          </p:nvCxnSpPr>
          <p:spPr bwMode="auto">
            <a:xfrm flipH="1" flipV="1">
              <a:off x="4669657" y="510986"/>
              <a:ext cx="2936910" cy="628739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8" name="Group 7"/>
          <p:cNvGrpSpPr/>
          <p:nvPr/>
        </p:nvGrpSpPr>
        <p:grpSpPr>
          <a:xfrm>
            <a:off x="4398362" y="957235"/>
            <a:ext cx="2266050" cy="1573576"/>
            <a:chOff x="4937540" y="1126790"/>
            <a:chExt cx="2483363" cy="1371822"/>
          </a:xfrm>
        </p:grpSpPr>
        <p:sp>
          <p:nvSpPr>
            <p:cNvPr id="9" name="TextBox 8"/>
            <p:cNvSpPr txBox="1"/>
            <p:nvPr/>
          </p:nvSpPr>
          <p:spPr>
            <a:xfrm>
              <a:off x="5695718" y="2216881"/>
              <a:ext cx="1725185" cy="28173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 cmpd="sng">
              <a:solidFill>
                <a:schemeClr val="bg1">
                  <a:lumMod val="6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500" dirty="0"/>
                <a:t>Resource Type</a:t>
              </a:r>
            </a:p>
          </p:txBody>
        </p:sp>
        <p:cxnSp>
          <p:nvCxnSpPr>
            <p:cNvPr id="10" name="Straight Arrow Connector 9"/>
            <p:cNvCxnSpPr>
              <a:stCxn id="9" idx="0"/>
            </p:cNvCxnSpPr>
            <p:nvPr/>
          </p:nvCxnSpPr>
          <p:spPr bwMode="auto">
            <a:xfrm flipH="1" flipV="1">
              <a:off x="4937540" y="1126790"/>
              <a:ext cx="1620771" cy="1090091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11" name="Group 10"/>
          <p:cNvGrpSpPr/>
          <p:nvPr/>
        </p:nvGrpSpPr>
        <p:grpSpPr>
          <a:xfrm>
            <a:off x="2526115" y="2688479"/>
            <a:ext cx="2362325" cy="650838"/>
            <a:chOff x="4162783" y="2491814"/>
            <a:chExt cx="2834790" cy="585755"/>
          </a:xfrm>
        </p:grpSpPr>
        <p:sp>
          <p:nvSpPr>
            <p:cNvPr id="12" name="TextBox 11"/>
            <p:cNvSpPr txBox="1"/>
            <p:nvPr/>
          </p:nvSpPr>
          <p:spPr>
            <a:xfrm>
              <a:off x="5281205" y="2786720"/>
              <a:ext cx="1716368" cy="29084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 cmpd="sng">
              <a:solidFill>
                <a:schemeClr val="bg1">
                  <a:lumMod val="6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500" dirty="0"/>
                <a:t>Semantics</a:t>
              </a:r>
            </a:p>
          </p:txBody>
        </p:sp>
        <p:cxnSp>
          <p:nvCxnSpPr>
            <p:cNvPr id="13" name="Straight Arrow Connector 12"/>
            <p:cNvCxnSpPr>
              <a:stCxn id="12" idx="1"/>
            </p:cNvCxnSpPr>
            <p:nvPr/>
          </p:nvCxnSpPr>
          <p:spPr bwMode="auto">
            <a:xfrm flipH="1" flipV="1">
              <a:off x="4162783" y="2491814"/>
              <a:ext cx="1118422" cy="440328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14" name="Group 13"/>
          <p:cNvGrpSpPr/>
          <p:nvPr/>
        </p:nvGrpSpPr>
        <p:grpSpPr>
          <a:xfrm>
            <a:off x="2588442" y="3666263"/>
            <a:ext cx="3996861" cy="553997"/>
            <a:chOff x="2624670" y="3363552"/>
            <a:chExt cx="4796233" cy="498599"/>
          </a:xfrm>
        </p:grpSpPr>
        <p:sp>
          <p:nvSpPr>
            <p:cNvPr id="15" name="TextBox 14"/>
            <p:cNvSpPr txBox="1"/>
            <p:nvPr/>
          </p:nvSpPr>
          <p:spPr>
            <a:xfrm>
              <a:off x="5731549" y="3363552"/>
              <a:ext cx="1689354" cy="49859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 cmpd="sng">
              <a:solidFill>
                <a:schemeClr val="bg1">
                  <a:lumMod val="6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500" dirty="0"/>
                <a:t>Clinical Values</a:t>
              </a:r>
            </a:p>
          </p:txBody>
        </p:sp>
        <p:cxnSp>
          <p:nvCxnSpPr>
            <p:cNvPr id="16" name="Straight Arrow Connector 15"/>
            <p:cNvCxnSpPr>
              <a:stCxn id="15" idx="1"/>
            </p:cNvCxnSpPr>
            <p:nvPr/>
          </p:nvCxnSpPr>
          <p:spPr bwMode="auto">
            <a:xfrm flipH="1" flipV="1">
              <a:off x="2624670" y="3502049"/>
              <a:ext cx="3106879" cy="110799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17" name="Group 16"/>
          <p:cNvGrpSpPr/>
          <p:nvPr/>
        </p:nvGrpSpPr>
        <p:grpSpPr>
          <a:xfrm>
            <a:off x="3352800" y="4375914"/>
            <a:ext cx="3993098" cy="553998"/>
            <a:chOff x="2629186" y="3248099"/>
            <a:chExt cx="4791717" cy="498598"/>
          </a:xfrm>
        </p:grpSpPr>
        <p:sp>
          <p:nvSpPr>
            <p:cNvPr id="18" name="TextBox 17"/>
            <p:cNvSpPr txBox="1"/>
            <p:nvPr/>
          </p:nvSpPr>
          <p:spPr>
            <a:xfrm>
              <a:off x="5731549" y="3248099"/>
              <a:ext cx="1689354" cy="498598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 cmpd="sng">
              <a:solidFill>
                <a:schemeClr val="bg1">
                  <a:lumMod val="6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500" dirty="0"/>
                <a:t>URL to Patient</a:t>
              </a:r>
            </a:p>
          </p:txBody>
        </p:sp>
        <p:cxnSp>
          <p:nvCxnSpPr>
            <p:cNvPr id="19" name="Straight Arrow Connector 18"/>
            <p:cNvCxnSpPr>
              <a:stCxn id="18" idx="1"/>
            </p:cNvCxnSpPr>
            <p:nvPr/>
          </p:nvCxnSpPr>
          <p:spPr bwMode="auto">
            <a:xfrm flipH="1">
              <a:off x="2629186" y="3497398"/>
              <a:ext cx="3102363" cy="109215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7D11A-E4C4-2C4D-9054-85AF8217705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703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893" y="134487"/>
            <a:ext cx="7889630" cy="670278"/>
          </a:xfrm>
        </p:spPr>
        <p:txBody>
          <a:bodyPr>
            <a:noAutofit/>
          </a:bodyPr>
          <a:lstStyle/>
          <a:p>
            <a:r>
              <a:rPr lang="en-US" sz="4000" dirty="0"/>
              <a:t>Profile for “Blood pressure”</a:t>
            </a:r>
            <a:endParaRPr lang="nl-NL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074393" y="5159745"/>
            <a:ext cx="858592" cy="461470"/>
          </a:xfrm>
          <a:prstGeom prst="rect">
            <a:avLst/>
          </a:prstGeom>
        </p:spPr>
        <p:txBody>
          <a:bodyPr/>
          <a:lstStyle/>
          <a:p>
            <a:fld id="{5CC3E5C4-3E2B-40F1-9F2B-C46CEB0C88DF}" type="slidenum">
              <a:rPr lang="en-CA" smtClean="0">
                <a:latin typeface="Arial"/>
              </a:rPr>
              <a:pPr/>
              <a:t>8</a:t>
            </a:fld>
            <a:endParaRPr lang="en-CA" dirty="0">
              <a:latin typeface="Arial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2272270" y="1073743"/>
            <a:ext cx="3930135" cy="231599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76200" tIns="38100" rIns="76200" bIns="38100" numCol="1" rtlCol="0" anchor="t" anchorCtr="0" compatLnSpc="1">
            <a:prstTxWarp prst="textNoShape">
              <a:avLst/>
            </a:prstTxWarp>
          </a:bodyPr>
          <a:lstStyle/>
          <a:p>
            <a:pPr defTabSz="7619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333" b="1" dirty="0">
                <a:solidFill>
                  <a:srgbClr val="000000"/>
                </a:solidFill>
                <a:latin typeface="Arial" charset="0"/>
              </a:rPr>
              <a:t>Observation = </a:t>
            </a:r>
            <a:r>
              <a:rPr lang="en-US" sz="1333" b="1" i="1" dirty="0">
                <a:solidFill>
                  <a:srgbClr val="000000"/>
                </a:solidFill>
                <a:latin typeface="Arial" charset="0"/>
              </a:rPr>
              <a:t>Blood Pressure</a:t>
            </a:r>
          </a:p>
          <a:p>
            <a:pPr defTabSz="7619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333" dirty="0" err="1">
                <a:solidFill>
                  <a:srgbClr val="000000"/>
                </a:solidFill>
                <a:latin typeface="Arial" charset="0"/>
              </a:rPr>
              <a:t>Subject.reference</a:t>
            </a:r>
            <a:r>
              <a:rPr lang="en-US" sz="1333" dirty="0">
                <a:solidFill>
                  <a:srgbClr val="000000"/>
                </a:solidFill>
                <a:latin typeface="Arial" charset="0"/>
              </a:rPr>
              <a:t>: Patient URL</a:t>
            </a:r>
          </a:p>
          <a:p>
            <a:pPr defTabSz="7619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333" dirty="0">
                <a:solidFill>
                  <a:srgbClr val="000000"/>
                </a:solidFill>
                <a:latin typeface="Arial" charset="0"/>
              </a:rPr>
              <a:t>Coding: LOINC 55284-4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1610219" y="3551683"/>
            <a:ext cx="2509856" cy="126014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76200" tIns="38100" rIns="76200" bIns="38100" numCol="1" rtlCol="0" anchor="t" anchorCtr="0" compatLnSpc="1">
            <a:prstTxWarp prst="textNoShape">
              <a:avLst/>
            </a:prstTxWarp>
          </a:bodyPr>
          <a:lstStyle/>
          <a:p>
            <a:pPr defTabSz="7619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333" b="1" dirty="0">
                <a:solidFill>
                  <a:srgbClr val="000000"/>
                </a:solidFill>
                <a:latin typeface="Arial" charset="0"/>
              </a:rPr>
              <a:t>Observation = </a:t>
            </a:r>
            <a:r>
              <a:rPr lang="en-US" sz="1333" b="1" i="1" dirty="0">
                <a:solidFill>
                  <a:srgbClr val="000000"/>
                </a:solidFill>
                <a:latin typeface="Arial" charset="0"/>
              </a:rPr>
              <a:t>Systolic BP</a:t>
            </a:r>
          </a:p>
          <a:p>
            <a:pPr defTabSz="7619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333" dirty="0">
                <a:solidFill>
                  <a:srgbClr val="000000"/>
                </a:solidFill>
                <a:latin typeface="Arial" charset="0"/>
              </a:rPr>
              <a:t>name: “Systolic”</a:t>
            </a:r>
          </a:p>
          <a:p>
            <a:pPr defTabSz="7619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333" dirty="0">
                <a:solidFill>
                  <a:srgbClr val="000000"/>
                </a:solidFill>
                <a:latin typeface="Arial" charset="0"/>
              </a:rPr>
              <a:t>coding: LOINC 8480-6</a:t>
            </a:r>
          </a:p>
          <a:p>
            <a:pPr defTabSz="7619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333" dirty="0" err="1">
                <a:solidFill>
                  <a:srgbClr val="000000"/>
                </a:solidFill>
                <a:latin typeface="Arial" charset="0"/>
              </a:rPr>
              <a:t>value.units</a:t>
            </a:r>
            <a:r>
              <a:rPr lang="en-US" sz="1333" dirty="0">
                <a:solidFill>
                  <a:srgbClr val="000000"/>
                </a:solidFill>
                <a:latin typeface="Arial" charset="0"/>
              </a:rPr>
              <a:t>: “mmHg”</a:t>
            </a:r>
          </a:p>
          <a:p>
            <a:pPr defTabSz="76197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33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4394902" y="3559310"/>
            <a:ext cx="2400267" cy="126014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76200" tIns="38100" rIns="76200" bIns="38100" numCol="1" rtlCol="0" anchor="t" anchorCtr="0" compatLnSpc="1">
            <a:prstTxWarp prst="textNoShape">
              <a:avLst/>
            </a:prstTxWarp>
          </a:bodyPr>
          <a:lstStyle/>
          <a:p>
            <a:pPr defTabSz="7619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333" b="1" dirty="0">
                <a:solidFill>
                  <a:srgbClr val="000000"/>
                </a:solidFill>
                <a:latin typeface="Arial" charset="0"/>
              </a:rPr>
              <a:t>Observation = </a:t>
            </a:r>
            <a:r>
              <a:rPr lang="en-US" sz="1333" b="1" i="1" dirty="0">
                <a:solidFill>
                  <a:srgbClr val="000000"/>
                </a:solidFill>
                <a:latin typeface="Arial" charset="0"/>
              </a:rPr>
              <a:t>Diastolic BP</a:t>
            </a:r>
          </a:p>
          <a:p>
            <a:pPr defTabSz="7619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333" dirty="0">
                <a:solidFill>
                  <a:srgbClr val="000000"/>
                </a:solidFill>
                <a:latin typeface="Arial" charset="0"/>
              </a:rPr>
              <a:t>name: “Diastolic”</a:t>
            </a:r>
          </a:p>
          <a:p>
            <a:pPr defTabSz="7619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333" dirty="0">
                <a:solidFill>
                  <a:srgbClr val="000000"/>
                </a:solidFill>
                <a:latin typeface="Arial" charset="0"/>
              </a:rPr>
              <a:t>coding: LOINC 8462-4</a:t>
            </a:r>
          </a:p>
          <a:p>
            <a:pPr defTabSz="7619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333" dirty="0" err="1">
                <a:solidFill>
                  <a:srgbClr val="000000"/>
                </a:solidFill>
                <a:latin typeface="Arial" charset="0"/>
              </a:rPr>
              <a:t>value.units</a:t>
            </a:r>
            <a:r>
              <a:rPr lang="en-US" sz="1333" dirty="0">
                <a:solidFill>
                  <a:srgbClr val="000000"/>
                </a:solidFill>
                <a:latin typeface="Arial" charset="0"/>
              </a:rPr>
              <a:t>: “mmHg”</a:t>
            </a:r>
          </a:p>
          <a:p>
            <a:pPr defTabSz="76197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33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2347212" y="1993884"/>
            <a:ext cx="3775103" cy="131318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76200" tIns="38100" rIns="76200" bIns="38100" numCol="1" rtlCol="0" anchor="t" anchorCtr="0" compatLnSpc="1">
            <a:prstTxWarp prst="textNoShape">
              <a:avLst/>
            </a:prstTxWarp>
          </a:bodyPr>
          <a:lstStyle/>
          <a:p>
            <a:pPr defTabSz="7619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167" dirty="0">
                <a:solidFill>
                  <a:srgbClr val="000000"/>
                </a:solidFill>
                <a:latin typeface="Arial" charset="0"/>
              </a:rPr>
              <a:t>Related:</a:t>
            </a:r>
          </a:p>
          <a:p>
            <a:pPr defTabSz="76197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167" b="1" dirty="0">
              <a:solidFill>
                <a:srgbClr val="000000"/>
              </a:solidFill>
              <a:latin typeface="Arial" charset="0"/>
            </a:endParaRPr>
          </a:p>
        </p:txBody>
      </p:sp>
      <p:cxnSp>
        <p:nvCxnSpPr>
          <p:cNvPr id="14" name="Straight Arrow Connector 13"/>
          <p:cNvCxnSpPr>
            <a:stCxn id="8" idx="2"/>
            <a:endCxn id="11" idx="0"/>
          </p:cNvCxnSpPr>
          <p:nvPr/>
        </p:nvCxnSpPr>
        <p:spPr bwMode="auto">
          <a:xfrm flipH="1">
            <a:off x="2865141" y="3168561"/>
            <a:ext cx="491207" cy="383146"/>
          </a:xfrm>
          <a:prstGeom prst="straightConnector1">
            <a:avLst/>
          </a:prstGeom>
          <a:ln>
            <a:headEnd type="none" w="med" len="med"/>
            <a:tailEnd type="arrow"/>
          </a:ln>
          <a:ex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20" idx="2"/>
            <a:endCxn id="12" idx="0"/>
          </p:cNvCxnSpPr>
          <p:nvPr/>
        </p:nvCxnSpPr>
        <p:spPr bwMode="auto">
          <a:xfrm>
            <a:off x="5138356" y="3168537"/>
            <a:ext cx="456683" cy="390773"/>
          </a:xfrm>
          <a:prstGeom prst="straightConnector1">
            <a:avLst/>
          </a:prstGeom>
          <a:ln>
            <a:headEnd type="none" w="med" len="med"/>
            <a:tailEnd type="arrow"/>
          </a:ln>
          <a:ex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 bwMode="auto">
          <a:xfrm>
            <a:off x="2501121" y="2310087"/>
            <a:ext cx="1710496" cy="85847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76200" tIns="38100" rIns="76200" bIns="38100" numCol="1" rtlCol="0" anchor="t" anchorCtr="0" compatLnSpc="1">
            <a:prstTxWarp prst="textNoShape">
              <a:avLst/>
            </a:prstTxWarp>
          </a:bodyPr>
          <a:lstStyle/>
          <a:p>
            <a:pPr defTabSz="7619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167" dirty="0">
                <a:solidFill>
                  <a:srgbClr val="000000"/>
                </a:solidFill>
                <a:latin typeface="Arial" charset="0"/>
              </a:rPr>
              <a:t>type: has-component</a:t>
            </a:r>
          </a:p>
          <a:p>
            <a:pPr defTabSz="7619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167" dirty="0" err="1">
                <a:solidFill>
                  <a:srgbClr val="000000"/>
                </a:solidFill>
                <a:latin typeface="Arial" charset="0"/>
              </a:rPr>
              <a:t>target.reference</a:t>
            </a:r>
            <a:r>
              <a:rPr lang="en-US" sz="1167" dirty="0">
                <a:solidFill>
                  <a:srgbClr val="000000"/>
                </a:solidFill>
                <a:latin typeface="Arial" charset="0"/>
              </a:rPr>
              <a:t>:</a:t>
            </a:r>
          </a:p>
          <a:p>
            <a:pPr defTabSz="7619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167" dirty="0">
                <a:solidFill>
                  <a:srgbClr val="000000"/>
                </a:solidFill>
                <a:latin typeface="Arial" charset="0"/>
              </a:rPr>
              <a:t>  Observation URL</a:t>
            </a:r>
          </a:p>
          <a:p>
            <a:pPr defTabSz="76197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167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4283125" y="2310087"/>
            <a:ext cx="1710496" cy="85847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76200" tIns="38100" rIns="76200" bIns="38100" numCol="1" rtlCol="0" anchor="t" anchorCtr="0" compatLnSpc="1">
            <a:prstTxWarp prst="textNoShape">
              <a:avLst/>
            </a:prstTxWarp>
          </a:bodyPr>
          <a:lstStyle/>
          <a:p>
            <a:pPr defTabSz="7619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167" dirty="0">
                <a:solidFill>
                  <a:srgbClr val="000000"/>
                </a:solidFill>
                <a:latin typeface="Arial" charset="0"/>
              </a:rPr>
              <a:t>type: has-component</a:t>
            </a:r>
          </a:p>
          <a:p>
            <a:pPr defTabSz="7619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167" dirty="0" err="1">
                <a:solidFill>
                  <a:srgbClr val="000000"/>
                </a:solidFill>
                <a:latin typeface="Arial" charset="0"/>
              </a:rPr>
              <a:t>target.reference</a:t>
            </a:r>
            <a:r>
              <a:rPr lang="en-US" sz="1167" dirty="0">
                <a:solidFill>
                  <a:srgbClr val="000000"/>
                </a:solidFill>
                <a:latin typeface="Arial" charset="0"/>
              </a:rPr>
              <a:t>:</a:t>
            </a:r>
          </a:p>
          <a:p>
            <a:pPr defTabSz="7619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167" dirty="0">
                <a:solidFill>
                  <a:srgbClr val="000000"/>
                </a:solidFill>
                <a:latin typeface="Arial" charset="0"/>
              </a:rPr>
              <a:t>  Observation URL</a:t>
            </a:r>
          </a:p>
          <a:p>
            <a:pPr defTabSz="76197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167" b="1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9574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FHIR is easy to implement</a:t>
            </a:r>
          </a:p>
          <a:p>
            <a:r>
              <a:rPr lang="en-US" dirty="0" smtClean="0"/>
              <a:t>FHIR has unprecedented support from EHR vendors</a:t>
            </a:r>
          </a:p>
          <a:p>
            <a:r>
              <a:rPr lang="en-US" dirty="0" smtClean="0"/>
              <a:t>SMART on FHIR </a:t>
            </a:r>
            <a:r>
              <a:rPr lang="en-US" dirty="0" smtClean="0"/>
              <a:t>really works!</a:t>
            </a:r>
          </a:p>
          <a:p>
            <a:pPr lvl="1"/>
            <a:r>
              <a:rPr lang="en-US" dirty="0" smtClean="0"/>
              <a:t>Applications </a:t>
            </a:r>
            <a:r>
              <a:rPr lang="en-US" dirty="0" smtClean="0"/>
              <a:t>at Intermountain Healthcare</a:t>
            </a:r>
          </a:p>
          <a:p>
            <a:pPr lvl="2"/>
            <a:r>
              <a:rPr lang="en-US" dirty="0"/>
              <a:t>In use - Pediatric growth chart, Pediatric drug card, BP Centiles</a:t>
            </a:r>
          </a:p>
          <a:p>
            <a:pPr lvl="2"/>
            <a:r>
              <a:rPr lang="en-US" dirty="0"/>
              <a:t>In development – HIE viewer, Pulmonary Embolus diagnosis and management</a:t>
            </a:r>
          </a:p>
          <a:p>
            <a:pPr lvl="1"/>
            <a:r>
              <a:rPr lang="en-US" dirty="0"/>
              <a:t>University of Utah collaborations</a:t>
            </a:r>
          </a:p>
          <a:p>
            <a:pPr lvl="2"/>
            <a:r>
              <a:rPr lang="en-US" dirty="0"/>
              <a:t>ONC Challenge grant: Neonatal bilirubin app</a:t>
            </a:r>
          </a:p>
          <a:p>
            <a:pPr lvl="2"/>
            <a:r>
              <a:rPr lang="en-US" dirty="0"/>
              <a:t>ONC High Impact grant: Surgery transition app 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97906" y="5229723"/>
            <a:ext cx="990600" cy="304271"/>
          </a:xfrm>
        </p:spPr>
        <p:txBody>
          <a:bodyPr/>
          <a:lstStyle/>
          <a:p>
            <a:fld id="{2A87D11A-E4C4-2C4D-9054-85AF8217705F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5632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81716</TotalTime>
  <Words>1056</Words>
  <Application>Microsoft Office PowerPoint</Application>
  <PresentationFormat>On-screen Show (16:10)</PresentationFormat>
  <Paragraphs>264</Paragraphs>
  <Slides>21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3" baseType="lpstr">
      <vt:lpstr>ＭＳ Ｐゴシック</vt:lpstr>
      <vt:lpstr>Aharoni</vt:lpstr>
      <vt:lpstr>Arial</vt:lpstr>
      <vt:lpstr>Calibri</vt:lpstr>
      <vt:lpstr>Gotham  </vt:lpstr>
      <vt:lpstr>Helvetica Neue Light</vt:lpstr>
      <vt:lpstr>Monaco</vt:lpstr>
      <vt:lpstr>News Gothic MT</vt:lpstr>
      <vt:lpstr>Times New Roman</vt:lpstr>
      <vt:lpstr>Trebuchet MS</vt:lpstr>
      <vt:lpstr>Wingdings 2</vt:lpstr>
      <vt:lpstr>Breeze</vt:lpstr>
      <vt:lpstr>PowerPoint Presentation</vt:lpstr>
      <vt:lpstr>Healthcare Services Platform Consortium</vt:lpstr>
      <vt:lpstr>PowerPoint Presentation</vt:lpstr>
      <vt:lpstr>The path to plug-and-play interoperability</vt:lpstr>
      <vt:lpstr>FHIR: Core Resources</vt:lpstr>
      <vt:lpstr>PowerPoint Presentation</vt:lpstr>
      <vt:lpstr>PowerPoint Presentation</vt:lpstr>
      <vt:lpstr>Profile for “Blood pressure”</vt:lpstr>
      <vt:lpstr>Progress</vt:lpstr>
      <vt:lpstr>People Use LOINC Codes Differently</vt:lpstr>
      <vt:lpstr>LOINC Codes for Blood Pressure</vt:lpstr>
      <vt:lpstr>Terminology Entropy</vt:lpstr>
      <vt:lpstr>The Compliance Pyramid</vt:lpstr>
      <vt:lpstr>Comments</vt:lpstr>
      <vt:lpstr>PowerPoint Presentation</vt:lpstr>
      <vt:lpstr>Argonaut Level Interoperability</vt:lpstr>
      <vt:lpstr>HSPC Level Interoperability</vt:lpstr>
      <vt:lpstr>Reasons to do it on the server side</vt:lpstr>
      <vt:lpstr>We walk a fine line</vt:lpstr>
      <vt:lpstr>What I hope happens</vt:lpstr>
      <vt:lpstr>The End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HSPC Tier 1 vs. Tier 2 Technical Specification</dc:title>
  <dc:creator>Rick Freeman</dc:creator>
  <cp:lastModifiedBy>Stan Huff</cp:lastModifiedBy>
  <cp:revision>332</cp:revision>
  <dcterms:created xsi:type="dcterms:W3CDTF">2015-02-03T21:55:03Z</dcterms:created>
  <dcterms:modified xsi:type="dcterms:W3CDTF">2017-03-30T02:51:03Z</dcterms:modified>
</cp:coreProperties>
</file>