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13" r:id="rId2"/>
    <p:sldId id="314" r:id="rId3"/>
    <p:sldId id="315" r:id="rId4"/>
    <p:sldId id="319" r:id="rId5"/>
    <p:sldId id="316" r:id="rId6"/>
    <p:sldId id="324" r:id="rId7"/>
    <p:sldId id="318" r:id="rId8"/>
    <p:sldId id="321" r:id="rId9"/>
    <p:sldId id="317" r:id="rId10"/>
    <p:sldId id="322" r:id="rId11"/>
    <p:sldId id="320" r:id="rId12"/>
    <p:sldId id="312" r:id="rId13"/>
  </p:sldIdLst>
  <p:sldSz cx="12192000" cy="6858000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04" autoAdjust="0"/>
    <p:restoredTop sz="94660"/>
  </p:normalViewPr>
  <p:slideViewPr>
    <p:cSldViewPr>
      <p:cViewPr varScale="1">
        <p:scale>
          <a:sx n="71" d="100"/>
          <a:sy n="71" d="100"/>
        </p:scale>
        <p:origin x="-108" y="-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6825"/>
            <a:ext cx="30559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738" y="8886825"/>
            <a:ext cx="30559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</a:defRPr>
            </a:lvl1pPr>
          </a:lstStyle>
          <a:p>
            <a:fld id="{799B3E74-4879-4BD3-B53F-4131E8C1D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06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701675"/>
            <a:ext cx="6234113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45000"/>
            <a:ext cx="5643563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6825"/>
            <a:ext cx="30559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86825"/>
            <a:ext cx="30559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</a:defRPr>
            </a:lvl1pPr>
          </a:lstStyle>
          <a:p>
            <a:fld id="{9622B7BE-EE83-4B70-84A4-16997BB44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7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784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0662" indent="-277178" defTabSz="937784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08710" indent="-221742" defTabSz="937784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52194" indent="-221742" defTabSz="937784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1995678" indent="-221742" defTabSz="937784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39162" indent="-221742" defTabSz="9377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882646" indent="-221742" defTabSz="9377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26130" indent="-221742" defTabSz="9377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769614" indent="-221742" defTabSz="9377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CDC9E29-409B-4BA4-890C-D0250353591D}" type="slidenum">
              <a:rPr lang="en-US" altLang="en-US" smtClean="0">
                <a:latin typeface="Arial" charset="0"/>
              </a:rPr>
              <a:pPr eaLnBrk="1" hangingPunct="1"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4113" cy="35083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B8553-AC4D-4080-81F5-4BA3AB4A5E0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10720917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572B5E-2616-45E3-B08C-B92B5EC382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2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6AF513-0C8E-4A88-81F7-3A9CD41BC5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7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1" y="1600200"/>
            <a:ext cx="5105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1600200"/>
            <a:ext cx="5310717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92A6A5-08DE-4C80-9BF7-C79EAC2741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4683C8-830B-4D1D-8CD6-31C847306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2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CE76C4-C4F6-4CD1-B9E1-D565E75CC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9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800600"/>
            <a:ext cx="795231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612775"/>
            <a:ext cx="795231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795231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E61E31-5CC4-469E-8DCE-B17871B6D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8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428B8F-6D12-414F-BE57-9F1786BD6A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0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569383" y="503238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1079499" y="503238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734484" y="925513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1227665" y="925513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1028699" y="395288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603250" y="1185862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304800"/>
            <a:ext cx="10390716" cy="84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89600" y="61722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EF7CABFE-055B-4495-A313-57254BD56B1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10" name="Picture 14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41101" y="6277753"/>
            <a:ext cx="584200" cy="35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Service-oriented Architecture:</a:t>
            </a:r>
            <a:br>
              <a:rPr lang="en-US" dirty="0" smtClean="0"/>
            </a:br>
            <a:r>
              <a:rPr lang="en-US" dirty="0" smtClean="0"/>
              <a:t>A Public Health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HSP Consortium 14</a:t>
            </a:r>
            <a:r>
              <a:rPr lang="en-US" baseline="30000" dirty="0" smtClean="0"/>
              <a:t>th</a:t>
            </a:r>
            <a:r>
              <a:rPr lang="en-US" dirty="0" smtClean="0"/>
              <a:t> General Meeting</a:t>
            </a:r>
          </a:p>
          <a:p>
            <a:r>
              <a:rPr lang="en-US" dirty="0" smtClean="0"/>
              <a:t>New Orleans, LA</a:t>
            </a:r>
          </a:p>
          <a:p>
            <a:r>
              <a:rPr lang="en-US" dirty="0" smtClean="0"/>
              <a:t>March 27, 2017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1839">
            <a:off x="704355" y="4358306"/>
            <a:ext cx="17907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Interoperability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683C8-830B-4D1D-8CD6-31C84730653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399"/>
            <a:ext cx="9052904" cy="51249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6398403"/>
            <a:ext cx="34451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https://www.ncbi.nlm.nih.gov/pmc/articles/PMC5049940/</a:t>
            </a:r>
          </a:p>
        </p:txBody>
      </p:sp>
    </p:spTree>
    <p:extLst>
      <p:ext uri="{BB962C8B-B14F-4D97-AF65-F5344CB8AC3E}">
        <p14:creationId xmlns:p14="http://schemas.microsoft.com/office/powerpoint/2010/main" val="20308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5689600" y="6172200"/>
            <a:ext cx="812800" cy="457200"/>
          </a:xfrm>
          <a:prstGeom prst="rect">
            <a:avLst/>
          </a:prstGeom>
        </p:spPr>
        <p:txBody>
          <a:bodyPr/>
          <a:lstStyle/>
          <a:p>
            <a:fld id="{14A2365B-E57E-4451-9E47-E312482B768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Take Away Messages</a:t>
            </a:r>
            <a:endParaRPr lang="en-US" altLang="en-US" dirty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20800" y="1600200"/>
            <a:ext cx="10363200" cy="4572000"/>
          </a:xfrm>
          <a:noFill/>
          <a:ln/>
        </p:spPr>
        <p:txBody>
          <a:bodyPr>
            <a:normAutofit/>
          </a:bodyPr>
          <a:lstStyle/>
          <a:p>
            <a:pPr>
              <a:buClr>
                <a:srgbClr val="3333CC"/>
              </a:buClr>
            </a:pPr>
            <a:r>
              <a:rPr lang="en-US" altLang="en-US" dirty="0" smtClean="0"/>
              <a:t>Public health is an active player in the SOA space</a:t>
            </a:r>
          </a:p>
          <a:p>
            <a:pPr>
              <a:buClr>
                <a:srgbClr val="3333CC"/>
              </a:buClr>
            </a:pPr>
            <a:r>
              <a:rPr lang="en-US" altLang="en-US" dirty="0" smtClean="0"/>
              <a:t>Lots of need for internal systems integration as well as external interoperability</a:t>
            </a:r>
          </a:p>
          <a:p>
            <a:pPr>
              <a:buClr>
                <a:srgbClr val="3333CC"/>
              </a:buClr>
            </a:pPr>
            <a:r>
              <a:rPr lang="en-US" altLang="en-US" dirty="0" smtClean="0"/>
              <a:t>CMS EHR Incentive Programs have pushed many of these activities to the forefront but they were always there and often legally mandated</a:t>
            </a:r>
          </a:p>
          <a:p>
            <a:pPr>
              <a:buClr>
                <a:srgbClr val="3333CC"/>
              </a:buClr>
            </a:pPr>
            <a:r>
              <a:rPr lang="en-US" altLang="en-US" dirty="0" smtClean="0"/>
              <a:t>Technical standards are about the only thing that can drive public health to uniformity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143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Information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981200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dirty="0"/>
              <a:t>Noam H. Arzt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President, HLN Consulting, LLC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858-538-2220 (Voice)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858-538-2209 (FAX)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arzt@hln.com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http://www.hln.com/noam</a:t>
            </a:r>
            <a:r>
              <a:rPr lang="en-US" dirty="0" smtClean="0"/>
              <a:t>/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@</a:t>
            </a:r>
            <a:r>
              <a:rPr lang="en-US" dirty="0" err="1" smtClean="0"/>
              <a:t>noamarzt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2BD5-380E-435C-ACDC-19FC234C7BF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10720917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2,500+ public health agencies in the US…</a:t>
            </a:r>
          </a:p>
          <a:p>
            <a:pPr marL="457200" lvl="1" indent="0">
              <a:buNone/>
            </a:pPr>
            <a:r>
              <a:rPr lang="en-US" dirty="0" smtClean="0"/>
              <a:t>… so they cannot/do not speak with one voice</a:t>
            </a:r>
          </a:p>
          <a:p>
            <a:r>
              <a:rPr lang="en-US" dirty="0" smtClean="0"/>
              <a:t>There is no Federal </a:t>
            </a:r>
            <a:r>
              <a:rPr lang="en-US" i="1" dirty="0" smtClean="0"/>
              <a:t>public</a:t>
            </a:r>
            <a:r>
              <a:rPr lang="en-US" dirty="0" smtClean="0"/>
              <a:t> health “law”</a:t>
            </a:r>
          </a:p>
          <a:p>
            <a:pPr marL="457200" lvl="1" indent="0">
              <a:buNone/>
            </a:pPr>
            <a:r>
              <a:rPr lang="en-US" dirty="0" smtClean="0"/>
              <a:t>… so the legal framework is state (or even county) specific</a:t>
            </a:r>
          </a:p>
          <a:p>
            <a:r>
              <a:rPr lang="en-US" dirty="0" smtClean="0"/>
              <a:t>Most public health is Federally-funded (CDC &amp; others)…</a:t>
            </a:r>
          </a:p>
          <a:p>
            <a:pPr marL="457200" lvl="1" indent="0">
              <a:buNone/>
            </a:pPr>
            <a:r>
              <a:rPr lang="en-US" dirty="0" smtClean="0"/>
              <a:t>… so there are strong incentives to comply with their guidelines</a:t>
            </a:r>
          </a:p>
          <a:p>
            <a:r>
              <a:rPr lang="en-US" dirty="0" smtClean="0"/>
              <a:t>CDC primarily funds program by program…</a:t>
            </a:r>
          </a:p>
          <a:p>
            <a:pPr marL="457200" lvl="1" indent="0">
              <a:buNone/>
            </a:pPr>
            <a:r>
              <a:rPr lang="en-US" dirty="0" smtClean="0"/>
              <a:t>… so jurisdictions develop “stovepipe” systems</a:t>
            </a:r>
          </a:p>
          <a:p>
            <a:pPr marL="460375" indent="-457200"/>
            <a:r>
              <a:rPr lang="en-US" dirty="0" smtClean="0"/>
              <a:t>Technical infrastructure is increasingly centralized…</a:t>
            </a:r>
          </a:p>
          <a:p>
            <a:pPr marL="457200" lvl="1" indent="0">
              <a:buNone/>
            </a:pPr>
            <a:r>
              <a:rPr lang="en-US" dirty="0" smtClean="0"/>
              <a:t>… so programs are less in control of what/how they deploy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2B5E-2616-45E3-B08C-B92B5EC382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6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Integration vs Application Integration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683C8-830B-4D1D-8CD6-31C84730653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72988"/>
            <a:ext cx="7315200" cy="516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990600" y="4114800"/>
            <a:ext cx="1371600" cy="914400"/>
          </a:xfrm>
          <a:prstGeom prst="wedgeRoundRectCallout">
            <a:avLst>
              <a:gd name="adj1" fmla="val 41782"/>
              <a:gd name="adj2" fmla="val 809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200" b="1"/>
              <a:t>Forming valid relationships between data sources</a:t>
            </a:r>
          </a:p>
          <a:p>
            <a:pPr algn="ctr"/>
            <a:endParaRPr lang="en-US" altLang="en-US" sz="120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990600" y="2438400"/>
            <a:ext cx="1371600" cy="1066800"/>
          </a:xfrm>
          <a:prstGeom prst="wedgeRoundRectCallout">
            <a:avLst>
              <a:gd name="adj1" fmla="val 35301"/>
              <a:gd name="adj2" fmla="val -799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200" b="1" dirty="0"/>
              <a:t>Presenting a unified view of data to a user through an application</a:t>
            </a:r>
          </a:p>
          <a:p>
            <a:pPr algn="ctr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3055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164BF4E-AF18-48B9-81B0-19B8EAD0D55E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Agency-wide Integration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4800" y="2133600"/>
            <a:ext cx="37592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Three models: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 smtClean="0"/>
              <a:t>Centralized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 smtClean="0"/>
              <a:t>Cooperative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 smtClean="0"/>
              <a:t>Distributed (</a:t>
            </a:r>
            <a:r>
              <a:rPr lang="en-US" altLang="en-US" sz="1800" i="1" dirty="0" smtClean="0"/>
              <a:t>de facto </a:t>
            </a:r>
            <a:r>
              <a:rPr lang="en-US" altLang="en-US" sz="1800" dirty="0" smtClean="0"/>
              <a:t>for most)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Can be implemented agency-wide or on a sub-organizational level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Success will vary by Organizational, Technical, and Process attributes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711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1600" dirty="0" smtClean="0">
                <a:ea typeface="MS PGothic" pitchFamily="34" charset="-128"/>
              </a:rPr>
              <a:t>Noam </a:t>
            </a:r>
            <a:r>
              <a:rPr lang="en-US" altLang="en-US" sz="1600" dirty="0">
                <a:ea typeface="MS PGothic" pitchFamily="34" charset="-128"/>
              </a:rPr>
              <a:t>H. Arzt with Susan </a:t>
            </a:r>
            <a:r>
              <a:rPr lang="en-US" altLang="en-US" sz="1600" dirty="0" err="1">
                <a:ea typeface="MS PGothic" pitchFamily="34" charset="-128"/>
              </a:rPr>
              <a:t>Salkowitz</a:t>
            </a:r>
            <a:r>
              <a:rPr lang="en-US" altLang="en-US" sz="1600" dirty="0">
                <a:ea typeface="MS PGothic" pitchFamily="34" charset="-128"/>
              </a:rPr>
              <a:t>, </a:t>
            </a:r>
            <a:r>
              <a:rPr lang="en-US" altLang="en-US" sz="1600" i="1" dirty="0">
                <a:ea typeface="MS PGothic" pitchFamily="34" charset="-128"/>
              </a:rPr>
              <a:t>Evolution of Public Health Information Systems: Enterprise-wide Approaches, </a:t>
            </a:r>
            <a:r>
              <a:rPr lang="en-US" altLang="en-US" sz="1600" dirty="0">
                <a:ea typeface="MS PGothic" pitchFamily="34" charset="-128"/>
              </a:rPr>
              <a:t>July 2007. </a:t>
            </a:r>
          </a:p>
          <a:p>
            <a:r>
              <a:rPr lang="en-US" altLang="en-US" sz="1600" dirty="0">
                <a:ea typeface="MS PGothic" pitchFamily="34" charset="-128"/>
              </a:rPr>
              <a:t>http://www.hln.com/assets/pdf/UT-White-Paper-Final.pdf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38" y="1752600"/>
            <a:ext cx="656212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8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Data </a:t>
            </a:r>
            <a:r>
              <a:rPr lang="en-US" i="1" dirty="0" smtClean="0"/>
              <a:t>and</a:t>
            </a:r>
            <a:r>
              <a:rPr lang="en-US" dirty="0" smtClean="0"/>
              <a:t> Application Integration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683C8-830B-4D1D-8CD6-31C84730653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52" y="1905000"/>
            <a:ext cx="1042201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172200" y="1295400"/>
            <a:ext cx="5867400" cy="3962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359" y="2286000"/>
            <a:ext cx="3641641" cy="2743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2286000"/>
            <a:ext cx="5181600" cy="2133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0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Advice to Public Health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720917" cy="2971800"/>
          </a:xfrm>
        </p:spPr>
        <p:txBody>
          <a:bodyPr/>
          <a:lstStyle/>
          <a:p>
            <a:r>
              <a:rPr lang="en-US" dirty="0" smtClean="0"/>
              <a:t>Embrace national standards</a:t>
            </a:r>
          </a:p>
          <a:p>
            <a:r>
              <a:rPr lang="en-US" dirty="0" smtClean="0"/>
              <a:t>Enable “special functions” in your systems to the broader healthcare ecosystem</a:t>
            </a:r>
          </a:p>
          <a:p>
            <a:r>
              <a:rPr lang="en-US" dirty="0" smtClean="0"/>
              <a:t>Organize a formal informatics program and invest in informatics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2B5E-2616-45E3-B08C-B92B5EC382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1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IZ Calculation Engine (ICE)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683C8-830B-4D1D-8CD6-31C84730653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93825"/>
            <a:ext cx="88646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93824"/>
            <a:ext cx="88646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93824"/>
            <a:ext cx="88646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46200"/>
            <a:ext cx="88646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92964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3400" y="5947946"/>
            <a:ext cx="2503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https://www.hln.com/ice/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80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to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1" y="1371600"/>
            <a:ext cx="5105400" cy="44957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can’t even agree on what Interoperability </a:t>
            </a:r>
            <a:r>
              <a:rPr lang="en-US" dirty="0" smtClean="0"/>
              <a:t>means</a:t>
            </a:r>
          </a:p>
          <a:p>
            <a:r>
              <a:rPr lang="en-US" dirty="0"/>
              <a:t>It is hard to agree on </a:t>
            </a:r>
            <a:r>
              <a:rPr lang="en-US" dirty="0" smtClean="0"/>
              <a:t>scope</a:t>
            </a:r>
          </a:p>
          <a:p>
            <a:r>
              <a:rPr lang="en-US" dirty="0"/>
              <a:t>Multiple world </a:t>
            </a:r>
            <a:r>
              <a:rPr lang="en-US" dirty="0" smtClean="0"/>
              <a:t>views</a:t>
            </a:r>
          </a:p>
          <a:p>
            <a:r>
              <a:rPr lang="en-US" dirty="0" smtClean="0"/>
              <a:t>Multiple audiences</a:t>
            </a:r>
          </a:p>
          <a:p>
            <a:r>
              <a:rPr lang="en-US" dirty="0"/>
              <a:t>We should measure interoperability </a:t>
            </a:r>
            <a:r>
              <a:rPr lang="en-US" i="1" dirty="0"/>
              <a:t>outcomes</a:t>
            </a:r>
            <a:r>
              <a:rPr lang="en-US" dirty="0"/>
              <a:t> not process or </a:t>
            </a:r>
            <a:r>
              <a:rPr lang="en-US" dirty="0" smtClean="0"/>
              <a:t>capability</a:t>
            </a:r>
          </a:p>
          <a:p>
            <a:r>
              <a:rPr lang="en-US" dirty="0"/>
              <a:t>Lack of a compelling business </a:t>
            </a:r>
            <a:r>
              <a:rPr lang="en-US" dirty="0" smtClean="0"/>
              <a:t>case</a:t>
            </a:r>
          </a:p>
          <a:p>
            <a:r>
              <a:rPr lang="en-US" dirty="0"/>
              <a:t>Ambiguity over the role of HIEs (noun) and State government</a:t>
            </a:r>
          </a:p>
          <a:p>
            <a:r>
              <a:rPr lang="en-US" dirty="0"/>
              <a:t>It is very hard to ignore self-interest</a:t>
            </a:r>
          </a:p>
          <a:p>
            <a:r>
              <a:rPr lang="en-US" dirty="0"/>
              <a:t>We (in the US) tend to ignore the rest of the world</a:t>
            </a:r>
          </a:p>
          <a:p>
            <a:r>
              <a:rPr lang="en-US" dirty="0"/>
              <a:t>We tend to reinvent the wheel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1371600"/>
            <a:ext cx="5310717" cy="45323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Our </a:t>
            </a:r>
            <a:r>
              <a:rPr lang="en-US" dirty="0"/>
              <a:t>timelines are too aggressive. Or are they too lax</a:t>
            </a:r>
            <a:r>
              <a:rPr lang="en-US" dirty="0" smtClean="0"/>
              <a:t>?</a:t>
            </a:r>
          </a:p>
          <a:p>
            <a:r>
              <a:rPr lang="en-US" dirty="0"/>
              <a:t>Different paces for different </a:t>
            </a:r>
            <a:r>
              <a:rPr lang="en-US" dirty="0" smtClean="0"/>
              <a:t>participants</a:t>
            </a:r>
          </a:p>
          <a:p>
            <a:r>
              <a:rPr lang="en-US" dirty="0"/>
              <a:t>The tension between being too broad versus too </a:t>
            </a:r>
            <a:r>
              <a:rPr lang="en-US" dirty="0" smtClean="0"/>
              <a:t>granular</a:t>
            </a:r>
          </a:p>
          <a:p>
            <a:r>
              <a:rPr lang="en-US" dirty="0"/>
              <a:t>Standards change too </a:t>
            </a:r>
            <a:r>
              <a:rPr lang="en-US" dirty="0" smtClean="0"/>
              <a:t>often</a:t>
            </a:r>
          </a:p>
          <a:p>
            <a:r>
              <a:rPr lang="en-US" dirty="0"/>
              <a:t>A “common data set” has limited </a:t>
            </a:r>
            <a:r>
              <a:rPr lang="en-US" dirty="0" smtClean="0"/>
              <a:t>usefulness</a:t>
            </a:r>
          </a:p>
          <a:p>
            <a:r>
              <a:rPr lang="en-US" dirty="0"/>
              <a:t>Monetization of </a:t>
            </a:r>
            <a:r>
              <a:rPr lang="en-US" dirty="0" smtClean="0"/>
              <a:t>data</a:t>
            </a:r>
          </a:p>
          <a:p>
            <a:r>
              <a:rPr lang="en-US" dirty="0"/>
              <a:t>Some folks just don’t get it. Or do they? </a:t>
            </a:r>
            <a:endParaRPr lang="en-US" dirty="0" smtClean="0"/>
          </a:p>
          <a:p>
            <a:r>
              <a:rPr lang="en-US" dirty="0"/>
              <a:t>Consent law differences are a bug to some, a feature to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Governance - </a:t>
            </a:r>
            <a:r>
              <a:rPr lang="en-US" dirty="0"/>
              <a:t>Still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2A6A5-08DE-4C80-9BF7-C79EAC2741C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191000" y="2927976"/>
            <a:ext cx="5105400" cy="2514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Conclusions:</a:t>
            </a:r>
          </a:p>
          <a:p>
            <a:r>
              <a:rPr lang="en-US" sz="3300" dirty="0" smtClean="0"/>
              <a:t>Being </a:t>
            </a:r>
            <a:r>
              <a:rPr lang="en-US" sz="3300" dirty="0"/>
              <a:t>skeptical of the notion of “</a:t>
            </a:r>
            <a:r>
              <a:rPr lang="en-US" sz="3300" dirty="0" smtClean="0"/>
              <a:t>consensus”</a:t>
            </a:r>
          </a:p>
          <a:p>
            <a:r>
              <a:rPr lang="en-US" sz="3300" dirty="0"/>
              <a:t>Leveraging the past with an eye to the </a:t>
            </a:r>
            <a:r>
              <a:rPr lang="en-US" sz="3300" dirty="0" smtClean="0"/>
              <a:t>future</a:t>
            </a:r>
          </a:p>
          <a:p>
            <a:r>
              <a:rPr lang="en-US" sz="3300" dirty="0"/>
              <a:t>Recognizing that this is more about the </a:t>
            </a:r>
            <a:r>
              <a:rPr lang="en-US" sz="3300" i="1" dirty="0"/>
              <a:t>pace</a:t>
            </a:r>
            <a:r>
              <a:rPr lang="en-US" sz="3300" dirty="0"/>
              <a:t> of change than the </a:t>
            </a:r>
            <a:r>
              <a:rPr lang="en-US" sz="3300" i="1" dirty="0"/>
              <a:t>substance</a:t>
            </a:r>
            <a:r>
              <a:rPr lang="en-US" sz="3300" dirty="0"/>
              <a:t> of </a:t>
            </a:r>
            <a:r>
              <a:rPr lang="en-US" sz="3300" dirty="0" smtClean="0"/>
              <a:t>change</a:t>
            </a:r>
          </a:p>
          <a:p>
            <a:r>
              <a:rPr lang="en-US" sz="3300" dirty="0"/>
              <a:t>In the meantime, focus on semantics</a:t>
            </a:r>
            <a:endParaRPr lang="en-US" sz="3300" kern="0" dirty="0"/>
          </a:p>
        </p:txBody>
      </p:sp>
      <p:sp>
        <p:nvSpPr>
          <p:cNvPr id="7" name="Rectangle 6"/>
          <p:cNvSpPr/>
          <p:nvPr/>
        </p:nvSpPr>
        <p:spPr>
          <a:xfrm>
            <a:off x="1582615" y="5638800"/>
            <a:ext cx="952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The Interoperability of Things, </a:t>
            </a:r>
            <a:r>
              <a:rPr lang="en-US" sz="1600" b="1" dirty="0"/>
              <a:t>Journal of Healthcare Information Management</a:t>
            </a:r>
            <a:r>
              <a:rPr lang="en-US" sz="1600" dirty="0"/>
              <a:t>, 29(4), Fall 2015. </a:t>
            </a:r>
            <a:r>
              <a:rPr lang="en-US" sz="1600" dirty="0" smtClean="0"/>
              <a:t>https</a:t>
            </a:r>
            <a:r>
              <a:rPr lang="en-US" sz="1600" dirty="0"/>
              <a:t>://</a:t>
            </a:r>
            <a:r>
              <a:rPr lang="en-US" sz="1600" dirty="0" smtClean="0"/>
              <a:t>www.hln.com/wp-content/uploads/2016/03/JHIM-InteroperabilityOfThings-Fall-2015.pdf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93631"/>
            <a:ext cx="28479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2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Case Study: IIS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683C8-830B-4D1D-8CD6-31C84730653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72989"/>
            <a:ext cx="8382000" cy="52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10-Point Star 4"/>
          <p:cNvSpPr/>
          <p:nvPr/>
        </p:nvSpPr>
        <p:spPr>
          <a:xfrm rot="19889714">
            <a:off x="2417605" y="3399629"/>
            <a:ext cx="1219200" cy="11430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CMS EHR Incentive Programs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790276"/>
            <a:ext cx="274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IIS Interoperability Model</a:t>
            </a:r>
            <a:r>
              <a:rPr lang="en-US" sz="1600" dirty="0"/>
              <a:t>, June 2008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https://www.hln.com/assets/pdf/IIS-Interop-Model.pdf</a:t>
            </a:r>
          </a:p>
        </p:txBody>
      </p:sp>
    </p:spTree>
    <p:extLst>
      <p:ext uri="{BB962C8B-B14F-4D97-AF65-F5344CB8AC3E}">
        <p14:creationId xmlns:p14="http://schemas.microsoft.com/office/powerpoint/2010/main" val="39070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6719</TotalTime>
  <Words>565</Words>
  <Application>Microsoft Office PowerPoint</Application>
  <PresentationFormat>Custom</PresentationFormat>
  <Paragraphs>92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Blends</vt:lpstr>
      <vt:lpstr>Service-oriented Architecture: A Public Health Perspective</vt:lpstr>
      <vt:lpstr>Challenges for Public Health</vt:lpstr>
      <vt:lpstr>Data Integration vs Application Integration</vt:lpstr>
      <vt:lpstr>Agency-wide Integration</vt:lpstr>
      <vt:lpstr>Example: Data and Application Integration</vt:lpstr>
      <vt:lpstr>Typical Advice to Public Health Agencies</vt:lpstr>
      <vt:lpstr>Case Study: IZ Calculation Engine (ICE)</vt:lpstr>
      <vt:lpstr>Shift to Interoperability</vt:lpstr>
      <vt:lpstr>Interoperability Case Study: IIS</vt:lpstr>
      <vt:lpstr>Public Health Interoperability</vt:lpstr>
      <vt:lpstr>Take Away Messages</vt:lpstr>
      <vt:lpstr>Contact Information</vt:lpstr>
    </vt:vector>
  </TitlesOfParts>
  <Company>HLN Consulting,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Presentation - HLN Consulting, LLC</dc:title>
  <dc:creator>Noam H. Arzt</dc:creator>
  <cp:lastModifiedBy>Noam H Arzt</cp:lastModifiedBy>
  <cp:revision>226</cp:revision>
  <dcterms:created xsi:type="dcterms:W3CDTF">2006-10-12T20:05:48Z</dcterms:created>
  <dcterms:modified xsi:type="dcterms:W3CDTF">2017-03-27T04:37:33Z</dcterms:modified>
</cp:coreProperties>
</file>