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20"/>
  </p:notesMasterIdLst>
  <p:sldIdLst>
    <p:sldId id="368" r:id="rId2"/>
    <p:sldId id="293" r:id="rId3"/>
    <p:sldId id="374" r:id="rId4"/>
    <p:sldId id="295" r:id="rId5"/>
    <p:sldId id="296" r:id="rId6"/>
    <p:sldId id="372" r:id="rId7"/>
    <p:sldId id="357" r:id="rId8"/>
    <p:sldId id="375" r:id="rId9"/>
    <p:sldId id="352" r:id="rId10"/>
    <p:sldId id="376" r:id="rId11"/>
    <p:sldId id="377" r:id="rId12"/>
    <p:sldId id="381" r:id="rId13"/>
    <p:sldId id="355" r:id="rId14"/>
    <p:sldId id="359" r:id="rId15"/>
    <p:sldId id="380" r:id="rId16"/>
    <p:sldId id="382" r:id="rId17"/>
    <p:sldId id="378" r:id="rId18"/>
    <p:sldId id="379" r:id="rId1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to HSPC" id="{99FB66D1-85F3-1D42-A47C-0C8FE10E7542}">
          <p14:sldIdLst>
            <p14:sldId id="368"/>
            <p14:sldId id="293"/>
            <p14:sldId id="374"/>
            <p14:sldId id="295"/>
            <p14:sldId id="296"/>
            <p14:sldId id="372"/>
            <p14:sldId id="357"/>
            <p14:sldId id="375"/>
            <p14:sldId id="352"/>
            <p14:sldId id="376"/>
            <p14:sldId id="377"/>
            <p14:sldId id="381"/>
            <p14:sldId id="355"/>
            <p14:sldId id="359"/>
            <p14:sldId id="380"/>
            <p14:sldId id="382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004"/>
    <a:srgbClr val="FFBA02"/>
    <a:srgbClr val="13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/>
    <p:restoredTop sz="92403" autoAdjust="0"/>
  </p:normalViewPr>
  <p:slideViewPr>
    <p:cSldViewPr snapToGrid="0" snapToObjects="1">
      <p:cViewPr>
        <p:scale>
          <a:sx n="140" d="100"/>
          <a:sy n="140" d="100"/>
        </p:scale>
        <p:origin x="144" y="17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E0FE9-243C-E546-8426-10D7A473A3DC}" type="datetimeFigureOut">
              <a:rPr lang="en-US" smtClean="0"/>
              <a:t>3/27/17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B705F-109E-F247-B567-3A0F399E2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079501"/>
            <a:ext cx="6487668" cy="2627406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270000"/>
            <a:ext cx="6498158" cy="1437389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3" y="2749177"/>
            <a:ext cx="6498159" cy="7638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9893"/>
            <a:ext cx="4079545" cy="96837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489880"/>
            <a:ext cx="4079545" cy="3100127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299493"/>
            <a:ext cx="3657600" cy="4431731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06919"/>
            <a:ext cx="1524000" cy="46460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06919"/>
            <a:ext cx="6689726" cy="464608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40" y="2794002"/>
            <a:ext cx="8416925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40" y="3975858"/>
            <a:ext cx="8416925" cy="810559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02948"/>
            <a:ext cx="8402040" cy="236405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2002621"/>
            <a:ext cx="8056563" cy="1135062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7" y="3113338"/>
            <a:ext cx="8056563" cy="1250156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89647"/>
            <a:ext cx="8042276" cy="1114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33501"/>
            <a:ext cx="3840480" cy="36195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33501"/>
            <a:ext cx="3840480" cy="36195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89647"/>
            <a:ext cx="8042276" cy="11141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211022"/>
            <a:ext cx="3840480" cy="625739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956181"/>
            <a:ext cx="3840480" cy="2996821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211022"/>
            <a:ext cx="3840480" cy="625739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1956181"/>
            <a:ext cx="3840480" cy="2996821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3/27/17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3/27/17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3/27/17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509893"/>
            <a:ext cx="3840480" cy="96837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06917"/>
            <a:ext cx="3840480" cy="464608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489880"/>
            <a:ext cx="3840480" cy="3100127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0914-FEFD-3A40-BB88-C5BA0F26E548}" type="datetimeFigureOut">
              <a:rPr lang="en-US" smtClean="0"/>
              <a:t>3/27/17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89647"/>
            <a:ext cx="8042276" cy="11141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33501"/>
            <a:ext cx="8042276" cy="3619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522972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5F50914-FEFD-3A40-BB88-C5BA0F26E548}" type="datetimeFigureOut">
              <a:rPr lang="en-US" smtClean="0"/>
              <a:t>3/27/17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60" y="5229723"/>
            <a:ext cx="484094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5229723"/>
            <a:ext cx="990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2A87D11A-E4C4-2C4D-9054-85AF821770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s://bitbucket.org/hspconsortium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sandbox.hspconsortium.org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s://bitbucket.org/hspconsortium/registratio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s.hspconsortium.org/" TargetMode="External"/><Relationship Id="rId4" Type="http://schemas.openxmlformats.org/officeDocument/2006/relationships/hyperlink" Target="http://sandbox.hspconsortium.org/" TargetMode="External"/><Relationship Id="rId5" Type="http://schemas.openxmlformats.org/officeDocument/2006/relationships/hyperlink" Target="http://gallery.hspconsortium.org/" TargetMode="External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2" y="3074784"/>
            <a:ext cx="8042276" cy="390404"/>
          </a:xfrm>
        </p:spPr>
        <p:txBody>
          <a:bodyPr>
            <a:noAutofit/>
          </a:bodyPr>
          <a:lstStyle/>
          <a:p>
            <a:pPr marL="0" indent="0" algn="ctr">
              <a:lnSpc>
                <a:spcPct val="50000"/>
              </a:lnSpc>
              <a:buNone/>
            </a:pPr>
            <a:r>
              <a:rPr lang="en-US" sz="1800" dirty="0" smtClean="0">
                <a:solidFill>
                  <a:srgbClr val="595959"/>
                </a:solidFill>
              </a:rPr>
              <a:t>by Rick Freeman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1400" dirty="0" smtClean="0">
                <a:solidFill>
                  <a:srgbClr val="595959"/>
                </a:solidFill>
              </a:rPr>
              <a:t>Sr. Consultant </a:t>
            </a:r>
            <a:r>
              <a:rPr lang="en-US" sz="1400" smtClean="0">
                <a:solidFill>
                  <a:srgbClr val="595959"/>
                </a:solidFill>
              </a:rPr>
              <a:t>to </a:t>
            </a:r>
            <a:r>
              <a:rPr lang="en-US" sz="1400" smtClean="0">
                <a:solidFill>
                  <a:srgbClr val="595959"/>
                </a:solidFill>
              </a:rPr>
              <a:t>Intermountain Healthcare &amp; HSPC</a:t>
            </a:r>
            <a:endParaRPr lang="en-US" sz="1400" dirty="0" smtClean="0">
              <a:solidFill>
                <a:srgbClr val="595959"/>
              </a:solidFill>
            </a:endParaRPr>
          </a:p>
          <a:p>
            <a:pPr marL="0" indent="0" algn="ctr">
              <a:lnSpc>
                <a:spcPct val="50000"/>
              </a:lnSpc>
              <a:buNone/>
            </a:pPr>
            <a:r>
              <a:rPr lang="en-US" sz="1400" dirty="0" smtClean="0">
                <a:solidFill>
                  <a:srgbClr val="595959"/>
                </a:solidFill>
              </a:rPr>
              <a:t>President &amp; CEO of iSalus Solutions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0862" y="4538542"/>
            <a:ext cx="8042276" cy="263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endParaRPr lang="en-US" sz="1600" dirty="0">
              <a:solidFill>
                <a:srgbClr val="595959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4126385"/>
            <a:ext cx="9144000" cy="270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r>
              <a:rPr lang="en-US" sz="1600" dirty="0" smtClean="0">
                <a:solidFill>
                  <a:srgbClr val="595959"/>
                </a:solidFill>
              </a:rPr>
              <a:t>3/28/2017</a:t>
            </a:r>
            <a:endParaRPr lang="en-US" sz="1600" dirty="0">
              <a:solidFill>
                <a:srgbClr val="595959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34" y="1923593"/>
            <a:ext cx="4169940" cy="5826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0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HSPC Sandbox Goals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01" y="5055617"/>
            <a:ext cx="1889823" cy="58339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9275" y="1436117"/>
            <a:ext cx="8042276" cy="36195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Accelerate development of health apps by providing:</a:t>
            </a:r>
          </a:p>
          <a:p>
            <a:pPr lvl="1"/>
            <a:r>
              <a:rPr lang="en-US" dirty="0"/>
              <a:t>Development focused reference implementation hosted in the cloud</a:t>
            </a:r>
          </a:p>
          <a:p>
            <a:pPr lvl="1"/>
            <a:r>
              <a:rPr lang="en-US" dirty="0"/>
              <a:t>SDKs</a:t>
            </a:r>
          </a:p>
          <a:p>
            <a:pPr lvl="1"/>
            <a:r>
              <a:rPr lang="en-US" dirty="0"/>
              <a:t>Tools &amp; Utilities</a:t>
            </a:r>
          </a:p>
          <a:p>
            <a:pPr lvl="1"/>
            <a:r>
              <a:rPr lang="en-US" dirty="0"/>
              <a:t>Tutorials, Implementation Guides, Samples, and Documentation</a:t>
            </a:r>
          </a:p>
          <a:p>
            <a:r>
              <a:rPr lang="en-US" dirty="0"/>
              <a:t>Reduce time to integrate with commercial HSPC and/or SMART on FHIR capable platforms (such as EHRs, HIEs, etc.)</a:t>
            </a:r>
          </a:p>
          <a:p>
            <a:r>
              <a:rPr lang="en-US" dirty="0"/>
              <a:t>Contribute to the Health IT Community:</a:t>
            </a:r>
          </a:p>
          <a:p>
            <a:pPr lvl="1"/>
            <a:r>
              <a:rPr lang="en-US" dirty="0"/>
              <a:t>Free to use (membership in HSPC is not required)</a:t>
            </a:r>
          </a:p>
          <a:p>
            <a:pPr lvl="2"/>
            <a:r>
              <a:rPr lang="en-US" dirty="0"/>
              <a:t>Funded by Intermountain Healthcare &amp; HSPC</a:t>
            </a:r>
          </a:p>
          <a:p>
            <a:pPr lvl="1"/>
            <a:r>
              <a:rPr lang="en-US" dirty="0"/>
              <a:t>Open source: </a:t>
            </a:r>
            <a:r>
              <a:rPr lang="en-US" dirty="0">
                <a:hlinkClick r:id="rId3"/>
              </a:rPr>
              <a:t>https://bitbucket.org/hspconsortium/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01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HSPC Sandbox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01" y="5055617"/>
            <a:ext cx="1889823" cy="58339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9275" y="1436117"/>
            <a:ext cx="8042276" cy="36195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>
                <a:hlinkClick r:id="rId3"/>
              </a:rPr>
              <a:t>HSPC Sandbox</a:t>
            </a:r>
            <a:r>
              <a:rPr lang="en-US" dirty="0"/>
              <a:t> is a personal instance of a SMART on FHIR platform in the cloud, with tools and data to help build and test health apps.</a:t>
            </a:r>
          </a:p>
          <a:p>
            <a:r>
              <a:rPr lang="en-US" dirty="0"/>
              <a:t>Create your own cloud-based sandbox, w/default data set, in a few clicks.</a:t>
            </a:r>
          </a:p>
          <a:p>
            <a:r>
              <a:rPr lang="en-US" dirty="0"/>
              <a:t>Run against your own FHIR server (open or secured).</a:t>
            </a:r>
          </a:p>
          <a:p>
            <a:pPr lvl="1"/>
            <a:r>
              <a:rPr lang="en-US" dirty="0"/>
              <a:t>Support for DSTU2 or STU3 (</a:t>
            </a:r>
            <a:r>
              <a:rPr lang="en-US" dirty="0" smtClean="0"/>
              <a:t>1.8, 1.9, 3.0 coming soon )</a:t>
            </a:r>
            <a:endParaRPr lang="en-US" dirty="0"/>
          </a:p>
          <a:p>
            <a:r>
              <a:rPr lang="en-US" dirty="0"/>
              <a:t>Invite your team to join and collaborate with you on your sandbox.</a:t>
            </a:r>
          </a:p>
          <a:p>
            <a:r>
              <a:rPr lang="en-US" dirty="0"/>
              <a:t>Create or import clinical data to test your apps.</a:t>
            </a:r>
          </a:p>
          <a:p>
            <a:r>
              <a:rPr lang="en-US" dirty="0"/>
              <a:t>Test apps by creating Personas and Launch Scenarios.</a:t>
            </a:r>
          </a:p>
          <a:p>
            <a:pPr lvl="1"/>
            <a:r>
              <a:rPr lang="en-US" dirty="0"/>
              <a:t>Support for mobile, embedded web, stand-alone, and back-end.</a:t>
            </a:r>
          </a:p>
          <a:p>
            <a:r>
              <a:rPr lang="en-US" dirty="0"/>
              <a:t>Verify your app follows the SMART security and launch context standards.</a:t>
            </a:r>
          </a:p>
        </p:txBody>
      </p:sp>
    </p:spTree>
    <p:extLst>
      <p:ext uri="{BB962C8B-B14F-4D97-AF65-F5344CB8AC3E}">
        <p14:creationId xmlns:p14="http://schemas.microsoft.com/office/powerpoint/2010/main" val="18807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08505" y="771138"/>
            <a:ext cx="27093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327</a:t>
            </a:r>
            <a:endParaRPr lang="en-US" sz="115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9650" y="771138"/>
            <a:ext cx="27093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261</a:t>
            </a:r>
            <a:endParaRPr lang="en-US" sz="115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1825" y="2425982"/>
            <a:ext cx="2342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Sandbox Users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0759" y="2425982"/>
            <a:ext cx="2567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Unique Sandbox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0438" y="2952400"/>
            <a:ext cx="186782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74</a:t>
            </a:r>
            <a:endParaRPr lang="en-US" sz="115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91536" y="4588956"/>
            <a:ext cx="2045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New Users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Past 30 days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2" y="363217"/>
            <a:ext cx="2590800" cy="406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82994" y="2952400"/>
            <a:ext cx="176041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solidFill>
                  <a:schemeClr val="bg1"/>
                </a:solidFill>
                <a:latin typeface="Open Sans Light" charset="0"/>
                <a:ea typeface="Open Sans Light" charset="0"/>
                <a:cs typeface="Open Sans Light" charset="0"/>
              </a:rPr>
              <a:t>2x</a:t>
            </a:r>
            <a:endParaRPr lang="en-US" sz="11500" dirty="0">
              <a:solidFill>
                <a:schemeClr val="bg1"/>
              </a:solidFill>
              <a:latin typeface="Open Sans Light" charset="0"/>
              <a:ea typeface="Open Sans Light" charset="0"/>
              <a:cs typeface="Open Sans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6339" y="4588956"/>
            <a:ext cx="3313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HL7 FHIR Roundtable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Award Winner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131" y="89647"/>
            <a:ext cx="8042276" cy="596153"/>
          </a:xfrm>
        </p:spPr>
        <p:txBody>
          <a:bodyPr/>
          <a:lstStyle/>
          <a:p>
            <a:r>
              <a:rPr lang="en-US" sz="2600" dirty="0" smtClean="0"/>
              <a:t>Demo of HSPC Sandbox</a:t>
            </a:r>
            <a:endParaRPr lang="en-US" sz="2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t="1617" r="-1"/>
          <a:stretch/>
        </p:blipFill>
        <p:spPr>
          <a:xfrm>
            <a:off x="443459" y="685800"/>
            <a:ext cx="8235619" cy="491032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14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3" y="927664"/>
            <a:ext cx="8838414" cy="46501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2091798" y="429824"/>
            <a:ext cx="4957230" cy="406401"/>
            <a:chOff x="1773775" y="412891"/>
            <a:chExt cx="4957230" cy="406401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773775" y="412891"/>
              <a:ext cx="2590796" cy="406401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2600" dirty="0" smtClean="0"/>
                <a:t>Introducing</a:t>
              </a:r>
              <a:endParaRPr lang="en-US" sz="26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05" y="412891"/>
              <a:ext cx="2349500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52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2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Next Steps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01" y="5055617"/>
            <a:ext cx="1889823" cy="58339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9275" y="1436117"/>
            <a:ext cx="8042276" cy="36195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Standardizing app/artifact registration </a:t>
            </a:r>
          </a:p>
          <a:p>
            <a:pPr lvl="1"/>
            <a:r>
              <a:rPr lang="en-US" dirty="0" smtClean="0"/>
              <a:t>Marketplaces, galleries, sandboxes, etc.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articipants: Cerner, Epic, </a:t>
            </a:r>
            <a:r>
              <a:rPr lang="en-US" dirty="0" err="1" smtClean="0"/>
              <a:t>Allscripts</a:t>
            </a:r>
            <a:r>
              <a:rPr lang="en-US" dirty="0" smtClean="0"/>
              <a:t>, Google, Intermountain, iSalus Solutions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bitbucket.org/hspconsortium/registration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Simulate and/or test app/artifact’s compatibility with various platform implementations.</a:t>
            </a:r>
          </a:p>
          <a:p>
            <a:r>
              <a:rPr lang="en-US" dirty="0" smtClean="0"/>
              <a:t>FHIR Profile support (tools and resources) for developers</a:t>
            </a:r>
          </a:p>
          <a:p>
            <a:r>
              <a:rPr lang="en-US" dirty="0" smtClean="0"/>
              <a:t>Data management tools</a:t>
            </a:r>
          </a:p>
          <a:p>
            <a:pPr lvl="1"/>
            <a:r>
              <a:rPr lang="en-US" dirty="0" smtClean="0"/>
              <a:t>Import criteria based, realistic data</a:t>
            </a:r>
          </a:p>
          <a:p>
            <a:pPr lvl="1"/>
            <a:r>
              <a:rPr lang="en-US" dirty="0" smtClean="0"/>
              <a:t>Take your data with you</a:t>
            </a:r>
          </a:p>
          <a:p>
            <a:pPr lvl="1"/>
            <a:r>
              <a:rPr lang="en-US" dirty="0" smtClean="0"/>
              <a:t>Provide a realistic, large enterprise/population data set (</a:t>
            </a:r>
            <a:r>
              <a:rPr lang="en-US" dirty="0" err="1" smtClean="0"/>
              <a:t>Synthea</a:t>
            </a:r>
            <a:r>
              <a:rPr lang="en-US" dirty="0" smtClean="0"/>
              <a:t>, </a:t>
            </a:r>
            <a:r>
              <a:rPr lang="en-US" dirty="0" err="1" smtClean="0"/>
              <a:t>SyntheticMass</a:t>
            </a:r>
            <a:r>
              <a:rPr lang="en-US" dirty="0" smtClean="0"/>
              <a:t>, etc.)</a:t>
            </a:r>
          </a:p>
          <a:p>
            <a:r>
              <a:rPr lang="en-US" dirty="0" smtClean="0"/>
              <a:t>CDS Hooks simulation and developer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4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HSPC Developer Resources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01" y="5055617"/>
            <a:ext cx="1889823" cy="58339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57063" y="2054453"/>
            <a:ext cx="7338881" cy="1914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HSPC </a:t>
            </a:r>
            <a:r>
              <a:rPr lang="en-US" sz="2000" dirty="0"/>
              <a:t>Developers: </a:t>
            </a: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developers.hspconsortium.org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HSPC </a:t>
            </a:r>
            <a:r>
              <a:rPr lang="en-US" sz="2000" dirty="0"/>
              <a:t>Sandbox: </a:t>
            </a: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sandbox.hspconsortium.org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HSPC </a:t>
            </a:r>
            <a:r>
              <a:rPr lang="en-US" sz="2000" dirty="0"/>
              <a:t>Gallery: </a:t>
            </a:r>
            <a:r>
              <a:rPr lang="en-US" sz="2000" dirty="0">
                <a:hlinkClick r:id="rId5"/>
              </a:rPr>
              <a:t>http://gallery.hspconsortium.org</a:t>
            </a:r>
            <a:r>
              <a:rPr lang="en-US" sz="2000" dirty="0"/>
              <a:t> </a:t>
            </a:r>
            <a:endParaRPr lang="en-US" sz="2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5" y="3148635"/>
            <a:ext cx="4064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5" y="2601544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5" y="20544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13" y="4305808"/>
            <a:ext cx="2971800" cy="9174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41476" y="2636112"/>
            <a:ext cx="1857874" cy="423472"/>
            <a:chOff x="3440878" y="3166257"/>
            <a:chExt cx="1857874" cy="4234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352" y="3166257"/>
              <a:ext cx="406400" cy="406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615" y="3183329"/>
              <a:ext cx="406400" cy="406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878" y="3166395"/>
              <a:ext cx="406400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49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MISSION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219198"/>
            <a:ext cx="8042276" cy="12572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Improve health by creating a vibrant, open ecosystem of interoperable </a:t>
            </a:r>
            <a:r>
              <a:rPr lang="en-US" dirty="0" smtClean="0"/>
              <a:t>platforms, applications, and knowledge assets.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13" y="4305808"/>
            <a:ext cx="2971800" cy="9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5812"/>
            <a:ext cx="8042276" cy="86146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OUR VISION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219198"/>
            <a:ext cx="8042276" cy="12572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Be a provider-led organization that accelerates the delivery of innovative healthcare applications that improve health and healthcare.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13" y="4305808"/>
            <a:ext cx="2971800" cy="91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1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Our </a:t>
            </a:r>
            <a:r>
              <a:rPr lang="en-US" dirty="0"/>
              <a:t>goal is to create an open marketplace featuring the industry’s first </a:t>
            </a:r>
            <a:r>
              <a:rPr lang="en-US" b="1" dirty="0"/>
              <a:t>vendor-neutral Healthcare </a:t>
            </a:r>
            <a:r>
              <a:rPr lang="en-US" b="1" dirty="0" smtClean="0"/>
              <a:t>Marketplace</a:t>
            </a:r>
            <a:r>
              <a:rPr lang="en-US" dirty="0" smtClean="0"/>
              <a:t> </a:t>
            </a:r>
            <a:r>
              <a:rPr lang="en-US" dirty="0"/>
              <a:t>and to foster a vibrant entrepreneurial community to deliver the best solutions quickly, easily and seamlessly to improve the quality of today’s accountable care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Achieving the gold standard of </a:t>
            </a:r>
            <a:r>
              <a:rPr lang="en-US" b="1" dirty="0"/>
              <a:t>true semantic interoperability</a:t>
            </a:r>
            <a:r>
              <a:rPr lang="en-US" dirty="0"/>
              <a:t>, our services platform seeks to dramatically augment today’s standards efforts by providing a ground-breaking collaborative platform and real world laboratory to advance the native interoperability of healthcare applications.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5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HSPC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Healthcare Services Platform Consortium (HSPC) is a </a:t>
            </a:r>
            <a:r>
              <a:rPr lang="en-US" b="1" dirty="0"/>
              <a:t>provider-driven</a:t>
            </a:r>
            <a:r>
              <a:rPr lang="en-US" dirty="0"/>
              <a:t> organization of leading healthcare organizations, IT vendors, systems integrators, and venture firms dedicated to unlocking the power of entrepreneurial innovation to improve healthcare outcomes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Through HSPC’s open marketplace and services platform, we seek to foster a new level of </a:t>
            </a:r>
            <a:r>
              <a:rPr lang="en-US" b="1" dirty="0"/>
              <a:t>provider-vendor collaboration and innovation</a:t>
            </a:r>
            <a:r>
              <a:rPr lang="en-US" dirty="0"/>
              <a:t> to meet one of the </a:t>
            </a:r>
            <a:r>
              <a:rPr lang="en-US" dirty="0" smtClean="0"/>
              <a:t>industry’s </a:t>
            </a:r>
            <a:r>
              <a:rPr lang="en-US" dirty="0"/>
              <a:t>greatest needs -- accelerating the creation, </a:t>
            </a:r>
            <a:r>
              <a:rPr lang="en-US" b="1" dirty="0"/>
              <a:t>sharing and delivery </a:t>
            </a:r>
            <a:r>
              <a:rPr lang="en-US" dirty="0"/>
              <a:t>of promising software applications at the point of care.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HSPC Developers Portfolio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37" y="1806089"/>
            <a:ext cx="734915" cy="734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82" y="1741202"/>
            <a:ext cx="915428" cy="915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32" y="1779942"/>
            <a:ext cx="730191" cy="730191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half" idx="4294967295"/>
          </p:nvPr>
        </p:nvSpPr>
        <p:spPr>
          <a:xfrm>
            <a:off x="254386" y="2766479"/>
            <a:ext cx="2760765" cy="212784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 smtClean="0"/>
              <a:t>HSPC Developers Portal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 smtClean="0"/>
              <a:t>The resources needed to jump start any health app project: guides, tutorials, code samples, open source libraries, dev forums, etc.</a:t>
            </a:r>
            <a:endParaRPr lang="en-US" b="1" dirty="0" smtClean="0"/>
          </a:p>
        </p:txBody>
      </p:sp>
      <p:sp>
        <p:nvSpPr>
          <p:cNvPr id="8" name="Content Placeholder 4"/>
          <p:cNvSpPr>
            <a:spLocks noGrp="1"/>
          </p:cNvSpPr>
          <p:nvPr>
            <p:ph sz="half" idx="4294967295"/>
          </p:nvPr>
        </p:nvSpPr>
        <p:spPr>
          <a:xfrm>
            <a:off x="3330121" y="2761056"/>
            <a:ext cx="2630062" cy="213327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 smtClean="0"/>
              <a:t>HSPC Sandbox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A personal instance of a SMART on FHIR platform in the cloud, complete with tools and sample data to help developers build and test health apps</a:t>
            </a:r>
            <a:endParaRPr lang="en-US" dirty="0" smtClean="0"/>
          </a:p>
        </p:txBody>
      </p:sp>
      <p:sp>
        <p:nvSpPr>
          <p:cNvPr id="9" name="Content Placeholder 4"/>
          <p:cNvSpPr>
            <a:spLocks noGrp="1"/>
          </p:cNvSpPr>
          <p:nvPr>
            <p:ph sz="half" idx="4294967295"/>
          </p:nvPr>
        </p:nvSpPr>
        <p:spPr>
          <a:xfrm>
            <a:off x="6275152" y="2756782"/>
            <a:ext cx="2630062" cy="213754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 smtClean="0"/>
              <a:t>HSPC Gallery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HSPC's Gallery shows off some of the best SMART on FHIR applications. Browse or even take them for a spin with our live demo feature.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34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157"/>
            <a:ext cx="9143898" cy="5052851"/>
          </a:xfrm>
          <a:prstGeom prst="rect">
            <a:avLst/>
          </a:prstGeom>
          <a:effectLst/>
        </p:spPr>
      </p:pic>
      <p:grpSp>
        <p:nvGrpSpPr>
          <p:cNvPr id="7" name="Group 6"/>
          <p:cNvGrpSpPr/>
          <p:nvPr/>
        </p:nvGrpSpPr>
        <p:grpSpPr>
          <a:xfrm>
            <a:off x="2276283" y="255748"/>
            <a:ext cx="4936746" cy="415545"/>
            <a:chOff x="698839" y="374281"/>
            <a:chExt cx="4936746" cy="415545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3616283" y="383425"/>
              <a:ext cx="2019302" cy="40640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dirty="0" smtClean="0"/>
                <a:t>Portal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39" y="374281"/>
              <a:ext cx="2908300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6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38988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HSPC </a:t>
            </a:r>
            <a:r>
              <a:rPr lang="en-US" sz="3600" smtClean="0">
                <a:solidFill>
                  <a:schemeClr val="bg1"/>
                </a:solidFill>
              </a:rPr>
              <a:t>Developers Portfolio Features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217811" y="3107525"/>
            <a:ext cx="2630062" cy="187181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b="1" smtClean="0"/>
              <a:t>SDK’s &amp; Libraries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1400" smtClean="0"/>
              <a:t>With HSPC and SMART's  integration libraries, you can focus on building great apps and less on data transmission and security code.</a:t>
            </a:r>
            <a:endParaRPr lang="en-US" sz="1400" b="1" dirty="0" smtClean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293545" y="3102102"/>
            <a:ext cx="2630062" cy="187658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b="1" smtClean="0"/>
              <a:t>Samples &amp; Tutorials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1400" smtClean="0"/>
              <a:t>Not sure how to get started? With our samples and tutorials library, you'll be up and running in no time.</a:t>
            </a:r>
            <a:endParaRPr lang="en-US" sz="1400" dirty="0" smtClean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238576" y="3097828"/>
            <a:ext cx="2630062" cy="1880345"/>
          </a:xfrm>
          <a:prstGeom prst="rect">
            <a:avLst/>
          </a:prstGeom>
        </p:spPr>
        <p:txBody>
          <a:bodyPr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b="1" smtClean="0"/>
              <a:t>Documentation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1400" smtClean="0"/>
              <a:t>Need to dive deeper into FHIR, SMART on FHIR, or HSPC's SDKs? Our documentation library will help.</a:t>
            </a:r>
            <a:endParaRPr lang="en-US" sz="14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66" y="1846345"/>
            <a:ext cx="1255751" cy="1255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212" y="1846345"/>
            <a:ext cx="1252728" cy="1252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43" y="1846345"/>
            <a:ext cx="1252728" cy="12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82549" y="235090"/>
            <a:ext cx="4775728" cy="414867"/>
            <a:chOff x="2497666" y="421358"/>
            <a:chExt cx="4775728" cy="414867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2497666" y="429824"/>
              <a:ext cx="2184927" cy="406401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2600" dirty="0" smtClean="0"/>
                <a:t>Introducing</a:t>
              </a:r>
              <a:endParaRPr lang="en-US" sz="26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594" y="421358"/>
              <a:ext cx="2590800" cy="4064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1490"/>
            <a:ext cx="9137419" cy="52289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50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87210</TotalTime>
  <Words>725</Words>
  <Application>Microsoft Macintosh PowerPoint</Application>
  <PresentationFormat>On-screen Show (16:10)</PresentationFormat>
  <Paragraphs>81</Paragraphs>
  <Slides>18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News Gothic MT</vt:lpstr>
      <vt:lpstr>Open Sans Light</vt:lpstr>
      <vt:lpstr>Wingdings 2</vt:lpstr>
      <vt:lpstr>Breeze</vt:lpstr>
      <vt:lpstr>PowerPoint Presentation</vt:lpstr>
      <vt:lpstr>OUR MISSION</vt:lpstr>
      <vt:lpstr>OUR VISION</vt:lpstr>
      <vt:lpstr>OUR GOAL</vt:lpstr>
      <vt:lpstr>ABOUT HSPC</vt:lpstr>
      <vt:lpstr>HSPC Developers Portfolio</vt:lpstr>
      <vt:lpstr>PowerPoint Presentation</vt:lpstr>
      <vt:lpstr>HSPC Developers Portfolio Features</vt:lpstr>
      <vt:lpstr>PowerPoint Presentation</vt:lpstr>
      <vt:lpstr>HSPC Sandbox Goals</vt:lpstr>
      <vt:lpstr>HSPC Sandbox Features</vt:lpstr>
      <vt:lpstr>PowerPoint Presentation</vt:lpstr>
      <vt:lpstr>Demo of HSPC Sandbox</vt:lpstr>
      <vt:lpstr>PowerPoint Presentation</vt:lpstr>
      <vt:lpstr>Questions?</vt:lpstr>
      <vt:lpstr>Next Steps</vt:lpstr>
      <vt:lpstr>HSPC Developer Resources</vt:lpstr>
      <vt:lpstr>Questions?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HSPC Tier 1 vs. Tier 2 Technical Specification</dc:title>
  <dc:creator>Rick Freeman</dc:creator>
  <cp:lastModifiedBy>Rick Freeman</cp:lastModifiedBy>
  <cp:revision>299</cp:revision>
  <dcterms:created xsi:type="dcterms:W3CDTF">2015-02-03T21:55:03Z</dcterms:created>
  <dcterms:modified xsi:type="dcterms:W3CDTF">2017-03-28T16:24:38Z</dcterms:modified>
</cp:coreProperties>
</file>