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40"/>
  </p:notesMasterIdLst>
  <p:sldIdLst>
    <p:sldId id="256" r:id="rId5"/>
    <p:sldId id="689" r:id="rId6"/>
    <p:sldId id="659" r:id="rId7"/>
    <p:sldId id="665" r:id="rId8"/>
    <p:sldId id="666" r:id="rId9"/>
    <p:sldId id="683" r:id="rId10"/>
    <p:sldId id="667" r:id="rId11"/>
    <p:sldId id="671" r:id="rId12"/>
    <p:sldId id="672" r:id="rId13"/>
    <p:sldId id="661" r:id="rId14"/>
    <p:sldId id="684" r:id="rId15"/>
    <p:sldId id="658" r:id="rId16"/>
    <p:sldId id="663" r:id="rId17"/>
    <p:sldId id="685" r:id="rId18"/>
    <p:sldId id="688" r:id="rId19"/>
    <p:sldId id="675" r:id="rId20"/>
    <p:sldId id="680" r:id="rId21"/>
    <p:sldId id="681" r:id="rId22"/>
    <p:sldId id="682" r:id="rId23"/>
    <p:sldId id="662" r:id="rId24"/>
    <p:sldId id="310" r:id="rId25"/>
    <p:sldId id="651" r:id="rId26"/>
    <p:sldId id="328" r:id="rId27"/>
    <p:sldId id="332" r:id="rId28"/>
    <p:sldId id="329" r:id="rId29"/>
    <p:sldId id="654" r:id="rId30"/>
    <p:sldId id="655" r:id="rId31"/>
    <p:sldId id="308" r:id="rId32"/>
    <p:sldId id="640" r:id="rId33"/>
    <p:sldId id="638" r:id="rId34"/>
    <p:sldId id="653" r:id="rId35"/>
    <p:sldId id="664" r:id="rId36"/>
    <p:sldId id="686" r:id="rId37"/>
    <p:sldId id="674" r:id="rId38"/>
    <p:sldId id="656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eermann Langford" initials="LHL" lastIdx="1" clrIdx="0">
    <p:extLst>
      <p:ext uri="{19B8F6BF-5375-455C-9EA6-DF929625EA0E}">
        <p15:presenceInfo xmlns:p15="http://schemas.microsoft.com/office/powerpoint/2012/main" userId="7524c5e8-4bcd-40b4-a501-42189b4c5f35" providerId="Windows Live"/>
      </p:ext>
    </p:extLst>
  </p:cmAuthor>
  <p:cmAuthor id="2" name="Oscar Diaz" initials="" lastIdx="1" clrIdx="1"/>
  <p:cmAuthor id="3" name="Keith Toussaint" initials="K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3515" autoAdjust="0"/>
  </p:normalViewPr>
  <p:slideViewPr>
    <p:cSldViewPr snapToGrid="0">
      <p:cViewPr varScale="1">
        <p:scale>
          <a:sx n="66" d="100"/>
          <a:sy n="6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8A5B-E960-4364-93AD-46F130C2DBA7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C230-6A2C-4DC4-A2EF-59937E7B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that we context</a:t>
            </a:r>
            <a:r>
              <a:rPr lang="en-US" baseline="0" dirty="0"/>
              <a:t> this with Intermountain and Cerner.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3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6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We talked about the model development process earlier today.</a:t>
            </a:r>
            <a:r>
              <a:rPr lang="en-US" baseline="0" dirty="0"/>
              <a:t> Now I want to briefly explain how that modeling process integrates into the healthcare software development cycle</a:t>
            </a:r>
            <a:r>
              <a:rPr lang="en-US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SOLOR – integrated and non-redundant combination of SNOMED, LOINC, </a:t>
            </a:r>
            <a:r>
              <a:rPr lang="en-US" baseline="0" smtClean="0"/>
              <a:t>and RxNorm.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084F-9E95-F644-8655-19620CEB46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C230-6A2C-4DC4-A2EF-59937E7BA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C230-6A2C-4DC4-A2EF-59937E7BA0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A48AE-0E5E-4FAD-B767-9A2978CD6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C88FBE-079E-4B77-8F1F-6150FBAB9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6572B8-1240-484F-9091-45EB5459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963-D424-4013-8A54-DD14D93B4838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9345B-F429-4163-B955-30882F5D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4DEA2-33B0-4647-85FE-3FC54642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F784-4DF7-4B77-A441-4B4015F7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80DA0C-E3B1-434A-A9AE-51137C38E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40B792-CB2E-4F73-9D91-F7FBB41C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D96-0ADA-4E9D-85CF-733304E1F1A2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A52CFC-7162-4437-8358-E28E218B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E2FBF-83E5-4E65-8248-87050EFC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C92798-83A4-4197-879E-1F2A43FEA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09AD7-FFCA-4703-8D2F-67D087079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549BB-1101-44FA-B27B-D2EB13AD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B93-BF34-4E7B-A293-4AA1C9D62C3E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517F3-F62D-4E65-9DC6-174E4DD4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49B39D-0FD6-4DB8-A4CA-F36D6CE9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61A388B-62A9-43D6-B728-21C977C0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87371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3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A8BEE-3B52-4DF7-96C7-267228304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D0F690-BC12-420B-9DED-236B831B1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BBA0D-2140-4FF0-ACD1-E36F52D2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1306-6158-43A6-8F03-B5009D65D2BD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0C640-1C27-483C-819D-1AB5B51B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342471-F467-41C4-BB4F-9644264E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58C60-893D-4C8E-8BA3-B22C0F95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715A1-0973-4A11-92F8-B217176C4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8AB82-D4E2-4186-AF6C-8BC24934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DC2C-9416-4A52-ACF2-59788A297763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E4865-89E1-4B17-B4DE-F0430B91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D81AA-039C-48D1-8E21-FD607EE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840EC-5FE2-48C7-A8BA-177F2256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921D9-7EE4-4EB8-AE2F-D2EDC541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6F871-34DB-4A37-B725-D4B67058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4DAF-4E5D-4023-87A1-7200C6867B28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AE0A4-9B76-4288-A698-1065DE82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90383-5463-4A12-BA75-FF278A22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F6FE9-3287-4B13-AF59-CD3CD892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6C1F3-4172-46A1-8FB6-239F46799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A9FC6F-903E-4A9C-B2C4-B2A94D34B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528933-00B0-412E-A8AA-BF551790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8121-9633-4C07-97C8-D77F5E065907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A2533D-3906-4FC3-933D-83602662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02A3F0-F781-4033-B8BE-6E5F791F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0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3AAAC-DA0F-41FD-B0C5-7B050DEF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464B80-2F13-451C-9676-1B250AC4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84F20F-14C4-4B03-9BA4-88E92AFDF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122AF-5452-4ADE-82D3-B82E583C6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9FE863-5A36-41CF-AA32-6204ECDD1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B43808-04F6-443F-9305-9287A7F1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B869-AB0E-4487-9478-B69F0F9336DD}" type="datetime1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02B9ED-7271-4D5F-89E2-9003AB5B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DEEC31-AC98-4A76-BCE4-3DA8C91A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7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4B34C-4FA5-47A4-B616-932D2DD4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D2C29E-8B07-4EC2-BEB8-1BDD4957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1DB-19E6-41A1-8728-56C582B9D329}" type="datetime1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C1127C-8BAF-4494-93EA-43991AEF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2AC2B8-0EF4-4956-BAF0-C242F73B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18283C-0BAB-41F6-AA3F-8DA08087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7E8-547D-48B0-979B-47D646C7D197}" type="datetime1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9BB193-A830-442F-A9AB-3BB0FE24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B13628-19B6-4386-BF20-B5040B42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04BAE-B949-4753-B424-A2EFC7EA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820EF-AF71-4564-BC40-918AC8DF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99428-4F54-4DDC-B975-A9F4DAB8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1E19-5F7F-47AC-BDEB-20A27EB0C226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BA445B-A8C8-4E23-8C51-19B5C960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A6C376-9579-4963-A62E-8277CC06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A9CF7-342A-4262-AE60-14496FE0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6615D-FB03-403C-A932-187DC6DD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90334A-CF14-4044-B8B6-47AA5E9FA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BE1C3F-6782-422F-924F-341735E6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4646-C6F0-43CB-91FF-1ADAD9FEEB57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ADE6BC-4A51-48C5-9A55-DBC50E86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1612C1-534A-4EDE-9E4C-1009BDFD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33049-D8B8-449B-BA9E-080B0356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674796-6EAF-4AB7-A78F-33AFCBF5A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558D2-E51D-4CD3-A71C-EC3D4C2DF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1C5D48-75FF-4A74-8E25-C4308B85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11E2-61EA-441E-A9B8-6F84393F1FD5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0A24F0-D73F-475D-8516-BCAA4A1A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14039A-3D51-458D-8AC0-67D26A5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5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0BE56-2397-423C-8E71-30A1E082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706079-920A-4C82-96F8-C4533A0A5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B9E96-937B-42E7-9554-4959C50B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EC96-5556-4D10-B89B-4B2F18D26055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DBE04D-7EB0-4DB3-93D3-43902712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11D154-778F-4190-8755-C115E94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7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A1B808-DA7E-447E-AD34-28EA64785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360C28-222F-4390-AB04-FB2720548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AD044-6FCF-4342-91B9-FCBFA97F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90C7-ABD5-47A1-B2E2-41EFB3FBC579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658430-7DCB-4A7D-AF0A-ADA01FFF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432EA4-E696-4D21-A463-CE052BF5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92038C-9447-5F47-9DE9-35A2E9A74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F08279-F9D7-AD4E-8917-0CFDCAC51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705828-9D8E-5042-AB9D-E637F762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257C94-DD76-104F-AD3C-BF80C02B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F06712-0369-BE4F-B6DD-819A10ED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11E491-6006-AA43-87FA-0FFE1820D9D9}"/>
              </a:ext>
            </a:extLst>
          </p:cNvPr>
          <p:cNvSpPr/>
          <p:nvPr/>
        </p:nvSpPr>
        <p:spPr>
          <a:xfrm>
            <a:off x="0" y="5468112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27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BFB469A-4D67-4748-8456-F7950DDA61DA}"/>
              </a:ext>
            </a:extLst>
          </p:cNvPr>
          <p:cNvCxnSpPr>
            <a:cxnSpLocks/>
          </p:cNvCxnSpPr>
          <p:nvPr/>
        </p:nvCxnSpPr>
        <p:spPr>
          <a:xfrm>
            <a:off x="0" y="5432912"/>
            <a:ext cx="12192000" cy="0"/>
          </a:xfrm>
          <a:prstGeom prst="line">
            <a:avLst/>
          </a:prstGeom>
          <a:ln w="76200" cmpd="sng">
            <a:solidFill>
              <a:srgbClr val="FFA0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4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E581F3-6C7B-CC4B-89AD-F533C4F865E7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7000">
                <a:srgbClr val="3086AB"/>
              </a:gs>
              <a:gs pos="48000">
                <a:srgbClr val="3086AB"/>
              </a:gs>
              <a:gs pos="1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1CEBD-8A79-A849-A78D-03A66FB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63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172AD5-0BA6-9448-8C9F-50A017A2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C5FF2-5A67-3D44-9F53-AF065C6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ABF0BF-A6F8-D249-AB19-E8969996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B0FDC-4791-B647-B4C0-EAD4E0CA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F68700-FC05-5641-BBEC-BA35DC5D3AD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3AD35D-17FA-AF4F-B91E-7233BF8E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2183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7BF70-C62D-E44B-9C93-00674DAF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124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AAC9E5-6901-3842-A7A7-12EE0460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6848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BAB5A6-6CD1-234A-8F57-945041AE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CE37A-CACC-9143-A15A-4570E21F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6D12E4-F23F-EC4F-9EBB-554740F6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DE2262-3EAF-294F-9276-7B015B927C16}"/>
              </a:ext>
            </a:extLst>
          </p:cNvPr>
          <p:cNvSpPr/>
          <p:nvPr/>
        </p:nvSpPr>
        <p:spPr>
          <a:xfrm>
            <a:off x="-11723" y="5503282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4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0A91CED-FB15-A545-8166-66AEA6B4AFA6}"/>
              </a:ext>
            </a:extLst>
          </p:cNvPr>
          <p:cNvCxnSpPr>
            <a:cxnSpLocks/>
          </p:cNvCxnSpPr>
          <p:nvPr/>
        </p:nvCxnSpPr>
        <p:spPr>
          <a:xfrm>
            <a:off x="-11723" y="5468081"/>
            <a:ext cx="12192000" cy="0"/>
          </a:xfrm>
          <a:prstGeom prst="line">
            <a:avLst/>
          </a:prstGeom>
          <a:ln w="76200" cmpd="sng">
            <a:solidFill>
              <a:srgbClr val="FFA0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77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629AFE-D24C-DF4E-8808-A7C98AC09EA3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9000">
                <a:srgbClr val="3086AB"/>
              </a:gs>
              <a:gs pos="50000">
                <a:srgbClr val="3086AB"/>
              </a:gs>
              <a:gs pos="1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23330-8404-CF49-96D1-CB13A987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9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66C859-921B-BE4E-B2F9-F2FFF5754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F900C2-20DD-AF45-9941-8255D622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5C17F7-2652-8846-9D90-DF764469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A9667-6F35-DF47-AEA0-C89D48A0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03F24E-8EB3-6748-A1C5-9613BFA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96711B-029F-EF44-88D8-7C777CBCA21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B4E9CC-EB55-C246-8C2F-ABC8F933F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01768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A3C6DD0-966D-B547-91F3-1691612E85CE}"/>
              </a:ext>
            </a:extLst>
          </p:cNvPr>
          <p:cNvSpPr/>
          <p:nvPr/>
        </p:nvSpPr>
        <p:spPr>
          <a:xfrm>
            <a:off x="0" y="13050"/>
            <a:ext cx="12192000" cy="1389888"/>
          </a:xfrm>
          <a:prstGeom prst="rect">
            <a:avLst/>
          </a:prstGeom>
          <a:gradFill flip="none" rotWithShape="1">
            <a:gsLst>
              <a:gs pos="99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31282-0EA6-C943-9E9A-4132ADAC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3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FFB0C3-A8F0-7F4C-AFE9-B952E96C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60FB2D-C9C9-8944-AB33-4EEAAB09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7CE6FA-E06E-374E-B5F8-860BE74A8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2CC6AB-D39C-7E4D-9B67-7C227694B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BBEA18-9DBB-3E45-A1A1-05978A7E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582535-90AC-ED4E-90E2-EBD075B6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40EA15-908D-764A-9581-8232899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60819A-A7A8-6B4D-98D1-1BA950081991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D29F18C-EEA7-5B45-8CEF-B35B37EE0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91124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1088D21-89E3-3D42-885E-36D17FA619B4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8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C6AF6-15AA-934A-A8EE-25FAEA92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9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D434C5-CB35-3240-B967-2EE1F6C4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78DBFB-77EC-814B-BAD7-018F50A5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0CF1FD-4C8F-9241-BD09-58A9385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24783D-E74E-2649-8ADB-E431ECED88E2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A91349-17FC-FB46-A6E0-9C513F472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49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2953B-67AA-4585-9EFF-DE9135A9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DEAD42-F4C8-498A-8F04-B512EB6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9F516-938F-4F76-B0FE-277C210E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A5A4-FAB9-405E-959F-5AC4EF670A39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F3B75-127C-4A62-854B-72C72EEA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0E5A65-0DC5-45F1-8851-6D967746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D434C5-CB35-3240-B967-2EE1F6C4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78DBFB-77EC-814B-BAD7-018F50A5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0CF1FD-4C8F-9241-BD09-58A9385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24783D-E74E-2649-8ADB-E431ECED88E2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A91349-17FC-FB46-A6E0-9C513F472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2847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EBF0023-9831-9D4B-A05B-F0F9667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58934B-3256-724A-9DC9-E4DCFBA6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27C9E4-906D-5D46-A06E-53C894E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1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DBFDF3-8496-434F-9596-B44B49C860DC}"/>
              </a:ext>
            </a:extLst>
          </p:cNvPr>
          <p:cNvSpPr/>
          <p:nvPr/>
        </p:nvSpPr>
        <p:spPr>
          <a:xfrm>
            <a:off x="1" y="0"/>
            <a:ext cx="4772025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18B3F-2F21-1048-8A0F-DF3EAA49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772025" cy="1389888"/>
          </a:xfrm>
        </p:spPr>
        <p:txBody>
          <a:bodyPr anchor="b"/>
          <a:lstStyle>
            <a:lvl1pPr>
              <a:defRPr sz="28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8832A-E474-A840-B530-3FAE2E89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52389A-BBBC-BF4B-9900-00CA3E0CB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7358B6-11A2-D243-8AC2-7D5A9230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3901E1-1716-F54A-875B-F930E29C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54362-0F9D-B048-889B-F028BD7E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A30CC76-7B76-E642-A0A5-1794CCC4CC86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FDEC61-660A-C041-B6C7-6BC83D4CF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94878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36129F9-DA4E-F741-B235-71886E1C8F7E}"/>
              </a:ext>
            </a:extLst>
          </p:cNvPr>
          <p:cNvSpPr/>
          <p:nvPr/>
        </p:nvSpPr>
        <p:spPr>
          <a:xfrm>
            <a:off x="1" y="0"/>
            <a:ext cx="4772025" cy="2057400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41D7F-077F-BE4E-8142-EF0C4E4B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4" y="187325"/>
            <a:ext cx="3932237" cy="1600200"/>
          </a:xfrm>
        </p:spPr>
        <p:txBody>
          <a:bodyPr anchor="b"/>
          <a:lstStyle>
            <a:lvl1pPr>
              <a:defRPr sz="28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B88269-F592-E942-B357-F144A0EB0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23954D-D541-E74F-B168-B6D0301AC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07F86C-46C5-1D42-83E5-BEDFA39F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3BA3CB-21A6-8748-872D-82C2843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0E91CF-43CF-7E49-80FA-0A43B94D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C7DBA5-3996-9145-A147-A2B67F4674F4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E84F2A-01B6-FB49-B87E-F98751704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6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16DE2C8-EAA1-C342-83BC-F7A99434E8AB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3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0B1E8-7691-AC40-88E2-849A0E5D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331A58-9040-2B49-B0E4-0DBF1011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B0B70-45A1-8442-B4CB-9A5BC059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DB20D8-EC39-4449-9946-1B356CA7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887CA-E28F-7648-8975-E1F65EC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9E272A-9128-414B-881C-7DEA06E7E859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944F96-F0B3-DF4B-9959-F4BFC013B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0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927101-B8BF-B741-ADC3-3DC3BE4C816A}"/>
              </a:ext>
            </a:extLst>
          </p:cNvPr>
          <p:cNvSpPr/>
          <p:nvPr/>
        </p:nvSpPr>
        <p:spPr>
          <a:xfrm>
            <a:off x="8724901" y="1"/>
            <a:ext cx="3467100" cy="6176963"/>
          </a:xfrm>
          <a:prstGeom prst="rect">
            <a:avLst/>
          </a:prstGeom>
          <a:gradFill flip="none" rotWithShape="1">
            <a:gsLst>
              <a:gs pos="0">
                <a:srgbClr val="3086AB"/>
              </a:gs>
              <a:gs pos="50000">
                <a:srgbClr val="3086AB"/>
              </a:gs>
              <a:gs pos="100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8ADFC9-D95A-CB4C-ADC7-92D9748EB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1" y="152400"/>
            <a:ext cx="2628900" cy="602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4EEF81-C4B5-DB47-BDD9-EDBAD201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70EBF8-14B1-664D-9D5B-AAE2995E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E7D37-03A2-A647-8817-3BB7774B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CBB5B-A7DC-6B4B-98EB-551FBA47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8598C-A87A-9C48-B789-E75979C7745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E72D59-56A1-814C-93C1-54E37B947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2" y="3352804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22" y="4771031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24"/>
              </a:spcBef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541" y="6275670"/>
            <a:ext cx="1320800" cy="365125"/>
          </a:xfrm>
          <a:prstGeom prst="rect">
            <a:avLst/>
          </a:prstGeom>
        </p:spPr>
        <p:txBody>
          <a:bodyPr/>
          <a:lstStyle/>
          <a:p>
            <a:pPr defTabSz="493776"/>
            <a:fld id="{2A87D11A-E4C4-2C4D-9054-85AF8217705F}" type="slidenum">
              <a:rPr lang="en-US" smtClean="0">
                <a:solidFill>
                  <a:prstClr val="black"/>
                </a:solidFill>
              </a:rPr>
              <a:pPr defTabSz="49377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28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92038C-9447-5F47-9DE9-35A2E9A74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F08279-F9D7-AD4E-8917-0CFDCAC51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705828-9D8E-5042-AB9D-E637F762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257C94-DD76-104F-AD3C-BF80C02B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F06712-0369-BE4F-B6DD-819A10ED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11E491-6006-AA43-87FA-0FFE1820D9D9}"/>
              </a:ext>
            </a:extLst>
          </p:cNvPr>
          <p:cNvSpPr/>
          <p:nvPr/>
        </p:nvSpPr>
        <p:spPr>
          <a:xfrm>
            <a:off x="0" y="5468112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27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BFB469A-4D67-4748-8456-F7950DDA61DA}"/>
              </a:ext>
            </a:extLst>
          </p:cNvPr>
          <p:cNvCxnSpPr>
            <a:cxnSpLocks/>
          </p:cNvCxnSpPr>
          <p:nvPr/>
        </p:nvCxnSpPr>
        <p:spPr>
          <a:xfrm>
            <a:off x="0" y="5432912"/>
            <a:ext cx="12192000" cy="0"/>
          </a:xfrm>
          <a:prstGeom prst="line">
            <a:avLst/>
          </a:prstGeom>
          <a:ln w="76200" cmpd="sng">
            <a:solidFill>
              <a:srgbClr val="FFA0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65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E581F3-6C7B-CC4B-89AD-F533C4F865E7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7000">
                <a:srgbClr val="3086AB"/>
              </a:gs>
              <a:gs pos="48000">
                <a:srgbClr val="3086AB"/>
              </a:gs>
              <a:gs pos="1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1CEBD-8A79-A849-A78D-03A66FB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63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172AD5-0BA6-9448-8C9F-50A017A2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C5FF2-5A67-3D44-9F53-AF065C67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ABF0BF-A6F8-D249-AB19-E8969996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B0FDC-4791-B647-B4C0-EAD4E0CA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F68700-FC05-5641-BBEC-BA35DC5D3AD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3AD35D-17FA-AF4F-B91E-7233BF8E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3687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7BF70-C62D-E44B-9C93-00674DAF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124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AAC9E5-6901-3842-A7A7-12EE0460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6848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BAB5A6-6CD1-234A-8F57-945041AE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CE37A-CACC-9143-A15A-4570E21F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6D12E4-F23F-EC4F-9EBB-554740F6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DE2262-3EAF-294F-9276-7B015B927C16}"/>
              </a:ext>
            </a:extLst>
          </p:cNvPr>
          <p:cNvSpPr/>
          <p:nvPr/>
        </p:nvSpPr>
        <p:spPr>
          <a:xfrm>
            <a:off x="-11723" y="5503282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4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0A91CED-FB15-A545-8166-66AEA6B4AFA6}"/>
              </a:ext>
            </a:extLst>
          </p:cNvPr>
          <p:cNvCxnSpPr>
            <a:cxnSpLocks/>
          </p:cNvCxnSpPr>
          <p:nvPr/>
        </p:nvCxnSpPr>
        <p:spPr>
          <a:xfrm>
            <a:off x="-11723" y="5468081"/>
            <a:ext cx="12192000" cy="0"/>
          </a:xfrm>
          <a:prstGeom prst="line">
            <a:avLst/>
          </a:prstGeom>
          <a:ln w="76200" cmpd="sng">
            <a:solidFill>
              <a:srgbClr val="FFA0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5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C4470-E0EB-4C8E-8500-9762CD59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C5FA3-436F-46FF-B85C-6E9327BF9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900C27-9D84-43A6-863C-AA36F0272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87A32D-2AF4-49FE-806F-FF90592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86F8-EF79-468B-AFA0-7BC202D010D6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D99BC9-F057-4010-848A-297C749C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233EA0-08DF-45AB-A467-D5528269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8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629AFE-D24C-DF4E-8808-A7C98AC09EA3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9000">
                <a:srgbClr val="3086AB"/>
              </a:gs>
              <a:gs pos="50000">
                <a:srgbClr val="3086AB"/>
              </a:gs>
              <a:gs pos="1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23330-8404-CF49-96D1-CB13A987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9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66C859-921B-BE4E-B2F9-F2FFF5754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F900C2-20DD-AF45-9941-8255D622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5C17F7-2652-8846-9D90-DF764469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A9667-6F35-DF47-AEA0-C89D48A0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03F24E-8EB3-6748-A1C5-9613BFA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96711B-029F-EF44-88D8-7C777CBCA21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B4E9CC-EB55-C246-8C2F-ABC8F933F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70539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A3C6DD0-966D-B547-91F3-1691612E85CE}"/>
              </a:ext>
            </a:extLst>
          </p:cNvPr>
          <p:cNvSpPr/>
          <p:nvPr/>
        </p:nvSpPr>
        <p:spPr>
          <a:xfrm>
            <a:off x="0" y="13050"/>
            <a:ext cx="12192000" cy="1389888"/>
          </a:xfrm>
          <a:prstGeom prst="rect">
            <a:avLst/>
          </a:prstGeom>
          <a:gradFill flip="none" rotWithShape="1">
            <a:gsLst>
              <a:gs pos="99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31282-0EA6-C943-9E9A-4132ADAC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3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FFB0C3-A8F0-7F4C-AFE9-B952E96C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60FB2D-C9C9-8944-AB33-4EEAAB09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7CE6FA-E06E-374E-B5F8-860BE74A8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2CC6AB-D39C-7E4D-9B67-7C227694B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BBEA18-9DBB-3E45-A1A1-05978A7E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582535-90AC-ED4E-90E2-EBD075B6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40EA15-908D-764A-9581-8232899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60819A-A7A8-6B4D-98D1-1BA950081991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D29F18C-EEA7-5B45-8CEF-B35B37EE0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64366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1088D21-89E3-3D42-885E-36D17FA619B4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98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C6AF6-15AA-934A-A8EE-25FAEA92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9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D434C5-CB35-3240-B967-2EE1F6C4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78DBFB-77EC-814B-BAD7-018F50A5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0CF1FD-4C8F-9241-BD09-58A9385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24783D-E74E-2649-8ADB-E431ECED88E2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A91349-17FC-FB46-A6E0-9C513F472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6877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D434C5-CB35-3240-B967-2EE1F6C4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78DBFB-77EC-814B-BAD7-018F50A5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0CF1FD-4C8F-9241-BD09-58A93857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24783D-E74E-2649-8ADB-E431ECED88E2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A91349-17FC-FB46-A6E0-9C513F472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76048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EBF0023-9831-9D4B-A05B-F0F9667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58934B-3256-724A-9DC9-E4DCFBA6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27C9E4-906D-5D46-A06E-53C894E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5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DBFDF3-8496-434F-9596-B44B49C860DC}"/>
              </a:ext>
            </a:extLst>
          </p:cNvPr>
          <p:cNvSpPr/>
          <p:nvPr/>
        </p:nvSpPr>
        <p:spPr>
          <a:xfrm>
            <a:off x="1" y="0"/>
            <a:ext cx="4772025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18B3F-2F21-1048-8A0F-DF3EAA49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772025" cy="1389888"/>
          </a:xfrm>
        </p:spPr>
        <p:txBody>
          <a:bodyPr anchor="b"/>
          <a:lstStyle>
            <a:lvl1pPr>
              <a:defRPr sz="28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8832A-E474-A840-B530-3FAE2E89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52389A-BBBC-BF4B-9900-00CA3E0CB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7358B6-11A2-D243-8AC2-7D5A9230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3901E1-1716-F54A-875B-F930E29C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54362-0F9D-B048-889B-F028BD7E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A30CC76-7B76-E642-A0A5-1794CCC4CC86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FDEC61-660A-C041-B6C7-6BC83D4CF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45" y="6371823"/>
            <a:ext cx="2458155" cy="4861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55064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36129F9-DA4E-F741-B235-71886E1C8F7E}"/>
              </a:ext>
            </a:extLst>
          </p:cNvPr>
          <p:cNvSpPr/>
          <p:nvPr/>
        </p:nvSpPr>
        <p:spPr>
          <a:xfrm>
            <a:off x="1" y="0"/>
            <a:ext cx="4772025" cy="2057400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0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41D7F-077F-BE4E-8142-EF0C4E4B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4" y="187325"/>
            <a:ext cx="3932237" cy="1600200"/>
          </a:xfrm>
        </p:spPr>
        <p:txBody>
          <a:bodyPr anchor="b"/>
          <a:lstStyle>
            <a:lvl1pPr>
              <a:defRPr sz="28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B88269-F592-E942-B357-F144A0EB0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23954D-D541-E74F-B168-B6D0301AC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07F86C-46C5-1D42-83E5-BEDFA39F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3BA3CB-21A6-8748-872D-82C2843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0E91CF-43CF-7E49-80FA-0A43B94D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C7DBA5-3996-9145-A147-A2B67F4674F4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E84F2A-01B6-FB49-B87E-F98751704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1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16DE2C8-EAA1-C342-83BC-F7A99434E8AB}"/>
              </a:ext>
            </a:extLst>
          </p:cNvPr>
          <p:cNvSpPr/>
          <p:nvPr/>
        </p:nvSpPr>
        <p:spPr>
          <a:xfrm>
            <a:off x="0" y="0"/>
            <a:ext cx="12192000" cy="1389888"/>
          </a:xfrm>
          <a:prstGeom prst="rect">
            <a:avLst/>
          </a:prstGeom>
          <a:gradFill flip="none" rotWithShape="1">
            <a:gsLst>
              <a:gs pos="100000">
                <a:srgbClr val="3086AB"/>
              </a:gs>
              <a:gs pos="53000">
                <a:srgbClr val="3086AB"/>
              </a:gs>
              <a:gs pos="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0B1E8-7691-AC40-88E2-849A0E5D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331A58-9040-2B49-B0E4-0DBF1011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B0B70-45A1-8442-B4CB-9A5BC059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DB20D8-EC39-4449-9946-1B356CA7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887CA-E28F-7648-8975-E1F65EC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9E272A-9128-414B-881C-7DEA06E7E859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944F96-F0B3-DF4B-9959-F4BFC013B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45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927101-B8BF-B741-ADC3-3DC3BE4C816A}"/>
              </a:ext>
            </a:extLst>
          </p:cNvPr>
          <p:cNvSpPr/>
          <p:nvPr/>
        </p:nvSpPr>
        <p:spPr>
          <a:xfrm>
            <a:off x="8724901" y="1"/>
            <a:ext cx="3467100" cy="6176963"/>
          </a:xfrm>
          <a:prstGeom prst="rect">
            <a:avLst/>
          </a:prstGeom>
          <a:gradFill flip="none" rotWithShape="1">
            <a:gsLst>
              <a:gs pos="0">
                <a:srgbClr val="3086AB"/>
              </a:gs>
              <a:gs pos="50000">
                <a:srgbClr val="3086AB"/>
              </a:gs>
              <a:gs pos="100000">
                <a:srgbClr val="B3C9D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1620">
              <a:solidFill>
                <a:prstClr val="white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8ADFC9-D95A-CB4C-ADC7-92D9748EB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1" y="152400"/>
            <a:ext cx="2628900" cy="602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4EEF81-C4B5-DB47-BDD9-EDBAD201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70EBF8-14B1-664D-9D5B-AAE2995E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E7D37-03A2-A647-8817-3BB7774B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CBB5B-A7DC-6B4B-98EB-551FBA47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8598C-A87A-9C48-B789-E75979C7745C}"/>
              </a:ext>
            </a:extLst>
          </p:cNvPr>
          <p:cNvSpPr/>
          <p:nvPr/>
        </p:nvSpPr>
        <p:spPr>
          <a:xfrm>
            <a:off x="0" y="6359322"/>
            <a:ext cx="12192000" cy="498679"/>
          </a:xfrm>
          <a:prstGeom prst="rect">
            <a:avLst/>
          </a:prstGeom>
          <a:gradFill flip="none" rotWithShape="1">
            <a:gsLst>
              <a:gs pos="0">
                <a:srgbClr val="E0752D"/>
              </a:gs>
              <a:gs pos="69000">
                <a:srgbClr val="EDAC7B"/>
              </a:gs>
              <a:gs pos="100000">
                <a:srgbClr val="F2C8A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1620">
                <a:solidFill>
                  <a:prstClr val="white"/>
                </a:solidFill>
              </a:rPr>
              <a:t>http://hspconsortium.org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E72D59-56A1-814C-93C1-54E37B947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3" y="6389989"/>
            <a:ext cx="1825656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3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2" y="3352804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22" y="4771031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24"/>
              </a:spcBef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541" y="6275670"/>
            <a:ext cx="1320800" cy="365125"/>
          </a:xfrm>
          <a:prstGeom prst="rect">
            <a:avLst/>
          </a:prstGeom>
        </p:spPr>
        <p:txBody>
          <a:bodyPr/>
          <a:lstStyle/>
          <a:p>
            <a:pPr defTabSz="493776"/>
            <a:fld id="{2A87D11A-E4C4-2C4D-9054-85AF8217705F}" type="slidenum">
              <a:rPr lang="en-US" smtClean="0">
                <a:solidFill>
                  <a:prstClr val="black"/>
                </a:solidFill>
              </a:rPr>
              <a:pPr defTabSz="49377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06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7FBEC-0C01-4D6E-8DD5-83146992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F788FB-6831-4CFF-8D50-8A87F144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40BEF9-F0CC-461E-92DF-5080CC834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C0037A-DFEA-45E0-B0F0-B0B1BA8F5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45793A-356B-40BF-B436-4693E3E5F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477269-4D97-4A92-921D-3F70BA21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E7FB-C899-45BA-A57B-8E1863DEC3B9}" type="datetime1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239637-FC2D-43F3-B497-49BF82A9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D52EEB-58EA-4204-B246-69711D2E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670EC-86C4-43EE-9F00-ED9EC41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73E4E8-7090-45E7-AA49-D597249F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8EB-E508-42BE-B360-5B7FF674CE69}" type="datetime1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FB8AA2-AD02-40C8-BF40-D325C3E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033528-DDF5-42BC-992A-C049A939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65F1FE-30A6-42FC-B38F-6F942C8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14CD-2DC2-40B6-8EEC-7FCF5A4F3BA3}" type="datetime1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1EE4A6-A50C-4AC3-9F88-69045032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0544C-E2F9-4F6D-86AA-493527E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F2800-E321-4E28-8C19-4C71907D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FD2C3-497F-40AA-B822-50071985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4CFF09-32AA-44EE-99CF-41BEF1AF5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3F8105-C8FE-4B4C-AD72-C9E97D6C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F6AA-2FE1-4587-872E-5A97A7EA7AD2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C5C8C-4C0F-4645-AB16-E54246D6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9E892D-A71E-44BA-8C25-71AB7A0C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D7BB3-0053-494B-B6D4-3E548AAB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2C8B6A-1986-454B-9F21-E86E96490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33786D-5FDC-47A5-B26A-AB70BB70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AC95E-8110-4F26-ADE5-D95D8361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FE23-4DDA-482F-928D-07AA16B4D547}" type="datetime1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D15FE1-E63F-4DA3-AC2F-6417447B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20B9C5-CA05-4FE5-A053-8CA524F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007A20-C385-4F92-93D9-1A54F6C6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746258-BD9A-448B-8BAE-C82A9B547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C2A0E4-F5A1-40BA-A26D-15FF5F3D2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BC65-6BFD-4AA1-AC4E-56768970A1C6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FAC55-A021-4331-9A58-2A91A68F3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BFD703-2727-4EEC-BF25-92E47A95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49CB-4273-45D9-803A-5CF9355D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C5C8E7-E57A-4D34-87A8-F0C79C7F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473747-1285-4A56-90A3-582F6DC5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7B369F-80B4-4885-B2C9-EC2200EA7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2B10-3D7C-47AD-99F6-96DF56E1E159}" type="datetime1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A75D9-1A79-4E25-B679-DE265DF1F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AC55C8-A970-404F-97FF-70486CBE1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DA0A-3586-4AA4-8E43-B9D838FF6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1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0A243C-514C-DD4F-B7F1-F6CE34C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05BBB5-F8F2-7F48-BEE1-9E74D994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7BD041-5E47-1147-8DC7-E680BD04D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8D1E2-D62A-4945-96BF-CC16A1A37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736C82-A7D0-F342-9759-8A439E21F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0A243C-514C-DD4F-B7F1-F6CE34C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05BBB5-F8F2-7F48-BEE1-9E74D994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7BD041-5E47-1147-8DC7-E680BD04D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F5F50914-FEFD-3A40-BB88-C5BA0F26E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8D1E2-D62A-4945-96BF-CC16A1A37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736C82-A7D0-F342-9759-8A439E21F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2A87D11A-E4C4-2C4D-9054-85AF82177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gallery.mailchimp.com/2c402fea68c8710e169c3dbe4/images/f8fa1de6-de40-4649-9a7e-69762a7b3d61.jpg" TargetMode="External"/><Relationship Id="rId2" Type="http://schemas.openxmlformats.org/officeDocument/2006/relationships/image" Target="https://gallery.mailchimp.com/2c402fea68c8710e169c3dbe4/images/4f029bfd-51a9-4907-bbe6-14552e1748bc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odels.opencimi.org/#/" TargetMode="External"/><Relationship Id="rId4" Type="http://schemas.openxmlformats.org/officeDocument/2006/relationships/image" Target="../media/image10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0443E-FB34-4A67-A354-D8F5D5BF9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smtClean="0">
                <a:latin typeface="+mn-lt"/>
              </a:rPr>
              <a:t>HSPC and CIIC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BF9A6E-F439-4A73-8DF9-FC66212B1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July 30, </a:t>
            </a:r>
            <a:r>
              <a:rPr lang="en-US" sz="4000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B281F7-894A-4E1F-B7FA-9677190F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https://gallery.mailchimp.com/2c402fea68c8710e169c3dbe4/images/4f029bfd-51a9-4907-bbe6-14552e1748bc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2" y="4619344"/>
            <a:ext cx="5252227" cy="16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gallery.mailchimp.com/2c402fea68c8710e169c3dbe4/images/f8fa1de6-de40-4649-9a7e-69762a7b3d61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4644267"/>
            <a:ext cx="4797479" cy="1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85730"/>
            <a:ext cx="10972799" cy="6204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083271" y="5057759"/>
            <a:ext cx="2758696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93776"/>
            <a:r>
              <a:rPr lang="en-US" sz="162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02000" y="5518338"/>
            <a:ext cx="1141859" cy="633685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93776"/>
            <a:r>
              <a:rPr lang="en-US" sz="1728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Others</a:t>
            </a:r>
            <a:r>
              <a:rPr lang="en-US" sz="1512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8531" y="5935429"/>
            <a:ext cx="725528" cy="598319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algn="r" defTabSz="493776"/>
            <a:fld id="{0593AC2D-32F6-46B5-8EA2-FD495DE2676C}" type="slidenum">
              <a:rPr lang="en-US" sz="3240">
                <a:solidFill>
                  <a:prstClr val="black"/>
                </a:solidFill>
              </a:rPr>
              <a:pPr algn="r" defTabSz="493776"/>
              <a:t>10</a:t>
            </a:fld>
            <a:endParaRPr lang="en-US" sz="324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705" y="5564768"/>
            <a:ext cx="1233212" cy="540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1943409" y="4328046"/>
            <a:ext cx="3144445" cy="535531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411464"/>
            <a:r>
              <a:rPr lang="en-US" sz="1440" b="1" dirty="0">
                <a:solidFill>
                  <a:prstClr val="black"/>
                </a:solidFill>
              </a:rPr>
              <a:t>FHIR Profiles from</a:t>
            </a:r>
          </a:p>
          <a:p>
            <a:pPr algn="ctr" defTabSz="411464"/>
            <a:r>
              <a:rPr lang="en-US" sz="1440" b="1" dirty="0" smtClean="0">
                <a:solidFill>
                  <a:prstClr val="black"/>
                </a:solidFill>
              </a:rPr>
              <a:t>CIMI </a:t>
            </a:r>
            <a:r>
              <a:rPr lang="en-US" sz="1440" b="1" dirty="0">
                <a:solidFill>
                  <a:prstClr val="black"/>
                </a:solidFill>
              </a:rPr>
              <a:t>detailed clinical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832" y="5591728"/>
            <a:ext cx="2388248" cy="513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1663" y="3087351"/>
            <a:ext cx="433686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48640"/>
            <a:r>
              <a:rPr lang="en-US" dirty="0">
                <a:solidFill>
                  <a:prstClr val="black"/>
                </a:solidFill>
              </a:rPr>
              <a:t>Real Impact</a:t>
            </a:r>
          </a:p>
          <a:p>
            <a:pPr marL="257176" indent="-257176" defTabSz="5486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Occult sepsis</a:t>
            </a:r>
          </a:p>
          <a:p>
            <a:pPr marL="257176" indent="-257176" defTabSz="5486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Community Acquired Pneumonia</a:t>
            </a:r>
          </a:p>
          <a:p>
            <a:pPr marL="257176" indent="-257176" defTabSz="5486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Pulmonary Embolus</a:t>
            </a:r>
          </a:p>
          <a:p>
            <a:pPr marL="257176" indent="-257176" defTabSz="5486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ICU Glucose </a:t>
            </a:r>
          </a:p>
          <a:p>
            <a:pPr marL="257176" indent="-257176" defTabSz="5486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Ventilator management</a:t>
            </a:r>
          </a:p>
        </p:txBody>
      </p:sp>
      <p:sp>
        <p:nvSpPr>
          <p:cNvPr id="10" name="Oval 9"/>
          <p:cNvSpPr/>
          <p:nvPr/>
        </p:nvSpPr>
        <p:spPr>
          <a:xfrm>
            <a:off x="1987735" y="4277319"/>
            <a:ext cx="3004583" cy="586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3270" y="1639783"/>
            <a:ext cx="3778181" cy="4221459"/>
            <a:chOff x="511479" y="1131162"/>
            <a:chExt cx="5037574" cy="5628612"/>
          </a:xfrm>
        </p:grpSpPr>
        <p:sp>
          <p:nvSpPr>
            <p:cNvPr id="121" name="Rounded Rectangle"/>
            <p:cNvSpPr/>
            <p:nvPr/>
          </p:nvSpPr>
          <p:spPr>
            <a:xfrm>
              <a:off x="511479" y="2963430"/>
              <a:ext cx="5037574" cy="3796344"/>
            </a:xfrm>
            <a:prstGeom prst="roundRect">
              <a:avLst>
                <a:gd name="adj" fmla="val 2352"/>
              </a:avLst>
            </a:prstGeom>
            <a:blipFill>
              <a:blip r:embed="rId3">
                <a:alphaModFix amt="26086"/>
              </a:blip>
              <a:stretch>
                <a:fillRect/>
              </a:stretch>
            </a:blipFill>
            <a:ln w="50800">
              <a:solidFill>
                <a:srgbClr val="C2E1F9">
                  <a:alpha val="26086"/>
                </a:srgbClr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  <a:defRPr sz="2600"/>
              </a:pPr>
              <a:endParaRPr sz="1370" kern="0" dirty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14001" y="1131162"/>
              <a:ext cx="4312026" cy="4225400"/>
              <a:chOff x="814001" y="1131162"/>
              <a:chExt cx="4312026" cy="4225400"/>
            </a:xfrm>
          </p:grpSpPr>
          <p:grpSp>
            <p:nvGrpSpPr>
              <p:cNvPr id="148" name="Group"/>
              <p:cNvGrpSpPr/>
              <p:nvPr/>
            </p:nvGrpSpPr>
            <p:grpSpPr>
              <a:xfrm>
                <a:off x="2041200" y="3453805"/>
                <a:ext cx="1788605" cy="1902757"/>
                <a:chOff x="0" y="0"/>
                <a:chExt cx="2543793" cy="2706142"/>
              </a:xfrm>
            </p:grpSpPr>
            <p:sp>
              <p:nvSpPr>
                <p:cNvPr id="141" name="Oval"/>
                <p:cNvSpPr/>
                <p:nvPr/>
              </p:nvSpPr>
              <p:spPr>
                <a:xfrm>
                  <a:off x="0" y="1636230"/>
                  <a:ext cx="2543793" cy="1069912"/>
                </a:xfrm>
                <a:prstGeom prst="ellipse">
                  <a:avLst/>
                </a:prstGeom>
                <a:solidFill>
                  <a:srgbClr val="2FAC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42" name="Rectangle"/>
                <p:cNvSpPr/>
                <p:nvPr/>
              </p:nvSpPr>
              <p:spPr>
                <a:xfrm>
                  <a:off x="0" y="522466"/>
                  <a:ext cx="2543793" cy="1652074"/>
                </a:xfrm>
                <a:prstGeom prst="rect">
                  <a:avLst/>
                </a:prstGeom>
                <a:solidFill>
                  <a:srgbClr val="2FAC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b">
                  <a:noAutofit/>
                </a:bodyPr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43" name="Oval"/>
                <p:cNvSpPr/>
                <p:nvPr/>
              </p:nvSpPr>
              <p:spPr>
                <a:xfrm>
                  <a:off x="0" y="0"/>
                  <a:ext cx="2543793" cy="1069911"/>
                </a:xfrm>
                <a:prstGeom prst="ellipse">
                  <a:avLst/>
                </a:prstGeom>
                <a:solidFill>
                  <a:srgbClr val="2FAC66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44" name="Repository of…"/>
                <p:cNvSpPr txBox="1"/>
                <p:nvPr/>
              </p:nvSpPr>
              <p:spPr>
                <a:xfrm>
                  <a:off x="121045" y="1076455"/>
                  <a:ext cx="2301703" cy="14336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108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Repository of</a:t>
                  </a: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108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Shared Models</a:t>
                  </a: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108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in an approved</a:t>
                  </a: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108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Formalism</a:t>
                  </a:r>
                </a:p>
              </p:txBody>
            </p:sp>
            <p:sp>
              <p:nvSpPr>
                <p:cNvPr id="171" name="Connection Line"/>
                <p:cNvSpPr/>
                <p:nvPr/>
              </p:nvSpPr>
              <p:spPr>
                <a:xfrm>
                  <a:off x="183575" y="177548"/>
                  <a:ext cx="622567" cy="695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20" h="21600" extrusionOk="0">
                      <a:moveTo>
                        <a:pt x="16220" y="21600"/>
                      </a:moveTo>
                      <a:cubicBezTo>
                        <a:pt x="-4648" y="14025"/>
                        <a:pt x="-5380" y="6825"/>
                        <a:pt x="14025" y="0"/>
                      </a:cubicBezTo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898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46" name="Model Review"/>
                <p:cNvSpPr txBox="1"/>
                <p:nvPr/>
              </p:nvSpPr>
              <p:spPr>
                <a:xfrm>
                  <a:off x="415061" y="326608"/>
                  <a:ext cx="1713669" cy="4259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26789" tIns="26789" rIns="26789" bIns="26789" numCol="1" anchor="ctr">
                  <a:spAutoFit/>
                </a:bodyPr>
                <a:lstStyle>
                  <a:lvl1pPr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sz="1108" kern="0" dirty="0"/>
                    <a:t>Model Review</a:t>
                  </a:r>
                </a:p>
              </p:txBody>
            </p:sp>
            <p:sp>
              <p:nvSpPr>
                <p:cNvPr id="172" name="Connection Line"/>
                <p:cNvSpPr/>
                <p:nvPr/>
              </p:nvSpPr>
              <p:spPr>
                <a:xfrm>
                  <a:off x="1733633" y="186320"/>
                  <a:ext cx="622567" cy="695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220" h="21600" extrusionOk="0">
                      <a:moveTo>
                        <a:pt x="0" y="0"/>
                      </a:moveTo>
                      <a:cubicBezTo>
                        <a:pt x="20868" y="7575"/>
                        <a:pt x="21600" y="14775"/>
                        <a:pt x="2195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898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814001" y="1131162"/>
                <a:ext cx="4312026" cy="2380378"/>
                <a:chOff x="4071672" y="1149111"/>
                <a:chExt cx="4312026" cy="2380378"/>
              </a:xfrm>
            </p:grpSpPr>
            <p:sp>
              <p:nvSpPr>
                <p:cNvPr id="139" name="Arrow"/>
                <p:cNvSpPr/>
                <p:nvPr/>
              </p:nvSpPr>
              <p:spPr>
                <a:xfrm rot="5406826">
                  <a:off x="5209900" y="2714016"/>
                  <a:ext cx="856261" cy="774686"/>
                </a:xfrm>
                <a:prstGeom prst="rightArrow">
                  <a:avLst>
                    <a:gd name="adj1" fmla="val 58805"/>
                    <a:gd name="adj2" fmla="val 63109"/>
                  </a:avLst>
                </a:prstGeom>
                <a:solidFill>
                  <a:srgbClr val="BBDAF2"/>
                </a:solidFill>
                <a:ln w="12700">
                  <a:miter lim="400000"/>
                </a:ln>
              </p:spPr>
              <p:txBody>
                <a:bodyPr lIns="26789" tIns="26789" rIns="26789" bIns="26789" anchor="ctr"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51" name="Arrow"/>
                <p:cNvSpPr/>
                <p:nvPr/>
              </p:nvSpPr>
              <p:spPr>
                <a:xfrm rot="5406826">
                  <a:off x="6450675" y="2714016"/>
                  <a:ext cx="856261" cy="774686"/>
                </a:xfrm>
                <a:prstGeom prst="rightArrow">
                  <a:avLst>
                    <a:gd name="adj1" fmla="val 58805"/>
                    <a:gd name="adj2" fmla="val 63109"/>
                  </a:avLst>
                </a:prstGeom>
                <a:solidFill>
                  <a:srgbClr val="BBDAF2"/>
                </a:solidFill>
                <a:ln w="12700">
                  <a:miter lim="400000"/>
                </a:ln>
              </p:spPr>
              <p:txBody>
                <a:bodyPr lIns="26789" tIns="26789" rIns="26789" bIns="26789" anchor="ctr"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168" name="SNOMED CT…"/>
                <p:cNvSpPr/>
                <p:nvPr/>
              </p:nvSpPr>
              <p:spPr>
                <a:xfrm>
                  <a:off x="6634071" y="1149111"/>
                  <a:ext cx="1749627" cy="1429876"/>
                </a:xfrm>
                <a:prstGeom prst="roundRect">
                  <a:avLst>
                    <a:gd name="adj" fmla="val 6382"/>
                  </a:avLst>
                </a:prstGeom>
                <a:solidFill>
                  <a:srgbClr val="BBDAF2"/>
                </a:solid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26789" tIns="26789" rIns="26789" bIns="26789" anchor="ctr"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sz="2400" kern="0" dirty="0" smtClean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SOLOR</a:t>
                  </a:r>
                  <a:endParaRPr lang="en-US" sz="1370" kern="0" dirty="0" smtClean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370" b="1" kern="0" dirty="0" smtClean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SNOMED </a:t>
                  </a:r>
                  <a:r>
                    <a:rPr sz="1370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CT</a:t>
                  </a: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370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LOINC</a:t>
                  </a:r>
                </a:p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370" b="1" kern="0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RxNorm</a:t>
                  </a: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4071672" y="1150723"/>
                  <a:ext cx="2346347" cy="1426655"/>
                  <a:chOff x="3623354" y="1636581"/>
                  <a:chExt cx="3337027" cy="2029021"/>
                </a:xfrm>
              </p:grpSpPr>
              <p:sp>
                <p:nvSpPr>
                  <p:cNvPr id="169" name="Core Reference Model"/>
                  <p:cNvSpPr/>
                  <p:nvPr/>
                </p:nvSpPr>
                <p:spPr>
                  <a:xfrm>
                    <a:off x="3623354" y="1636581"/>
                    <a:ext cx="3337027" cy="2029021"/>
                  </a:xfrm>
                  <a:prstGeom prst="roundRect">
                    <a:avLst>
                      <a:gd name="adj" fmla="val 6382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lIns="26789" tIns="26789" rIns="26789" bIns="26789"/>
                  <a:lstStyle>
                    <a:lvl1pPr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algn="ctr" defTabSz="30805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sz="1370" kern="0" dirty="0"/>
                      <a:t>Core Reference Model</a:t>
                    </a:r>
                  </a:p>
                </p:txBody>
              </p:sp>
              <p:pic>
                <p:nvPicPr>
                  <p:cNvPr id="170" name="pasted-image.tiff" descr="pasted-image.tif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4065321" y="2170207"/>
                    <a:ext cx="2336801" cy="1358901"/>
                  </a:xfrm>
                  <a:prstGeom prst="rect">
                    <a:avLst/>
                  </a:prstGeom>
                  <a:ln w="12700">
                    <a:miter lim="400000"/>
                  </a:ln>
                </p:spPr>
              </p:pic>
            </p:grpSp>
          </p:grpSp>
        </p:grpSp>
      </p:grpSp>
      <p:grpSp>
        <p:nvGrpSpPr>
          <p:cNvPr id="7" name="Group 6"/>
          <p:cNvGrpSpPr/>
          <p:nvPr/>
        </p:nvGrpSpPr>
        <p:grpSpPr>
          <a:xfrm>
            <a:off x="1360583" y="1257230"/>
            <a:ext cx="3778181" cy="1636591"/>
            <a:chOff x="507896" y="621091"/>
            <a:chExt cx="5037574" cy="2182122"/>
          </a:xfrm>
        </p:grpSpPr>
        <p:sp>
          <p:nvSpPr>
            <p:cNvPr id="138" name="Standards Infusion"/>
            <p:cNvSpPr txBox="1"/>
            <p:nvPr/>
          </p:nvSpPr>
          <p:spPr>
            <a:xfrm>
              <a:off x="1048187" y="706984"/>
              <a:ext cx="3841963" cy="3858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>
              <a:spAutoFit/>
            </a:bodyPr>
            <a:lstStyle>
              <a:lvl1pPr>
                <a:defRPr sz="2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529" kern="0" dirty="0"/>
                <a:t>Standards Infusion</a:t>
              </a:r>
            </a:p>
          </p:txBody>
        </p:sp>
        <p:sp>
          <p:nvSpPr>
            <p:cNvPr id="119" name="Rounded Rectangle"/>
            <p:cNvSpPr/>
            <p:nvPr/>
          </p:nvSpPr>
          <p:spPr>
            <a:xfrm>
              <a:off x="507896" y="621091"/>
              <a:ext cx="5037574" cy="2182122"/>
            </a:xfrm>
            <a:prstGeom prst="roundRect">
              <a:avLst>
                <a:gd name="adj" fmla="val 4092"/>
              </a:avLst>
            </a:prstGeom>
            <a:ln w="12700">
              <a:solidFill>
                <a:srgbClr val="C2E1F9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  <a:defRPr sz="2600"/>
              </a:pPr>
              <a:endParaRPr sz="1370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8154" y="1211115"/>
            <a:ext cx="4996368" cy="4605466"/>
            <a:chOff x="3918154" y="1211115"/>
            <a:chExt cx="4996368" cy="4605466"/>
          </a:xfrm>
        </p:grpSpPr>
        <p:grpSp>
          <p:nvGrpSpPr>
            <p:cNvPr id="17" name="Group 16"/>
            <p:cNvGrpSpPr/>
            <p:nvPr/>
          </p:nvGrpSpPr>
          <p:grpSpPr>
            <a:xfrm>
              <a:off x="3918154" y="1211115"/>
              <a:ext cx="4996368" cy="4605466"/>
              <a:chOff x="3918154" y="1211115"/>
              <a:chExt cx="4996368" cy="460546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095426" y="1211115"/>
                <a:ext cx="2819096" cy="4605466"/>
                <a:chOff x="6823119" y="617397"/>
                <a:chExt cx="3758795" cy="6140623"/>
              </a:xfrm>
            </p:grpSpPr>
            <p:sp>
              <p:nvSpPr>
                <p:cNvPr id="55" name="Rounded Rectangle"/>
                <p:cNvSpPr/>
                <p:nvPr/>
              </p:nvSpPr>
              <p:spPr>
                <a:xfrm>
                  <a:off x="6823119" y="617397"/>
                  <a:ext cx="3758795" cy="6140623"/>
                </a:xfrm>
                <a:prstGeom prst="roundRect">
                  <a:avLst>
                    <a:gd name="adj" fmla="val 2376"/>
                  </a:avLst>
                </a:prstGeom>
                <a:ln w="50800">
                  <a:solidFill>
                    <a:srgbClr val="C2E1F9"/>
                  </a:solidFill>
                  <a:miter lim="400000"/>
                </a:ln>
              </p:spPr>
              <p:txBody>
                <a:bodyPr lIns="26789" tIns="26789" rIns="26789" bIns="26789" anchor="ctr"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/>
                  </a:pPr>
                  <a:endParaRPr sz="1370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63" name="Model Dissemination"/>
                <p:cNvSpPr txBox="1"/>
                <p:nvPr/>
              </p:nvSpPr>
              <p:spPr>
                <a:xfrm>
                  <a:off x="7540343" y="6313264"/>
                  <a:ext cx="2426267" cy="38589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lIns="26789" tIns="26789" rIns="26789" bIns="26789" anchor="ctr">
                  <a:spAutoFit/>
                </a:bodyPr>
                <a:lstStyle>
                  <a:lvl1pPr>
                    <a:defRPr sz="29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sz="1529" kern="0" dirty="0"/>
                    <a:t>Model Dissemination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918154" y="3272041"/>
                <a:ext cx="3825050" cy="694604"/>
                <a:chOff x="3920090" y="3365299"/>
                <a:chExt cx="5100067" cy="926138"/>
              </a:xfrm>
            </p:grpSpPr>
            <p:sp>
              <p:nvSpPr>
                <p:cNvPr id="64" name="Connection Line"/>
                <p:cNvSpPr/>
                <p:nvPr/>
              </p:nvSpPr>
              <p:spPr>
                <a:xfrm>
                  <a:off x="3920090" y="3829064"/>
                  <a:ext cx="3506684" cy="4623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160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  <a:miter lim="400000"/>
                  <a:headEnd type="triangle"/>
                  <a:tailEnd type="triangle"/>
                </a:ln>
              </p:spPr>
              <p:txBody>
                <a:bodyPr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898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grpSp>
              <p:nvGrpSpPr>
                <p:cNvPr id="65" name="Group"/>
                <p:cNvGrpSpPr/>
                <p:nvPr/>
              </p:nvGrpSpPr>
              <p:grpSpPr>
                <a:xfrm>
                  <a:off x="7246904" y="3365299"/>
                  <a:ext cx="1773253" cy="644818"/>
                  <a:chOff x="0" y="0"/>
                  <a:chExt cx="2521959" cy="917074"/>
                </a:xfrm>
              </p:grpSpPr>
              <p:sp>
                <p:nvSpPr>
                  <p:cNvPr id="66" name="Oval"/>
                  <p:cNvSpPr/>
                  <p:nvPr/>
                </p:nvSpPr>
                <p:spPr>
                  <a:xfrm>
                    <a:off x="0" y="0"/>
                    <a:ext cx="2084861" cy="666069"/>
                  </a:xfrm>
                  <a:prstGeom prst="ellipse">
                    <a:avLst/>
                  </a:prstGeom>
                  <a:solidFill>
                    <a:srgbClr val="E6A998"/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5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108" b="1" kern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Oval"/>
                  <p:cNvSpPr/>
                  <p:nvPr/>
                </p:nvSpPr>
                <p:spPr>
                  <a:xfrm>
                    <a:off x="196238" y="119546"/>
                    <a:ext cx="2084861" cy="666070"/>
                  </a:xfrm>
                  <a:prstGeom prst="ellipse">
                    <a:avLst/>
                  </a:prstGeom>
                  <a:solidFill>
                    <a:srgbClr val="D97C69"/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26789" tIns="26789" rIns="26789" bIns="26789" numCol="1" anchor="ctr">
                    <a:noAutofit/>
                  </a:bodyPr>
                  <a:lstStyle/>
                  <a:p>
                    <a:pPr algn="ctr" defTabSz="30805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1108" b="1" kern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Translators"/>
                  <p:cNvSpPr/>
                  <p:nvPr/>
                </p:nvSpPr>
                <p:spPr>
                  <a:xfrm>
                    <a:off x="437098" y="251005"/>
                    <a:ext cx="2084862" cy="666070"/>
                  </a:xfrm>
                  <a:prstGeom prst="ellipse">
                    <a:avLst/>
                  </a:prstGeom>
                  <a:solidFill>
                    <a:schemeClr val="accent5">
                      <a:hueOff val="101205"/>
                      <a:satOff val="-13598"/>
                      <a:lumOff val="23877"/>
                    </a:schemeClr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26789" tIns="26789" rIns="26789" bIns="26789" numCol="1" anchor="ctr">
                    <a:noAutofit/>
                  </a:bodyPr>
                  <a:lstStyle>
                    <a:lvl1pPr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algn="ctr" defTabSz="30805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sz="1108" kern="0" dirty="0"/>
                      <a:t>Translators</a:t>
                    </a:r>
                  </a:p>
                </p:txBody>
              </p:sp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6785607" y="2032180"/>
              <a:ext cx="1225629" cy="1209214"/>
              <a:chOff x="6785607" y="2032180"/>
              <a:chExt cx="1225629" cy="120921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854367" y="2138520"/>
                <a:ext cx="1060787" cy="1102874"/>
                <a:chOff x="7835038" y="1853936"/>
                <a:chExt cx="1414381" cy="1470498"/>
              </a:xfrm>
            </p:grpSpPr>
            <p:sp>
              <p:nvSpPr>
                <p:cNvPr id="56" name="HL7 FHIR"/>
                <p:cNvSpPr txBox="1"/>
                <p:nvPr/>
              </p:nvSpPr>
              <p:spPr>
                <a:xfrm>
                  <a:off x="7835038" y="1853936"/>
                  <a:ext cx="1414381" cy="29946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26789" tIns="26789" rIns="26789" bIns="26789" anchor="ctr">
                  <a:spAutoFit/>
                </a:bodyPr>
                <a:lstStyle>
                  <a:lvl1pPr>
                    <a:defRPr sz="2100" b="1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sz="1108" kern="0" dirty="0"/>
                    <a:t>HL7 </a:t>
                  </a:r>
                  <a:r>
                    <a:rPr sz="1108" kern="0" dirty="0" smtClean="0"/>
                    <a:t>FHIR</a:t>
                  </a:r>
                  <a:r>
                    <a:rPr lang="en-US" sz="1108" kern="0" dirty="0" smtClean="0"/>
                    <a:t> Profiles</a:t>
                  </a:r>
                  <a:endParaRPr sz="1108" kern="0" dirty="0"/>
                </a:p>
              </p:txBody>
            </p:sp>
            <p:sp>
              <p:nvSpPr>
                <p:cNvPr id="74" name="Connection Line"/>
                <p:cNvSpPr/>
                <p:nvPr/>
              </p:nvSpPr>
              <p:spPr>
                <a:xfrm>
                  <a:off x="8221692" y="2200119"/>
                  <a:ext cx="272858" cy="1124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1600"/>
                      </a:lnTo>
                    </a:path>
                  </a:pathLst>
                </a:custGeom>
                <a:ln w="12700">
                  <a:solidFill>
                    <a:srgbClr val="000000"/>
                  </a:solidFill>
                  <a:miter lim="400000"/>
                  <a:headEnd type="triangle"/>
                </a:ln>
              </p:spPr>
              <p:txBody>
                <a:bodyPr/>
                <a:lstStyle/>
                <a:p>
                  <a:pPr algn="ctr" defTabSz="3080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sz="1898" kern="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6785607" y="2032180"/>
                <a:ext cx="1225629" cy="41636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290872" y="2862798"/>
            <a:ext cx="2635345" cy="726097"/>
            <a:chOff x="3083715" y="2819641"/>
            <a:chExt cx="3513792" cy="968129"/>
          </a:xfrm>
        </p:grpSpPr>
        <p:sp>
          <p:nvSpPr>
            <p:cNvPr id="6" name="TextBox 5"/>
            <p:cNvSpPr txBox="1"/>
            <p:nvPr/>
          </p:nvSpPr>
          <p:spPr>
            <a:xfrm>
              <a:off x="4117768" y="2819641"/>
              <a:ext cx="2479739" cy="685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7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Practicing Clinical </a:t>
              </a:r>
            </a:p>
            <a:p>
              <a:pPr algn="ctr" defTabSz="9143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7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Subject Matter Experts</a:t>
              </a:r>
            </a:p>
          </p:txBody>
        </p:sp>
        <p:sp>
          <p:nvSpPr>
            <p:cNvPr id="75" name="Connection Line"/>
            <p:cNvSpPr/>
            <p:nvPr/>
          </p:nvSpPr>
          <p:spPr>
            <a:xfrm flipV="1">
              <a:off x="3083715" y="3446248"/>
              <a:ext cx="1167623" cy="3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 w="med" len="med"/>
              <a:tailEnd type="none" w="med" len="med"/>
            </a:ln>
          </p:spPr>
          <p:txBody>
            <a:bodyPr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76" name="Connection Line"/>
          <p:cNvSpPr/>
          <p:nvPr/>
        </p:nvSpPr>
        <p:spPr>
          <a:xfrm rot="2400726">
            <a:off x="3191618" y="4842834"/>
            <a:ext cx="188484" cy="227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51" eaLnBrk="0" fontAlgn="base" hangingPunct="0">
              <a:spcBef>
                <a:spcPct val="0"/>
              </a:spcBef>
              <a:spcAft>
                <a:spcPct val="0"/>
              </a:spcAft>
            </a:pPr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Oval 10">
            <a:hlinkClick r:id="rId5"/>
          </p:cNvPr>
          <p:cNvSpPr/>
          <p:nvPr/>
        </p:nvSpPr>
        <p:spPr>
          <a:xfrm>
            <a:off x="2666862" y="5104027"/>
            <a:ext cx="1010888" cy="697192"/>
          </a:xfrm>
          <a:prstGeom prst="ellipse">
            <a:avLst/>
          </a:prstGeom>
          <a:solidFill>
            <a:srgbClr val="FAB65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51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ACOG – OPA</a:t>
            </a:r>
          </a:p>
          <a:p>
            <a:pPr algn="ctr" defTabSz="308051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modeling</a:t>
            </a:r>
          </a:p>
        </p:txBody>
      </p:sp>
      <p:sp>
        <p:nvSpPr>
          <p:cNvPr id="77" name="Connection Line"/>
          <p:cNvSpPr/>
          <p:nvPr/>
        </p:nvSpPr>
        <p:spPr>
          <a:xfrm rot="13094820">
            <a:off x="2967961" y="4846077"/>
            <a:ext cx="188484" cy="227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308051" eaLnBrk="0" fontAlgn="base" hangingPunct="0">
              <a:spcBef>
                <a:spcPct val="0"/>
              </a:spcBef>
              <a:spcAft>
                <a:spcPct val="0"/>
              </a:spcAft>
            </a:pPr>
            <a:endParaRPr sz="1898" kern="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777651" y="2495690"/>
            <a:ext cx="2508185" cy="881095"/>
            <a:chOff x="7777651" y="2495690"/>
            <a:chExt cx="2508185" cy="881095"/>
          </a:xfrm>
        </p:grpSpPr>
        <p:sp>
          <p:nvSpPr>
            <p:cNvPr id="79" name="Oval 78"/>
            <p:cNvSpPr/>
            <p:nvPr/>
          </p:nvSpPr>
          <p:spPr>
            <a:xfrm>
              <a:off x="9108726" y="2679593"/>
              <a:ext cx="1177110" cy="697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949" b="1" kern="0" dirty="0" smtClea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FPAR </a:t>
              </a:r>
            </a:p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949" b="1" kern="0" dirty="0" smtClea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Application</a:t>
              </a:r>
            </a:p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  <a:def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949" b="1" kern="0" dirty="0" smtClea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Development</a:t>
              </a:r>
              <a:endParaRPr lang="en-US" sz="949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Connection Line"/>
            <p:cNvSpPr/>
            <p:nvPr/>
          </p:nvSpPr>
          <p:spPr>
            <a:xfrm rot="1998258">
              <a:off x="7777651" y="2495690"/>
              <a:ext cx="1383965" cy="22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76584" y="3321614"/>
            <a:ext cx="1276311" cy="1291362"/>
            <a:chOff x="9776584" y="3321614"/>
            <a:chExt cx="1276311" cy="1291362"/>
          </a:xfrm>
        </p:grpSpPr>
        <p:sp>
          <p:nvSpPr>
            <p:cNvPr id="12" name="TextBox 11"/>
            <p:cNvSpPr txBox="1"/>
            <p:nvPr/>
          </p:nvSpPr>
          <p:spPr>
            <a:xfrm>
              <a:off x="9776584" y="3966645"/>
              <a:ext cx="1276311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FPAR</a:t>
              </a:r>
            </a:p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Application</a:t>
              </a:r>
            </a:p>
          </p:txBody>
        </p:sp>
        <p:sp>
          <p:nvSpPr>
            <p:cNvPr id="86" name="Connection Line"/>
            <p:cNvSpPr/>
            <p:nvPr/>
          </p:nvSpPr>
          <p:spPr>
            <a:xfrm rot="4959213">
              <a:off x="9861125" y="3462999"/>
              <a:ext cx="700203" cy="41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none"/>
            </a:ln>
          </p:spPr>
          <p:txBody>
            <a:bodyPr/>
            <a:lstStyle/>
            <a:p>
              <a:pPr algn="ctr" defTabSz="30805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1898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-1068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kern="0" dirty="0" smtClean="0">
                <a:latin typeface="+mn-lt"/>
              </a:rPr>
              <a:t>Open, shared repository of detailed models</a:t>
            </a:r>
            <a:endParaRPr lang="en-US" sz="4800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4478" y="189464"/>
            <a:ext cx="9622216" cy="7655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+mn-lt"/>
              </a:rPr>
              <a:t>Service architecture and reference implementation</a:t>
            </a:r>
            <a:endParaRPr lang="en-US" alt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n 7"/>
          <p:cNvSpPr/>
          <p:nvPr/>
        </p:nvSpPr>
        <p:spPr>
          <a:xfrm>
            <a:off x="2670176" y="4359275"/>
            <a:ext cx="1716088" cy="1838326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>
              <a:defRPr/>
            </a:pPr>
            <a:r>
              <a:rPr lang="en-US" dirty="0">
                <a:solidFill>
                  <a:prstClr val="white"/>
                </a:solidFill>
              </a:rPr>
              <a:t>EHR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2840039" y="6286501"/>
            <a:ext cx="1468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defTabSz="548640"/>
            <a:r>
              <a:rPr lang="en-US" altLang="en-US" sz="1800" b="1" dirty="0">
                <a:solidFill>
                  <a:prstClr val="black"/>
                </a:solidFill>
                <a:latin typeface="Tw Cen MT" pitchFamily="34" charset="0"/>
              </a:rPr>
              <a:t>Core EHR</a:t>
            </a:r>
          </a:p>
        </p:txBody>
      </p:sp>
      <p:sp>
        <p:nvSpPr>
          <p:cNvPr id="6" name="Oval 5"/>
          <p:cNvSpPr/>
          <p:nvPr/>
        </p:nvSpPr>
        <p:spPr>
          <a:xfrm>
            <a:off x="5557839" y="4314066"/>
            <a:ext cx="1587500" cy="13580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dirty="0">
                <a:solidFill>
                  <a:prstClr val="white"/>
                </a:solidFill>
              </a:rPr>
              <a:t>SMART on FHIR</a:t>
            </a:r>
          </a:p>
          <a:p>
            <a:pPr algn="ctr" defTabSz="548640"/>
            <a:r>
              <a:rPr lang="en-US" dirty="0">
                <a:solidFill>
                  <a:prstClr val="white"/>
                </a:solidFill>
              </a:rPr>
              <a:t>App</a:t>
            </a:r>
          </a:p>
        </p:txBody>
      </p:sp>
      <p:sp>
        <p:nvSpPr>
          <p:cNvPr id="61" name="Up-Down Arrow 60"/>
          <p:cNvSpPr/>
          <p:nvPr/>
        </p:nvSpPr>
        <p:spPr>
          <a:xfrm rot="5400000">
            <a:off x="4852990" y="4341967"/>
            <a:ext cx="258761" cy="1150937"/>
          </a:xfrm>
          <a:prstGeom prst="upDownArrow">
            <a:avLst>
              <a:gd name="adj1" fmla="val 50000"/>
              <a:gd name="adj2" fmla="val 522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Up-Down Arrow 66"/>
          <p:cNvSpPr/>
          <p:nvPr/>
        </p:nvSpPr>
        <p:spPr>
          <a:xfrm rot="4375954">
            <a:off x="4841213" y="4832780"/>
            <a:ext cx="261677" cy="1251646"/>
          </a:xfrm>
          <a:prstGeom prst="upDownArrow">
            <a:avLst>
              <a:gd name="adj1" fmla="val 50000"/>
              <a:gd name="adj2" fmla="val 522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4600" y="3279775"/>
            <a:ext cx="7473950" cy="1079500"/>
            <a:chOff x="2514600" y="3279775"/>
            <a:chExt cx="7473950" cy="1079500"/>
          </a:xfrm>
        </p:grpSpPr>
        <p:grpSp>
          <p:nvGrpSpPr>
            <p:cNvPr id="5" name="Rectangle 4"/>
            <p:cNvGrpSpPr>
              <a:grpSpLocks/>
            </p:cNvGrpSpPr>
            <p:nvPr/>
          </p:nvGrpSpPr>
          <p:grpSpPr bwMode="auto">
            <a:xfrm>
              <a:off x="2514600" y="3279775"/>
              <a:ext cx="7473950" cy="384175"/>
              <a:chOff x="526" y="1920"/>
              <a:chExt cx="4708" cy="242"/>
            </a:xfrm>
          </p:grpSpPr>
          <p:pic>
            <p:nvPicPr>
              <p:cNvPr id="67622" name="Rectangl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" y="1920"/>
                <a:ext cx="4708" cy="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623" name="Text Box 39"/>
              <p:cNvSpPr txBox="1">
                <a:spLocks noChangeArrowheads="1"/>
              </p:cNvSpPr>
              <p:nvPr/>
            </p:nvSpPr>
            <p:spPr bwMode="auto">
              <a:xfrm>
                <a:off x="576" y="1968"/>
                <a:ext cx="460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400">
                    <a:solidFill>
                      <a:prstClr val="white"/>
                    </a:solidFill>
                    <a:latin typeface="Tw Cen MT" pitchFamily="34" charset="0"/>
                  </a:rPr>
                  <a:t>Enterprise Service Bus</a:t>
                </a:r>
              </a:p>
            </p:txBody>
          </p:sp>
        </p:grpSp>
        <p:sp>
          <p:nvSpPr>
            <p:cNvPr id="65" name="Up-Down Arrow 64"/>
            <p:cNvSpPr/>
            <p:nvPr/>
          </p:nvSpPr>
          <p:spPr>
            <a:xfrm>
              <a:off x="3332166" y="3558892"/>
              <a:ext cx="457198" cy="800383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Up-Down Arrow 67"/>
            <p:cNvSpPr/>
            <p:nvPr/>
          </p:nvSpPr>
          <p:spPr>
            <a:xfrm>
              <a:off x="6235702" y="3558892"/>
              <a:ext cx="268285" cy="800383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16588" y="4520071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dirty="0">
                <a:solidFill>
                  <a:prstClr val="black"/>
                </a:solidFill>
              </a:rPr>
              <a:t>SMART</a:t>
            </a:r>
          </a:p>
        </p:txBody>
      </p:sp>
      <p:sp>
        <p:nvSpPr>
          <p:cNvPr id="71" name="TextBox 70"/>
          <p:cNvSpPr txBox="1"/>
          <p:nvPr/>
        </p:nvSpPr>
        <p:spPr>
          <a:xfrm rot="20585427">
            <a:off x="4721888" y="55614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US" dirty="0">
                <a:solidFill>
                  <a:prstClr val="black"/>
                </a:solidFill>
              </a:rPr>
              <a:t>FHIR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7969" y="1223704"/>
            <a:ext cx="2487710" cy="2171441"/>
            <a:chOff x="2277969" y="1223704"/>
            <a:chExt cx="2487710" cy="2171441"/>
          </a:xfrm>
        </p:grpSpPr>
        <p:grpSp>
          <p:nvGrpSpPr>
            <p:cNvPr id="12" name="Group 11"/>
            <p:cNvGrpSpPr/>
            <p:nvPr/>
          </p:nvGrpSpPr>
          <p:grpSpPr>
            <a:xfrm>
              <a:off x="2277969" y="1223704"/>
              <a:ext cx="2487710" cy="1714998"/>
              <a:chOff x="1007968" y="1350703"/>
              <a:chExt cx="2487710" cy="1714999"/>
            </a:xfrm>
          </p:grpSpPr>
          <p:sp>
            <p:nvSpPr>
              <p:cNvPr id="56" name="TextBox 8"/>
              <p:cNvSpPr txBox="1">
                <a:spLocks noChangeArrowheads="1"/>
              </p:cNvSpPr>
              <p:nvPr/>
            </p:nvSpPr>
            <p:spPr bwMode="auto">
              <a:xfrm>
                <a:off x="2294781" y="1465263"/>
                <a:ext cx="1200897" cy="1600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Security</a:t>
                </a:r>
              </a:p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Auditing</a:t>
                </a:r>
              </a:p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Data Drive,</a:t>
                </a:r>
              </a:p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Time Drive</a:t>
                </a:r>
              </a:p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Pub - Sub</a:t>
                </a:r>
              </a:p>
              <a:p>
                <a:pPr algn="ctr" defTabSz="548640"/>
                <a:r>
                  <a:rPr lang="en-US" altLang="en-US" sz="1400" dirty="0">
                    <a:solidFill>
                      <a:prstClr val="black"/>
                    </a:solidFill>
                    <a:latin typeface="Tw Cen MT" pitchFamily="34" charset="0"/>
                  </a:rPr>
                  <a:t>Notification, Etc.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007968" y="1350703"/>
                <a:ext cx="1420812" cy="1573212"/>
                <a:chOff x="1007968" y="1350703"/>
                <a:chExt cx="1420812" cy="1573212"/>
              </a:xfrm>
            </p:grpSpPr>
            <p:pic>
              <p:nvPicPr>
                <p:cNvPr id="54" name="Rectangle 6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968" y="1350703"/>
                  <a:ext cx="1420812" cy="15732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269245" y="1629072"/>
                  <a:ext cx="948208" cy="923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548640"/>
                  <a:r>
                    <a:rPr lang="en-US" dirty="0">
                      <a:solidFill>
                        <a:prstClr val="white"/>
                      </a:solidFill>
                    </a:rPr>
                    <a:t>Core </a:t>
                  </a:r>
                </a:p>
                <a:p>
                  <a:pPr algn="ctr" defTabSz="548640"/>
                  <a:r>
                    <a:rPr lang="en-US" dirty="0">
                      <a:solidFill>
                        <a:prstClr val="white"/>
                      </a:solidFill>
                    </a:rPr>
                    <a:t>Shared</a:t>
                  </a:r>
                </a:p>
                <a:p>
                  <a:pPr algn="ctr" defTabSz="548640"/>
                  <a:r>
                    <a:rPr lang="en-US" dirty="0">
                      <a:solidFill>
                        <a:prstClr val="white"/>
                      </a:solidFill>
                    </a:rPr>
                    <a:t>Services</a:t>
                  </a:r>
                </a:p>
              </p:txBody>
            </p:sp>
          </p:grpSp>
        </p:grpSp>
        <p:sp>
          <p:nvSpPr>
            <p:cNvPr id="76" name="Up-Down Arrow 75"/>
            <p:cNvSpPr/>
            <p:nvPr/>
          </p:nvSpPr>
          <p:spPr>
            <a:xfrm>
              <a:off x="2894619" y="2712305"/>
              <a:ext cx="252787" cy="68284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51720" y="1228505"/>
            <a:ext cx="5718489" cy="2178862"/>
            <a:chOff x="4751720" y="1228505"/>
            <a:chExt cx="5718489" cy="2178862"/>
          </a:xfrm>
        </p:grpSpPr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6878638" y="2598738"/>
              <a:ext cx="12954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9pPr>
            </a:lstStyle>
            <a:p>
              <a:pPr algn="ctr" defTabSz="548640"/>
              <a:r>
                <a:rPr lang="en-US" altLang="en-US" sz="1600" b="1">
                  <a:solidFill>
                    <a:srgbClr val="FFFFFF"/>
                  </a:solidFill>
                  <a:latin typeface="Tw Cen MT" pitchFamily="34" charset="0"/>
                </a:rPr>
                <a:t>CE ICU</a:t>
              </a:r>
            </a:p>
            <a:p>
              <a:pPr algn="ctr" defTabSz="548640"/>
              <a:r>
                <a:rPr lang="en-US" altLang="en-US" sz="1600" b="1">
                  <a:solidFill>
                    <a:srgbClr val="FFFFFF"/>
                  </a:solidFill>
                  <a:latin typeface="Tw Cen MT" pitchFamily="34" charset="0"/>
                </a:rPr>
                <a:t>(EFS)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51720" y="1973975"/>
              <a:ext cx="1420812" cy="809626"/>
              <a:chOff x="3408363" y="1966913"/>
              <a:chExt cx="1420812" cy="809625"/>
            </a:xfrm>
          </p:grpSpPr>
          <p:pic>
            <p:nvPicPr>
              <p:cNvPr id="73" name="Rectangl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363" y="1966913"/>
                <a:ext cx="142081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 Box 48"/>
              <p:cNvSpPr txBox="1">
                <a:spLocks noChangeArrowheads="1"/>
              </p:cNvSpPr>
              <p:nvPr/>
            </p:nvSpPr>
            <p:spPr bwMode="auto">
              <a:xfrm>
                <a:off x="3462338" y="2017713"/>
                <a:ext cx="1295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800" dirty="0">
                    <a:solidFill>
                      <a:srgbClr val="FFFFFF"/>
                    </a:solidFill>
                    <a:latin typeface="Tw Cen MT" pitchFamily="34" charset="0"/>
                  </a:rPr>
                  <a:t>BPMN2</a:t>
                </a:r>
              </a:p>
              <a:p>
                <a:pPr algn="ctr" defTabSz="548640"/>
                <a:r>
                  <a:rPr lang="en-US" altLang="en-US" sz="1800" dirty="0">
                    <a:solidFill>
                      <a:srgbClr val="FFFFFF"/>
                    </a:solidFill>
                    <a:latin typeface="Tw Cen MT" pitchFamily="34" charset="0"/>
                  </a:rPr>
                  <a:t>Engine</a:t>
                </a:r>
              </a:p>
            </p:txBody>
          </p:sp>
        </p:grpSp>
        <p:sp>
          <p:nvSpPr>
            <p:cNvPr id="78" name="Up-Down Arrow 77"/>
            <p:cNvSpPr/>
            <p:nvPr/>
          </p:nvSpPr>
          <p:spPr>
            <a:xfrm>
              <a:off x="5311609" y="2673728"/>
              <a:ext cx="252787" cy="68284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152102" y="1999375"/>
              <a:ext cx="1633876" cy="809626"/>
              <a:chOff x="3394484" y="1966913"/>
              <a:chExt cx="1434691" cy="809625"/>
            </a:xfrm>
          </p:grpSpPr>
          <p:pic>
            <p:nvPicPr>
              <p:cNvPr id="81" name="Rectangl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363" y="1966913"/>
                <a:ext cx="142081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 Box 48"/>
              <p:cNvSpPr txBox="1">
                <a:spLocks noChangeArrowheads="1"/>
              </p:cNvSpPr>
              <p:nvPr/>
            </p:nvSpPr>
            <p:spPr bwMode="auto">
              <a:xfrm>
                <a:off x="3394484" y="2017713"/>
                <a:ext cx="1295400" cy="685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600" dirty="0">
                    <a:solidFill>
                      <a:srgbClr val="FFFFFF"/>
                    </a:solidFill>
                    <a:latin typeface="Tw Cen MT" pitchFamily="34" charset="0"/>
                  </a:rPr>
                  <a:t>Terminology</a:t>
                </a:r>
              </a:p>
              <a:p>
                <a:pPr algn="ctr" defTabSz="548640"/>
                <a:r>
                  <a:rPr lang="en-US" altLang="en-US" sz="1600" dirty="0">
                    <a:solidFill>
                      <a:srgbClr val="FFFFFF"/>
                    </a:solidFill>
                    <a:latin typeface="Tw Cen MT" pitchFamily="34" charset="0"/>
                  </a:rPr>
                  <a:t>Ontology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682560" y="2019300"/>
              <a:ext cx="1420812" cy="809626"/>
              <a:chOff x="3408363" y="1966913"/>
              <a:chExt cx="1420812" cy="809625"/>
            </a:xfrm>
          </p:grpSpPr>
          <p:pic>
            <p:nvPicPr>
              <p:cNvPr id="84" name="Rectangl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363" y="1966913"/>
                <a:ext cx="142081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 Box 48"/>
              <p:cNvSpPr txBox="1">
                <a:spLocks noChangeArrowheads="1"/>
              </p:cNvSpPr>
              <p:nvPr/>
            </p:nvSpPr>
            <p:spPr bwMode="auto">
              <a:xfrm>
                <a:off x="3462338" y="2017713"/>
                <a:ext cx="1295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800" dirty="0">
                    <a:solidFill>
                      <a:srgbClr val="FFFFFF"/>
                    </a:solidFill>
                    <a:latin typeface="Tw Cen MT" pitchFamily="34" charset="0"/>
                  </a:rPr>
                  <a:t>DROOLS</a:t>
                </a:r>
              </a:p>
            </p:txBody>
          </p:sp>
        </p:grpSp>
        <p:sp>
          <p:nvSpPr>
            <p:cNvPr id="86" name="Up-Down Arrow 85"/>
            <p:cNvSpPr/>
            <p:nvPr/>
          </p:nvSpPr>
          <p:spPr>
            <a:xfrm>
              <a:off x="6734010" y="2699128"/>
              <a:ext cx="252787" cy="68284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Up-Down Arrow 86"/>
            <p:cNvSpPr/>
            <p:nvPr/>
          </p:nvSpPr>
          <p:spPr>
            <a:xfrm>
              <a:off x="8283409" y="2724527"/>
              <a:ext cx="252787" cy="68284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9049397" y="2019300"/>
              <a:ext cx="1420812" cy="809626"/>
              <a:chOff x="3408363" y="1966913"/>
              <a:chExt cx="1420812" cy="809625"/>
            </a:xfrm>
          </p:grpSpPr>
          <p:pic>
            <p:nvPicPr>
              <p:cNvPr id="89" name="Rectangle 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363" y="1966913"/>
                <a:ext cx="142081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Text Box 48"/>
              <p:cNvSpPr txBox="1">
                <a:spLocks noChangeArrowheads="1"/>
              </p:cNvSpPr>
              <p:nvPr/>
            </p:nvSpPr>
            <p:spPr bwMode="auto">
              <a:xfrm>
                <a:off x="3462338" y="2017713"/>
                <a:ext cx="1295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GE Inspira Pitch" pitchFamily="34" charset="0"/>
                  </a:defRPr>
                </a:lvl9pPr>
              </a:lstStyle>
              <a:p>
                <a:pPr algn="ctr" defTabSz="548640"/>
                <a:r>
                  <a:rPr lang="en-US" altLang="en-US" sz="1800" dirty="0">
                    <a:solidFill>
                      <a:srgbClr val="FFFFFF"/>
                    </a:solidFill>
                    <a:latin typeface="Tw Cen MT" pitchFamily="34" charset="0"/>
                  </a:rPr>
                  <a:t>More…</a:t>
                </a:r>
              </a:p>
            </p:txBody>
          </p:sp>
        </p:grpSp>
        <p:sp>
          <p:nvSpPr>
            <p:cNvPr id="91" name="Up-Down Arrow 90"/>
            <p:cNvSpPr/>
            <p:nvPr/>
          </p:nvSpPr>
          <p:spPr>
            <a:xfrm>
              <a:off x="9578809" y="2724042"/>
              <a:ext cx="252787" cy="68284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7341983" y="-925148"/>
              <a:ext cx="393946" cy="546652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4864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0998" y="1228505"/>
              <a:ext cx="2295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48640"/>
              <a:r>
                <a:rPr lang="en-US" sz="2000" b="1" dirty="0">
                  <a:solidFill>
                    <a:prstClr val="black"/>
                  </a:solidFill>
                </a:rPr>
                <a:t>Knowledge Services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70851" y="3584576"/>
            <a:ext cx="1635125" cy="3169542"/>
            <a:chOff x="8070851" y="3584576"/>
            <a:chExt cx="1635125" cy="3169542"/>
          </a:xfrm>
        </p:grpSpPr>
        <p:pic>
          <p:nvPicPr>
            <p:cNvPr id="67603" name="Rectangl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51" y="4213226"/>
              <a:ext cx="1414463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8120063" y="4319588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9pPr>
            </a:lstStyle>
            <a:p>
              <a:pPr algn="ctr" defTabSz="548640"/>
              <a:r>
                <a:rPr lang="en-US" altLang="en-US" sz="1800" dirty="0">
                  <a:solidFill>
                    <a:srgbClr val="FFFFFF"/>
                  </a:solidFill>
                  <a:latin typeface="Tw Cen MT" pitchFamily="34" charset="0"/>
                </a:rPr>
                <a:t>Finance</a:t>
              </a:r>
            </a:p>
          </p:txBody>
        </p:sp>
        <p:pic>
          <p:nvPicPr>
            <p:cNvPr id="67605" name="Rectangl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8" y="4532313"/>
              <a:ext cx="1414462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8120063" y="4622800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9pPr>
            </a:lstStyle>
            <a:p>
              <a:pPr algn="ctr" defTabSz="548640"/>
              <a:r>
                <a:rPr lang="en-US" altLang="en-US" sz="1800" dirty="0">
                  <a:solidFill>
                    <a:srgbClr val="FFFFFF"/>
                  </a:solidFill>
                  <a:latin typeface="Tw Cen MT" pitchFamily="34" charset="0"/>
                </a:rPr>
                <a:t>Payers</a:t>
              </a:r>
            </a:p>
          </p:txBody>
        </p:sp>
        <p:pic>
          <p:nvPicPr>
            <p:cNvPr id="67607" name="Rectangl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8" y="4826000"/>
              <a:ext cx="14144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08" name="Text Box 24"/>
            <p:cNvSpPr txBox="1">
              <a:spLocks noChangeArrowheads="1"/>
            </p:cNvSpPr>
            <p:nvPr/>
          </p:nvSpPr>
          <p:spPr bwMode="auto">
            <a:xfrm>
              <a:off x="8120063" y="4918075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9pPr>
            </a:lstStyle>
            <a:p>
              <a:pPr algn="ctr" defTabSz="548640"/>
              <a:r>
                <a:rPr lang="en-US" altLang="en-US" sz="1800">
                  <a:solidFill>
                    <a:srgbClr val="FFFFFF"/>
                  </a:solidFill>
                  <a:latin typeface="Tw Cen MT" pitchFamily="34" charset="0"/>
                </a:rPr>
                <a:t>RIS/PACS</a:t>
              </a:r>
            </a:p>
          </p:txBody>
        </p:sp>
        <p:pic>
          <p:nvPicPr>
            <p:cNvPr id="67609" name="Rectangle 1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8" y="5130801"/>
              <a:ext cx="1414462" cy="48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120063" y="5226050"/>
              <a:ext cx="1295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GE Inspira Pitch" pitchFamily="34" charset="0"/>
                </a:defRPr>
              </a:lvl9pPr>
            </a:lstStyle>
            <a:p>
              <a:pPr algn="ctr" defTabSz="548640"/>
              <a:r>
                <a:rPr lang="en-US" altLang="en-US" sz="1800">
                  <a:solidFill>
                    <a:srgbClr val="FFFFFF"/>
                  </a:solidFill>
                  <a:latin typeface="Tw Cen MT" pitchFamily="34" charset="0"/>
                </a:rPr>
                <a:t>Etc.</a:t>
              </a:r>
            </a:p>
          </p:txBody>
        </p:sp>
        <p:sp>
          <p:nvSpPr>
            <p:cNvPr id="20" name="Can 19"/>
            <p:cNvSpPr/>
            <p:nvPr/>
          </p:nvSpPr>
          <p:spPr>
            <a:xfrm>
              <a:off x="9477376" y="4362450"/>
              <a:ext cx="228600" cy="22860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9477376" y="4667250"/>
              <a:ext cx="228600" cy="22860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9477376" y="4972050"/>
              <a:ext cx="228600" cy="22860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9477376" y="5276850"/>
              <a:ext cx="228600" cy="22860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637" name="Text Box 53"/>
            <p:cNvSpPr txBox="1">
              <a:spLocks noChangeArrowheads="1"/>
            </p:cNvSpPr>
            <p:nvPr/>
          </p:nvSpPr>
          <p:spPr bwMode="auto">
            <a:xfrm>
              <a:off x="8276016" y="5676900"/>
              <a:ext cx="1101968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548640" eaLnBrk="0" hangingPunct="0"/>
              <a:r>
                <a:rPr lang="en-US" altLang="en-US" sz="1600" b="1" dirty="0">
                  <a:solidFill>
                    <a:prstClr val="black"/>
                  </a:solidFill>
                </a:rPr>
                <a:t>Other </a:t>
              </a:r>
            </a:p>
            <a:p>
              <a:pPr algn="ctr" defTabSz="548640" eaLnBrk="0" hangingPunct="0"/>
              <a:r>
                <a:rPr lang="en-US" altLang="en-US" sz="1600" b="1" dirty="0">
                  <a:solidFill>
                    <a:prstClr val="black"/>
                  </a:solidFill>
                </a:rPr>
                <a:t>Enterprise </a:t>
              </a:r>
            </a:p>
            <a:p>
              <a:pPr algn="ctr" defTabSz="548640" eaLnBrk="0" hangingPunct="0"/>
              <a:r>
                <a:rPr lang="en-US" altLang="en-US" sz="1600" b="1" dirty="0">
                  <a:solidFill>
                    <a:prstClr val="black"/>
                  </a:solidFill>
                </a:rPr>
                <a:t>Apps and</a:t>
              </a:r>
            </a:p>
            <a:p>
              <a:pPr algn="ctr" defTabSz="548640" eaLnBrk="0" hangingPunct="0"/>
              <a:r>
                <a:rPr lang="en-US" altLang="en-US" sz="1600" b="1" dirty="0">
                  <a:solidFill>
                    <a:prstClr val="black"/>
                  </a:solidFill>
                </a:rPr>
                <a:t>Services</a:t>
              </a:r>
            </a:p>
          </p:txBody>
        </p:sp>
        <p:sp>
          <p:nvSpPr>
            <p:cNvPr id="94" name="Up-Down Arrow 93"/>
            <p:cNvSpPr/>
            <p:nvPr/>
          </p:nvSpPr>
          <p:spPr>
            <a:xfrm>
              <a:off x="8755564" y="3584576"/>
              <a:ext cx="252787" cy="759880"/>
            </a:xfrm>
            <a:prstGeom prst="upDownArrow">
              <a:avLst>
                <a:gd name="adj1" fmla="val 50000"/>
                <a:gd name="adj2" fmla="val 5223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4864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8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The Interoperability Pyramid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(voluntary adherence to a higher standard)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82296" tIns="41148" rIns="82296" bIns="41148" rtlCol="0" anchor="ctr"/>
          <a:lstStyle/>
          <a:p>
            <a:pPr algn="r"/>
            <a:fld id="{2A87D11A-E4C4-2C4D-9054-85AF8217705F}" type="slidenum">
              <a:rPr lang="en-US" sz="3888">
                <a:solidFill>
                  <a:schemeClr val="bg1"/>
                </a:solidFill>
              </a:rPr>
              <a:pPr algn="r"/>
              <a:t>13</a:t>
            </a:fld>
            <a:endParaRPr lang="en-US" sz="3888" dirty="0">
              <a:solidFill>
                <a:schemeClr val="bg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144869" y="4723578"/>
            <a:ext cx="7898834" cy="125343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4" dirty="0"/>
              <a:t>HL7 Version 2 Compliance</a:t>
            </a:r>
          </a:p>
        </p:txBody>
      </p:sp>
      <p:sp>
        <p:nvSpPr>
          <p:cNvPr id="6" name="Cube 5"/>
          <p:cNvSpPr/>
          <p:nvPr/>
        </p:nvSpPr>
        <p:spPr>
          <a:xfrm>
            <a:off x="3095362" y="3736026"/>
            <a:ext cx="5786041" cy="1253431"/>
          </a:xfrm>
          <a:prstGeom prst="cub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4" dirty="0"/>
              <a:t>HL7 FHIR Compliance</a:t>
            </a:r>
          </a:p>
        </p:txBody>
      </p:sp>
      <p:sp>
        <p:nvSpPr>
          <p:cNvPr id="8" name="Cube 7"/>
          <p:cNvSpPr/>
          <p:nvPr/>
        </p:nvSpPr>
        <p:spPr>
          <a:xfrm>
            <a:off x="3956304" y="2748474"/>
            <a:ext cx="4368020" cy="1253431"/>
          </a:xfrm>
          <a:prstGeom prst="cub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4" dirty="0"/>
              <a:t>Argonaut Compliance</a:t>
            </a:r>
          </a:p>
        </p:txBody>
      </p:sp>
      <p:sp>
        <p:nvSpPr>
          <p:cNvPr id="9" name="Cube 8"/>
          <p:cNvSpPr/>
          <p:nvPr/>
        </p:nvSpPr>
        <p:spPr>
          <a:xfrm>
            <a:off x="4576691" y="1760922"/>
            <a:ext cx="3089266" cy="1253431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4" dirty="0"/>
              <a:t>HSPC Compliance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3911" y="5212533"/>
            <a:ext cx="6643978" cy="491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92" b="1" dirty="0"/>
              <a:t>Structure, No terminology Constraints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285" y="4241559"/>
            <a:ext cx="4988087" cy="491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92" b="1" dirty="0"/>
              <a:t>Structure(s), Generic LOINC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6857" y="3158780"/>
            <a:ext cx="5324366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60" b="1" dirty="0"/>
              <a:t>Common resources, extensions and some specific LOINC and SNOMED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9303" y="2173203"/>
            <a:ext cx="6100163" cy="690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44" b="1" dirty="0"/>
              <a:t>1 Preferred structure, standard extensions, explicit LOINC and SNOMED, units, magnitude, …</a:t>
            </a:r>
          </a:p>
        </p:txBody>
      </p:sp>
    </p:spTree>
    <p:extLst>
      <p:ext uri="{BB962C8B-B14F-4D97-AF65-F5344CB8AC3E}">
        <p14:creationId xmlns:p14="http://schemas.microsoft.com/office/powerpoint/2010/main" val="33673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F9FDD4-9BB1-46FC-9B44-2E03939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About HSPC and CIIC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74F879-9763-4841-ABC4-86ED9D43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1ED96A-561B-426C-BF46-119DD47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HSPC History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HSPC was incorporated as a not-for-profit corporation on August 22,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Meetings (two or three each year)</a:t>
            </a:r>
          </a:p>
          <a:p>
            <a:pPr lvl="1"/>
            <a:r>
              <a:rPr lang="en-US" dirty="0" smtClean="0"/>
              <a:t>May 2013 Salt Lake City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July 2016 Washington DC, hosted by the ACS</a:t>
            </a:r>
          </a:p>
          <a:p>
            <a:pPr lvl="1"/>
            <a:r>
              <a:rPr lang="en-US" dirty="0" smtClean="0"/>
              <a:t>November 2016 New Orleans, hosted by LSU Health</a:t>
            </a:r>
          </a:p>
          <a:p>
            <a:pPr lvl="1"/>
            <a:r>
              <a:rPr lang="en-US" dirty="0" smtClean="0"/>
              <a:t>March 2017, New Orleans, hosted by LSU Health</a:t>
            </a:r>
          </a:p>
          <a:p>
            <a:pPr lvl="1"/>
            <a:r>
              <a:rPr lang="en-US" dirty="0" smtClean="0"/>
              <a:t>August 2017, </a:t>
            </a:r>
            <a:r>
              <a:rPr lang="en-US" dirty="0"/>
              <a:t>Washington DC, hosted by the </a:t>
            </a:r>
            <a:r>
              <a:rPr lang="en-US" dirty="0" smtClean="0"/>
              <a:t>ACS</a:t>
            </a:r>
          </a:p>
          <a:p>
            <a:pPr lvl="1"/>
            <a:r>
              <a:rPr lang="en-US" dirty="0" smtClean="0"/>
              <a:t>November 2017, Indianapolis, hosted by Regenstrief Institute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9935" y="222624"/>
            <a:ext cx="11149781" cy="2771300"/>
            <a:chOff x="1227988" y="565640"/>
            <a:chExt cx="8278239" cy="2354561"/>
          </a:xfrm>
        </p:grpSpPr>
        <p:sp>
          <p:nvSpPr>
            <p:cNvPr id="3" name="Shape 1026"/>
            <p:cNvSpPr txBox="1">
              <a:spLocks/>
            </p:cNvSpPr>
            <p:nvPr/>
          </p:nvSpPr>
          <p:spPr>
            <a:xfrm>
              <a:off x="1227988" y="915003"/>
              <a:ext cx="8278239" cy="20051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</a:rPr>
                <a:t>Improve health by creating a vibrant, open ecosystem of interoperable </a:t>
              </a:r>
              <a:r>
                <a:rPr lang="en-US" sz="2400" dirty="0" smtClean="0">
                  <a:latin typeface="+mn-lt"/>
                </a:rPr>
                <a:t>applications, content, and services.</a:t>
              </a:r>
            </a:p>
            <a:p>
              <a:pPr algn="ctr"/>
              <a:endParaRPr lang="en-US" sz="2400" dirty="0">
                <a:latin typeface="+mn-lt"/>
              </a:endParaRPr>
            </a:p>
            <a:p>
              <a:pPr algn="ctr"/>
              <a:endParaRPr lang="en-US" dirty="0">
                <a:latin typeface="+mn-lt"/>
              </a:endParaRPr>
            </a:p>
            <a:p>
              <a:pPr algn="ctr"/>
              <a:r>
                <a:rPr lang="en-US" sz="2400" dirty="0">
                  <a:latin typeface="+mn-lt"/>
                </a:rPr>
                <a:t>Be a provider-led organization that accelerates the delivery of </a:t>
              </a:r>
            </a:p>
            <a:p>
              <a:pPr algn="ctr"/>
              <a:r>
                <a:rPr lang="en-US" sz="2400" dirty="0">
                  <a:latin typeface="+mn-lt"/>
                </a:rPr>
                <a:t>innovative healthcare applications that improve health and healthcare.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53501" y="565640"/>
              <a:ext cx="4164239" cy="496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/>
                </a:buClr>
                <a:buSzPct val="25000"/>
              </a:pPr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ea typeface="Trebuchet MS"/>
                  <a:cs typeface="Trebuchet MS"/>
                  <a:sym typeface="Trebuchet MS"/>
                </a:rPr>
                <a:t>HSPC Mission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13099" y="1642754"/>
              <a:ext cx="1645042" cy="496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5FCBEF"/>
                </a:buClr>
                <a:buSzPct val="25000"/>
              </a:pPr>
              <a:r>
                <a:rPr lang="en-US" sz="3200" b="1" dirty="0">
                  <a:solidFill>
                    <a:srgbClr val="42B051">
                      <a:lumMod val="50000"/>
                    </a:srgbClr>
                  </a:solidFill>
                  <a:ea typeface="Trebuchet MS"/>
                  <a:cs typeface="Trebuchet MS"/>
                  <a:sym typeface="Trebuchet MS"/>
                </a:rPr>
                <a:t>HSPC </a:t>
              </a:r>
              <a:r>
                <a:rPr lang="en-US" sz="3200" b="1" dirty="0" smtClean="0">
                  <a:solidFill>
                    <a:srgbClr val="42B051">
                      <a:lumMod val="50000"/>
                    </a:srgbClr>
                  </a:solidFill>
                  <a:ea typeface="Trebuchet MS"/>
                  <a:cs typeface="Trebuchet MS"/>
                  <a:sym typeface="Trebuchet MS"/>
                </a:rPr>
                <a:t>Vision</a:t>
              </a:r>
              <a:endParaRPr lang="en-US" sz="3200" b="1" dirty="0">
                <a:solidFill>
                  <a:srgbClr val="42B051">
                    <a:lumMod val="50000"/>
                  </a:srgbClr>
                </a:solidFill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495804" y="2928831"/>
            <a:ext cx="510845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>
              <a:buClr>
                <a:srgbClr val="5FCBEF"/>
              </a:buClr>
              <a:buSzPct val="25000"/>
              <a:defRPr sz="3200" b="1">
                <a:solidFill>
                  <a:srgbClr val="42B051">
                    <a:lumMod val="50000"/>
                  </a:srgbClr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en-US" sz="2800" dirty="0">
                <a:latin typeface="+mn-lt"/>
              </a:rPr>
              <a:t>Organizational Guiding Principles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08776" y="3430599"/>
            <a:ext cx="3188088" cy="2859435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Provider-driven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Patient-centered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Standards based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Business focused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Open Architectures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Accelerated Innovation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Vendor</a:t>
            </a:r>
            <a:r>
              <a:rPr lang="en-US" sz="1800" dirty="0">
                <a:latin typeface="+mn-lt"/>
              </a:rPr>
              <a:t>-agnostic </a:t>
            </a:r>
            <a:endParaRPr lang="en-US" sz="1800" dirty="0" smtClean="0">
              <a:latin typeface="+mn-lt"/>
            </a:endParaRP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Collaborative 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Adaptable</a:t>
            </a: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Sustainable</a:t>
            </a:r>
          </a:p>
        </p:txBody>
      </p:sp>
    </p:spTree>
    <p:extLst>
      <p:ext uri="{BB962C8B-B14F-4D97-AF65-F5344CB8AC3E}">
        <p14:creationId xmlns:p14="http://schemas.microsoft.com/office/powerpoint/2010/main" val="21965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Clinical Information Interoperability Council</a:t>
            </a:r>
            <a:br>
              <a:rPr lang="en-US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(HL7 hosted first meeting in 2009)</a:t>
            </a:r>
            <a:endParaRPr lang="en-US" sz="28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want to create ubiquitous </a:t>
            </a:r>
            <a:r>
              <a:rPr lang="en-US" dirty="0" smtClean="0"/>
              <a:t>on demand sharing </a:t>
            </a:r>
            <a:r>
              <a:rPr lang="en-US" dirty="0"/>
              <a:t>of standardized data across the breadth of medicine for:</a:t>
            </a:r>
          </a:p>
          <a:p>
            <a:pPr lvl="1"/>
            <a:r>
              <a:rPr lang="en-US" dirty="0"/>
              <a:t>Direct patient care</a:t>
            </a:r>
          </a:p>
          <a:p>
            <a:pPr lvl="1"/>
            <a:r>
              <a:rPr lang="en-US" dirty="0"/>
              <a:t>Research and learning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Clinical trials</a:t>
            </a:r>
          </a:p>
          <a:p>
            <a:pPr lvl="1"/>
            <a:r>
              <a:rPr lang="en-US" dirty="0"/>
              <a:t>Data from devices</a:t>
            </a:r>
          </a:p>
          <a:p>
            <a:pPr lvl="1"/>
            <a:r>
              <a:rPr lang="en-US" dirty="0"/>
              <a:t>Post market surveillance</a:t>
            </a:r>
          </a:p>
          <a:p>
            <a:pPr lvl="1"/>
            <a:r>
              <a:rPr lang="en-US" dirty="0"/>
              <a:t>Quality and disease specific registries</a:t>
            </a:r>
          </a:p>
          <a:p>
            <a:pPr lvl="1"/>
            <a:r>
              <a:rPr lang="en-US" dirty="0"/>
              <a:t>Billing and health administration</a:t>
            </a:r>
          </a:p>
          <a:p>
            <a:pPr lvl="1"/>
            <a:r>
              <a:rPr lang="en-US" dirty="0"/>
              <a:t>Any where that we share health related data and information …..</a:t>
            </a:r>
          </a:p>
        </p:txBody>
      </p:sp>
    </p:spTree>
    <p:extLst>
      <p:ext uri="{BB962C8B-B14F-4D97-AF65-F5344CB8AC3E}">
        <p14:creationId xmlns:p14="http://schemas.microsoft.com/office/powerpoint/2010/main" val="1056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July 13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2017 CIIC meeting in Bethesda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Jointly sponsored by HL7 and HSPC</a:t>
            </a:r>
          </a:p>
          <a:p>
            <a:r>
              <a:rPr lang="en-US" dirty="0" smtClean="0"/>
              <a:t>Keynote speaker – Don Rucker, MD (National Coordinator for HIT)</a:t>
            </a:r>
          </a:p>
          <a:p>
            <a:r>
              <a:rPr lang="en-US" dirty="0"/>
              <a:t>About 120 attendees</a:t>
            </a:r>
          </a:p>
          <a:p>
            <a:r>
              <a:rPr lang="en-US" dirty="0" smtClean="0"/>
              <a:t>Representing – AAN, AAO, ACOG, ACS, ACC, ACP, APTA, ANA, FDA, CDC, NCI, AHRQ, NIAID, DoD, VA, PCPI, AMIA, SPM, HIMSS and many other organizations</a:t>
            </a:r>
          </a:p>
          <a:p>
            <a:r>
              <a:rPr lang="en-US" dirty="0" smtClean="0"/>
              <a:t>Presentations and breakout groups</a:t>
            </a:r>
          </a:p>
          <a:p>
            <a:r>
              <a:rPr lang="en-US" dirty="0" smtClean="0"/>
              <a:t>Conclusion: There was important work we could do and we should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Tasks for expert clinicians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what </a:t>
            </a:r>
            <a:r>
              <a:rPr lang="en-US" dirty="0"/>
              <a:t>data should be </a:t>
            </a:r>
            <a:r>
              <a:rPr lang="en-US" dirty="0" smtClean="0"/>
              <a:t>collected</a:t>
            </a:r>
            <a:endParaRPr lang="en-US" dirty="0"/>
          </a:p>
          <a:p>
            <a:pPr lvl="1"/>
            <a:r>
              <a:rPr lang="en-US" sz="2520" dirty="0"/>
              <a:t>It will be different for different situations</a:t>
            </a:r>
          </a:p>
          <a:p>
            <a:r>
              <a:rPr lang="en-US" dirty="0" smtClean="0"/>
              <a:t>Determine a preferred information model for a given kind of data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should the data be </a:t>
            </a:r>
            <a:r>
              <a:rPr lang="en-US" dirty="0" smtClean="0"/>
              <a:t>modelled? </a:t>
            </a:r>
            <a:r>
              <a:rPr lang="en-US" sz="2520" dirty="0" smtClean="0"/>
              <a:t>Two </a:t>
            </a:r>
            <a:r>
              <a:rPr lang="en-US" sz="2520" dirty="0"/>
              <a:t>fields or one (the degree of pre and post coordination)</a:t>
            </a:r>
          </a:p>
          <a:p>
            <a:r>
              <a:rPr lang="en-US" dirty="0" smtClean="0"/>
              <a:t>Define what the </a:t>
            </a:r>
            <a:r>
              <a:rPr lang="en-US" dirty="0"/>
              <a:t>data </a:t>
            </a:r>
            <a:r>
              <a:rPr lang="en-US" dirty="0" smtClean="0"/>
              <a:t>means</a:t>
            </a:r>
            <a:endParaRPr lang="en-US" dirty="0"/>
          </a:p>
          <a:p>
            <a:pPr lvl="1"/>
            <a:r>
              <a:rPr lang="en-US" sz="2520" dirty="0"/>
              <a:t>M</a:t>
            </a:r>
            <a:r>
              <a:rPr lang="en-US" sz="2520" dirty="0" smtClean="0"/>
              <a:t>ake </a:t>
            </a:r>
            <a:r>
              <a:rPr lang="en-US" sz="2520" dirty="0"/>
              <a:t>computable definitions for diabetes mellitus, myocardial infarction, heart failure, chronic renal failure, etc.</a:t>
            </a:r>
          </a:p>
        </p:txBody>
      </p:sp>
    </p:spTree>
    <p:extLst>
      <p:ext uri="{BB962C8B-B14F-4D97-AF65-F5344CB8AC3E}">
        <p14:creationId xmlns:p14="http://schemas.microsoft.com/office/powerpoint/2010/main" val="1442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is here today?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Provider organization</a:t>
            </a:r>
          </a:p>
          <a:p>
            <a:r>
              <a:rPr lang="en-US" dirty="0" smtClean="0"/>
              <a:t>Academic institution</a:t>
            </a:r>
          </a:p>
          <a:p>
            <a:r>
              <a:rPr lang="en-US" dirty="0" smtClean="0"/>
              <a:t>Government</a:t>
            </a:r>
          </a:p>
          <a:p>
            <a:r>
              <a:rPr lang="en-US" dirty="0" smtClean="0"/>
              <a:t>Vendor</a:t>
            </a:r>
          </a:p>
          <a:p>
            <a:r>
              <a:rPr lang="en-US" dirty="0" smtClean="0"/>
              <a:t>Non-profit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How do we relate to other interoperability activities?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Argonauts</a:t>
            </a:r>
          </a:p>
          <a:p>
            <a:pPr lvl="1"/>
            <a:r>
              <a:rPr lang="en-US" dirty="0" smtClean="0"/>
              <a:t>We build on the HL7 FHIR profiles that the Argonauts create</a:t>
            </a:r>
          </a:p>
          <a:p>
            <a:r>
              <a:rPr lang="en-US" dirty="0" smtClean="0"/>
              <a:t>Sequoia</a:t>
            </a:r>
          </a:p>
          <a:p>
            <a:pPr lvl="1"/>
            <a:r>
              <a:rPr lang="en-US" dirty="0" smtClean="0"/>
              <a:t>We depend on Sequoia to create the network, trust agreements, and data exchange infrastructure</a:t>
            </a:r>
          </a:p>
          <a:p>
            <a:r>
              <a:rPr lang="en-US" dirty="0" smtClean="0"/>
              <a:t>SMART</a:t>
            </a:r>
          </a:p>
          <a:p>
            <a:pPr lvl="1"/>
            <a:r>
              <a:rPr lang="en-US" dirty="0" smtClean="0"/>
              <a:t>We depend on SMART for integration into EHRs</a:t>
            </a:r>
          </a:p>
          <a:p>
            <a:r>
              <a:rPr lang="en-US" dirty="0" smtClean="0"/>
              <a:t>HL7</a:t>
            </a:r>
          </a:p>
          <a:p>
            <a:pPr lvl="1"/>
            <a:r>
              <a:rPr lang="en-US" dirty="0" smtClean="0"/>
              <a:t>FHIR – the approved API for sharing patient data</a:t>
            </a:r>
          </a:p>
          <a:p>
            <a:pPr lvl="1"/>
            <a:r>
              <a:rPr lang="en-US" dirty="0" smtClean="0"/>
              <a:t>CIMI – provides the detailed information models that are essential for interoperability</a:t>
            </a:r>
          </a:p>
          <a:p>
            <a:r>
              <a:rPr lang="en-US" dirty="0"/>
              <a:t>Federal Health Information Model (FHIM)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use FHIM classes as the pattern for CIMI </a:t>
            </a:r>
            <a:r>
              <a:rPr lang="en-US" dirty="0" smtClean="0"/>
              <a:t>models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NLM </a:t>
            </a:r>
            <a:r>
              <a:rPr lang="en-US" dirty="0"/>
              <a:t>Value Set Authority Center (VSAC)</a:t>
            </a:r>
          </a:p>
          <a:p>
            <a:pPr lvl="1"/>
            <a:r>
              <a:rPr lang="en-US" dirty="0"/>
              <a:t>we are aligning and placing SOLOR refsets in VSAC</a:t>
            </a:r>
          </a:p>
          <a:p>
            <a:r>
              <a:rPr lang="en-US" dirty="0"/>
              <a:t>SOLOR</a:t>
            </a:r>
          </a:p>
          <a:p>
            <a:pPr lvl="1"/>
            <a:r>
              <a:rPr lang="en-US" dirty="0"/>
              <a:t>SOLOR is the source of coded concepts used in CIMI models</a:t>
            </a:r>
          </a:p>
          <a:p>
            <a:r>
              <a:rPr lang="en-US" dirty="0"/>
              <a:t>SDOs (HL7, OMG, NCPDP, X12, ISO, CEN)</a:t>
            </a:r>
          </a:p>
          <a:p>
            <a:pPr lvl="1"/>
            <a:r>
              <a:rPr lang="en-US" dirty="0"/>
              <a:t>We use their standards whenever possible</a:t>
            </a:r>
          </a:p>
          <a:p>
            <a:r>
              <a:rPr lang="en-US" dirty="0"/>
              <a:t>Commonwell, Center for Medical Interoperability, AMA Integrated Health Model Initiative, CDEs, openEHR, OMOP (OHDSI) </a:t>
            </a:r>
          </a:p>
          <a:p>
            <a:pPr lvl="1"/>
            <a:r>
              <a:rPr lang="en-US" dirty="0"/>
              <a:t>We want to work together as partners with all groups with whom we have overlapping interests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F9FDD4-9BB1-46FC-9B44-2E03939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Merger Background and Context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74F879-9763-4841-ABC4-86ED9D43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1ED96A-561B-426C-BF46-119DD47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3A85EE4-B97D-4C5A-88D2-42E54CCB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971"/>
            <a:ext cx="10515600" cy="6273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High Level Motivation for the Merger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3B097-F78D-46C9-86FE-EF9D9E27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685"/>
            <a:ext cx="10515600" cy="4795283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Achieving “true” interoperability requires many activities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Two key activities are: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Front line clinical expertise and support (as represented by </a:t>
            </a:r>
            <a:r>
              <a:rPr lang="en-US" sz="2800" b="1" dirty="0" smtClean="0">
                <a:solidFill>
                  <a:srgbClr val="0070C0"/>
                </a:solidFill>
              </a:rPr>
              <a:t>CIIC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Technical innovation including modeling, terminology, SOA, </a:t>
            </a:r>
            <a:r>
              <a:rPr lang="en-US" dirty="0" smtClean="0">
                <a:solidFill>
                  <a:srgbClr val="0070C0"/>
                </a:solidFill>
              </a:rPr>
              <a:t>platform, </a:t>
            </a:r>
            <a:r>
              <a:rPr lang="en-US" smtClean="0">
                <a:solidFill>
                  <a:srgbClr val="0070C0"/>
                </a:solidFill>
              </a:rPr>
              <a:t>tooling, and </a:t>
            </a:r>
            <a:r>
              <a:rPr lang="en-US" dirty="0" smtClean="0">
                <a:solidFill>
                  <a:srgbClr val="0070C0"/>
                </a:solidFill>
              </a:rPr>
              <a:t>knowledge sharing (as represented by </a:t>
            </a:r>
            <a:r>
              <a:rPr lang="en-US" sz="2800" b="1" dirty="0" smtClean="0">
                <a:solidFill>
                  <a:srgbClr val="0070C0"/>
                </a:solidFill>
              </a:rPr>
              <a:t>HSPC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Other important activities: security, privacy, access, policy, regulation, legislation and other issues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High degree of overlap in leadership and activities of the two organizations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CIIC needed a business entity to transact business and hold IP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Conclusion:</a:t>
            </a:r>
            <a:r>
              <a:rPr lang="en-US" dirty="0" smtClean="0">
                <a:solidFill>
                  <a:srgbClr val="0070C0"/>
                </a:solidFill>
              </a:rPr>
              <a:t> We </a:t>
            </a:r>
            <a:r>
              <a:rPr lang="en-US" dirty="0" err="1" smtClean="0">
                <a:solidFill>
                  <a:srgbClr val="0070C0"/>
                </a:solidFill>
              </a:rPr>
              <a:t>neednto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merge the two activities and get more done and make faster progress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5A9C2D4-49D6-426F-A5A0-DF801592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0D2C3-7998-4811-A40B-B9C1372F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34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Mission Alignment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3FCD44-0246-4A0D-94EC-678DEF1ED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29445"/>
            <a:ext cx="5157787" cy="451718"/>
          </a:xfrm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HSPC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0C5BA14-0098-409C-8AF7-174DCCFAD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1008"/>
            <a:ext cx="5157787" cy="4268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mission is to improve health by </a:t>
            </a:r>
            <a:r>
              <a:rPr lang="en-US" b="1" i="1" dirty="0">
                <a:solidFill>
                  <a:schemeClr val="accent1"/>
                </a:solidFill>
              </a:rPr>
              <a:t>creating a vibrant, open ecosystem of interoperable applications, knowledge, content, and services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2A4EE82-4885-4536-9138-53735FC5B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19920"/>
            <a:ext cx="5183188" cy="461243"/>
          </a:xfrm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B2C9720-2A3F-4CBC-975D-8673282D7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1008"/>
            <a:ext cx="5183188" cy="4268655"/>
          </a:xfrm>
        </p:spPr>
        <p:txBody>
          <a:bodyPr>
            <a:normAutofit fontScale="77500" lnSpcReduction="20000"/>
          </a:bodyPr>
          <a:lstStyle/>
          <a:p>
            <a:pPr marL="0" lvl="0" indent="0" defTabSz="914217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ubiquitous sharing of standardized data and knowledge across the breadth of medicine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patient care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entered data and outcomes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and learning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health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from devices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market surveillance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and disease specific registries</a:t>
            </a:r>
          </a:p>
          <a:p>
            <a:pPr marL="228463" indent="-228555" defTabSz="914217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Billing and health administration</a:t>
            </a:r>
          </a:p>
          <a:p>
            <a:pPr marL="228463" indent="-228555" defTabSz="914217"/>
            <a:r>
              <a:rPr lang="en-US" sz="2400" b="1" dirty="0" smtClean="0">
                <a:solidFill>
                  <a:srgbClr val="91969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Anywhere </a:t>
            </a:r>
            <a:r>
              <a:rPr lang="en-US" sz="2400" b="1" dirty="0">
                <a:solidFill>
                  <a:srgbClr val="91969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share health related data and information …..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B04E0A-9FBC-4CA9-8375-57F74FB77CAA}"/>
              </a:ext>
            </a:extLst>
          </p:cNvPr>
          <p:cNvSpPr/>
          <p:nvPr/>
        </p:nvSpPr>
        <p:spPr>
          <a:xfrm>
            <a:off x="507146" y="6189662"/>
            <a:ext cx="11456894" cy="5876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CIIC’s mission is encompassed in HSPC’s 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A8264C-BCE0-4401-A0FC-B9D27A44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35B07-0F19-4EA8-9073-6B77C7C8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245"/>
            <a:ext cx="10515600" cy="43819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Products/Services/Assets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63451-28C7-4BE3-AE66-C7D38A1B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823830"/>
            <a:ext cx="5157787" cy="428666"/>
          </a:xfrm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HSPC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9D166E-AEB0-4774-BAC5-1F6CB6052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52496"/>
            <a:ext cx="5157787" cy="49371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Developer’s sandbox</a:t>
            </a:r>
            <a:endParaRPr lang="en-US" dirty="0"/>
          </a:p>
          <a:p>
            <a:r>
              <a:rPr lang="en-US" dirty="0"/>
              <a:t>Roadmap</a:t>
            </a:r>
          </a:p>
          <a:p>
            <a:r>
              <a:rPr lang="en-US" dirty="0"/>
              <a:t>Creation and Sharing of Applications and Services "Operations"</a:t>
            </a:r>
          </a:p>
          <a:p>
            <a:r>
              <a:rPr lang="en-US" dirty="0"/>
              <a:t>Reference Implementation of a Common SOA</a:t>
            </a:r>
          </a:p>
          <a:p>
            <a:r>
              <a:rPr lang="en-US" dirty="0"/>
              <a:t>Terminology and Information Models </a:t>
            </a:r>
          </a:p>
          <a:p>
            <a:r>
              <a:rPr lang="en-US" dirty="0"/>
              <a:t>Authoring and Sharing of Knowledge Content</a:t>
            </a:r>
          </a:p>
          <a:p>
            <a:r>
              <a:rPr lang="en-US" dirty="0" smtClean="0"/>
              <a:t>Conformance </a:t>
            </a:r>
            <a:r>
              <a:rPr lang="en-US" dirty="0"/>
              <a:t>and Certification Testing</a:t>
            </a:r>
          </a:p>
          <a:p>
            <a:r>
              <a:rPr lang="en-US" dirty="0"/>
              <a:t>Vendor and Provider Neutral Marketplace</a:t>
            </a:r>
          </a:p>
          <a:p>
            <a:r>
              <a:rPr lang="en-US" dirty="0"/>
              <a:t>Tooling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98682C-BBF8-41A4-9443-DE439DC96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803316"/>
            <a:ext cx="5183188" cy="438191"/>
          </a:xfrm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06FF82-32FB-4B2A-89F6-1C55A8D38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41507"/>
            <a:ext cx="5183188" cy="4948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Expert knowledge to </a:t>
            </a:r>
            <a:r>
              <a:rPr lang="en-US" dirty="0"/>
              <a:t>modelers</a:t>
            </a:r>
          </a:p>
          <a:p>
            <a:r>
              <a:rPr lang="en-US" dirty="0" smtClean="0"/>
              <a:t>Process for clinically approved data </a:t>
            </a:r>
            <a:r>
              <a:rPr lang="en-US" dirty="0"/>
              <a:t>models</a:t>
            </a:r>
          </a:p>
          <a:p>
            <a:r>
              <a:rPr lang="en-US" dirty="0" smtClean="0"/>
              <a:t>Forums </a:t>
            </a:r>
            <a:r>
              <a:rPr lang="en-US" dirty="0"/>
              <a:t>for collaboration</a:t>
            </a:r>
          </a:p>
          <a:p>
            <a:r>
              <a:rPr lang="en-US" dirty="0"/>
              <a:t>Education and training resources</a:t>
            </a:r>
          </a:p>
          <a:p>
            <a:r>
              <a:rPr lang="en-US" dirty="0"/>
              <a:t>Projects underway as proof of concept</a:t>
            </a:r>
          </a:p>
          <a:p>
            <a:r>
              <a:rPr lang="en-US" dirty="0"/>
              <a:t>Ability to impact policy to drive incentives to implement common clinical data models and have knowledge that is transferable across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E8B62B-AEE4-42D4-90F6-B4FB7D87D851}"/>
              </a:ext>
            </a:extLst>
          </p:cNvPr>
          <p:cNvSpPr/>
          <p:nvPr/>
        </p:nvSpPr>
        <p:spPr>
          <a:xfrm>
            <a:off x="507146" y="6189662"/>
            <a:ext cx="11456894" cy="5876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HSPC provides the technical framework and infrastructure to implement CIIC’s clinical data models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B6786-9F0E-494E-84DA-E81FF723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21563-D518-4AA4-8BF1-A30999AB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91" y="467044"/>
            <a:ext cx="10515600" cy="5586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Benefits to HSPC and CIIC of a Merger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463E1-3DFC-4483-81B9-F4E68536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610" y="1111491"/>
            <a:ext cx="5157787" cy="347422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HSPC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7A3997-5495-459D-AB55-FD09AB040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458913"/>
            <a:ext cx="5157787" cy="54953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Clinically </a:t>
            </a:r>
            <a:r>
              <a:rPr lang="en-US" dirty="0"/>
              <a:t>driven authoritative source for models</a:t>
            </a:r>
          </a:p>
          <a:p>
            <a:r>
              <a:rPr lang="en-US" dirty="0"/>
              <a:t>Clinically driven projects add business value</a:t>
            </a:r>
          </a:p>
          <a:p>
            <a:r>
              <a:rPr lang="en-US" dirty="0"/>
              <a:t>Societies can </a:t>
            </a:r>
            <a:r>
              <a:rPr lang="en-US" dirty="0" smtClean="0"/>
              <a:t>help drive </a:t>
            </a:r>
            <a:r>
              <a:rPr lang="en-US" dirty="0"/>
              <a:t>adoption</a:t>
            </a:r>
          </a:p>
          <a:p>
            <a:r>
              <a:rPr lang="en-US" dirty="0"/>
              <a:t>Opportunity to put clinical leadership at the helm of HSPC</a:t>
            </a:r>
          </a:p>
          <a:p>
            <a:r>
              <a:rPr lang="en-US" dirty="0" smtClean="0"/>
              <a:t>Expands </a:t>
            </a:r>
            <a:r>
              <a:rPr lang="en-US" dirty="0"/>
              <a:t>the stakeholders involved in HSPC</a:t>
            </a:r>
          </a:p>
          <a:p>
            <a:r>
              <a:rPr lang="en-US" dirty="0"/>
              <a:t>Clinical societies can demonstrate </a:t>
            </a:r>
            <a:r>
              <a:rPr lang="en-US" dirty="0" smtClean="0"/>
              <a:t>value with implementations</a:t>
            </a:r>
            <a:endParaRPr lang="en-US" dirty="0"/>
          </a:p>
          <a:p>
            <a:r>
              <a:rPr lang="en-US" dirty="0"/>
              <a:t>Reduce duplication of meetings for overlapping efforts</a:t>
            </a:r>
          </a:p>
          <a:p>
            <a:r>
              <a:rPr lang="en-US" dirty="0"/>
              <a:t>Reduces confusion on the difference between the </a:t>
            </a:r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D364157-B03F-46CE-907A-A9757C4FE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2051" y="1111491"/>
            <a:ext cx="5183188" cy="347422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CIIC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F42FB7-23E5-48EE-9291-D9D9BCBAF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903" y="1534445"/>
            <a:ext cx="5183188" cy="4821905"/>
          </a:xfrm>
        </p:spPr>
        <p:txBody>
          <a:bodyPr>
            <a:normAutofit fontScale="92500"/>
          </a:bodyPr>
          <a:lstStyle/>
          <a:p>
            <a:r>
              <a:rPr lang="en-US" dirty="0"/>
              <a:t>Get a business entity –  legal structure, agreement models, 501c3, finance structures</a:t>
            </a:r>
          </a:p>
          <a:p>
            <a:r>
              <a:rPr lang="en-US" dirty="0"/>
              <a:t>Technical and informatics support</a:t>
            </a:r>
          </a:p>
          <a:p>
            <a:r>
              <a:rPr lang="en-US" dirty="0"/>
              <a:t>Bridge to standards community</a:t>
            </a:r>
          </a:p>
          <a:p>
            <a:r>
              <a:rPr lang="en-US" dirty="0"/>
              <a:t>Process and administrative support</a:t>
            </a:r>
          </a:p>
          <a:p>
            <a:r>
              <a:rPr lang="en-US" dirty="0"/>
              <a:t>Efficiency of working together</a:t>
            </a:r>
          </a:p>
          <a:p>
            <a:r>
              <a:rPr lang="en-US" dirty="0" smtClean="0"/>
              <a:t>Working </a:t>
            </a:r>
            <a:r>
              <a:rPr lang="en-US" dirty="0"/>
              <a:t>together creates a stronger message of what “we” do</a:t>
            </a:r>
          </a:p>
          <a:p>
            <a:r>
              <a:rPr lang="en-US" dirty="0"/>
              <a:t>Complete solutions that address CIIC member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1CAF26-F8A7-4B66-A222-D3577CDE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F9FDD4-9BB1-46FC-9B44-2E03939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Merger Activities and Plans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74F879-9763-4841-ABC4-86ED9D43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1ED96A-561B-426C-BF46-119DD47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1153-D64E-43AB-AE4E-29696AA8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71"/>
            <a:ext cx="10515600" cy="69813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Merger Committee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1E519-8473-45BA-B835-B1A688FF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215"/>
            <a:ext cx="10515600" cy="53339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12 individuals agreed to be part of merger committee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April </a:t>
            </a:r>
            <a:r>
              <a:rPr lang="en-US" sz="3200" dirty="0" smtClean="0">
                <a:solidFill>
                  <a:srgbClr val="0070C0"/>
                </a:solidFill>
              </a:rPr>
              <a:t>19, 2018 </a:t>
            </a:r>
            <a:r>
              <a:rPr lang="en-US" sz="3200" dirty="0">
                <a:solidFill>
                  <a:srgbClr val="0070C0"/>
                </a:solidFill>
              </a:rPr>
              <a:t>face-to-face meeting in Washington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Conference calls </a:t>
            </a:r>
            <a:r>
              <a:rPr lang="en-US" sz="3200" dirty="0" smtClean="0">
                <a:solidFill>
                  <a:srgbClr val="0070C0"/>
                </a:solidFill>
              </a:rPr>
              <a:t>every </a:t>
            </a:r>
            <a:r>
              <a:rPr lang="en-US" sz="3200" dirty="0">
                <a:solidFill>
                  <a:srgbClr val="0070C0"/>
                </a:solidFill>
              </a:rPr>
              <a:t>two weeks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Topics of discussion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Adding clinical representatives to the HSPC Board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Purpose of the Board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Organizational structure of the merged organization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Staffing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Funding and financial stability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(new) name for the merged organization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977AC9-6F48-47FD-A99F-35D91131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F07F0-2268-478E-81BC-74E17B8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Merge Discussion Participants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E624B-6933-4391-A68F-387B8EAF6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Oscar </a:t>
            </a:r>
            <a:r>
              <a:rPr lang="en-US" sz="3200" dirty="0" smtClean="0">
                <a:solidFill>
                  <a:srgbClr val="0070C0"/>
                </a:solidFill>
              </a:rPr>
              <a:t>Diaz - HarmonIQ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Emory Fry </a:t>
            </a:r>
            <a:r>
              <a:rPr lang="en-US" sz="3200" dirty="0" smtClean="0">
                <a:solidFill>
                  <a:srgbClr val="0070C0"/>
                </a:solidFill>
              </a:rPr>
              <a:t>- Cognitive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Steve Hasley </a:t>
            </a:r>
            <a:r>
              <a:rPr lang="en-US" sz="3200" dirty="0" smtClean="0">
                <a:solidFill>
                  <a:srgbClr val="0070C0"/>
                </a:solidFill>
              </a:rPr>
              <a:t>- ACOG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Stan </a:t>
            </a:r>
            <a:r>
              <a:rPr lang="en-US" sz="3200" dirty="0" smtClean="0">
                <a:solidFill>
                  <a:srgbClr val="0070C0"/>
                </a:solidFill>
              </a:rPr>
              <a:t>Huff – Intermountain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Chuck </a:t>
            </a:r>
            <a:r>
              <a:rPr lang="en-US" sz="3200" dirty="0" smtClean="0">
                <a:solidFill>
                  <a:srgbClr val="0070C0"/>
                </a:solidFill>
              </a:rPr>
              <a:t>Jaffe – HL7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Laura Heermann </a:t>
            </a:r>
            <a:r>
              <a:rPr lang="en-US" sz="3200" dirty="0" smtClean="0">
                <a:solidFill>
                  <a:srgbClr val="0070C0"/>
                </a:solidFill>
              </a:rPr>
              <a:t>Langford - Intermountain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9701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Russell </a:t>
            </a:r>
            <a:r>
              <a:rPr lang="en-US" sz="3200" dirty="0" smtClean="0">
                <a:solidFill>
                  <a:srgbClr val="0070C0"/>
                </a:solidFill>
              </a:rPr>
              <a:t>Leftwich - </a:t>
            </a:r>
            <a:r>
              <a:rPr lang="en-US" sz="3200" dirty="0" err="1" smtClean="0">
                <a:solidFill>
                  <a:srgbClr val="0070C0"/>
                </a:solidFill>
              </a:rPr>
              <a:t>Intersystems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Jonathan </a:t>
            </a:r>
            <a:r>
              <a:rPr lang="en-US" sz="3200" dirty="0" smtClean="0">
                <a:solidFill>
                  <a:srgbClr val="0070C0"/>
                </a:solidFill>
              </a:rPr>
              <a:t>Nebeker - VA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Frank </a:t>
            </a:r>
            <a:r>
              <a:rPr lang="en-US" sz="3200" dirty="0" smtClean="0">
                <a:solidFill>
                  <a:srgbClr val="0070C0"/>
                </a:solidFill>
              </a:rPr>
              <a:t>Opelka - ACS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Jimmy </a:t>
            </a:r>
            <a:r>
              <a:rPr lang="en-US" sz="3200" dirty="0" smtClean="0">
                <a:solidFill>
                  <a:srgbClr val="0070C0"/>
                </a:solidFill>
              </a:rPr>
              <a:t>Tcheng – Duke, ACC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Steve </a:t>
            </a:r>
            <a:r>
              <a:rPr lang="en-US" sz="3200" dirty="0" smtClean="0">
                <a:solidFill>
                  <a:srgbClr val="0070C0"/>
                </a:solidFill>
              </a:rPr>
              <a:t>Waldren - AAFP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Keith </a:t>
            </a:r>
            <a:r>
              <a:rPr lang="en-US" sz="3200" dirty="0" smtClean="0">
                <a:solidFill>
                  <a:srgbClr val="0070C0"/>
                </a:solidFill>
              </a:rPr>
              <a:t>White – Imaging, Intermountain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5A9BED-26DE-4006-927F-0F97665C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EA34C-9745-4439-9EB2-7B38CDE9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Transition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24B47-A1F6-422B-8485-3459B960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859"/>
            <a:ext cx="10515600" cy="47271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Current board members approve additional new members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Current HSPC board members remain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3 Benefactors and CEO Ex Officio (</a:t>
            </a:r>
            <a:r>
              <a:rPr lang="en-US" sz="2000" u="sng" dirty="0">
                <a:solidFill>
                  <a:srgbClr val="0070C0"/>
                </a:solidFill>
              </a:rPr>
              <a:t>Stan Huff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dirty="0">
                <a:solidFill>
                  <a:srgbClr val="0070C0"/>
                </a:solidFill>
              </a:rPr>
              <a:t>Wayne Wilbright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dirty="0">
                <a:solidFill>
                  <a:srgbClr val="0070C0"/>
                </a:solidFill>
              </a:rPr>
              <a:t>Jonathan Nebeker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dirty="0">
                <a:solidFill>
                  <a:srgbClr val="0070C0"/>
                </a:solidFill>
              </a:rPr>
              <a:t>Oscar Diaz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Initial </a:t>
            </a:r>
            <a:r>
              <a:rPr lang="en-US" sz="3200" dirty="0">
                <a:solidFill>
                  <a:srgbClr val="0070C0"/>
                </a:solidFill>
              </a:rPr>
              <a:t>board for approximately 2 years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The Initial board will then select new board members as the organization evolves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Proposed </a:t>
            </a:r>
            <a:r>
              <a:rPr lang="en-US" sz="3200" dirty="0">
                <a:solidFill>
                  <a:srgbClr val="0070C0"/>
                </a:solidFill>
              </a:rPr>
              <a:t>new Board members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Clinical representatives = 3 (</a:t>
            </a:r>
            <a:r>
              <a:rPr lang="en-US" sz="2000" u="sng" dirty="0">
                <a:solidFill>
                  <a:srgbClr val="0070C0"/>
                </a:solidFill>
              </a:rPr>
              <a:t>Frank Opelka </a:t>
            </a:r>
            <a:r>
              <a:rPr lang="en-US" sz="2000" dirty="0">
                <a:solidFill>
                  <a:srgbClr val="0070C0"/>
                </a:solidFill>
              </a:rPr>
              <a:t>– ACS, </a:t>
            </a:r>
            <a:r>
              <a:rPr lang="en-US" sz="2000" u="sng" dirty="0">
                <a:solidFill>
                  <a:srgbClr val="0070C0"/>
                </a:solidFill>
              </a:rPr>
              <a:t>Steve Waldren</a:t>
            </a:r>
            <a:r>
              <a:rPr lang="en-US" sz="2000" dirty="0">
                <a:solidFill>
                  <a:srgbClr val="0070C0"/>
                </a:solidFill>
              </a:rPr>
              <a:t> – AAFP, </a:t>
            </a:r>
            <a:r>
              <a:rPr lang="en-US" sz="2000" u="sng" dirty="0">
                <a:solidFill>
                  <a:srgbClr val="0070C0"/>
                </a:solidFill>
              </a:rPr>
              <a:t>Jimmy Tcheng </a:t>
            </a:r>
            <a:r>
              <a:rPr lang="en-US" sz="2000" dirty="0">
                <a:solidFill>
                  <a:srgbClr val="0070C0"/>
                </a:solidFill>
              </a:rPr>
              <a:t>– ACC)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2 board advisors (</a:t>
            </a:r>
            <a:r>
              <a:rPr lang="en-US" sz="2000" u="sng" dirty="0">
                <a:solidFill>
                  <a:srgbClr val="0070C0"/>
                </a:solidFill>
              </a:rPr>
              <a:t>Steve Hasley</a:t>
            </a:r>
            <a:r>
              <a:rPr lang="en-US" sz="2000" dirty="0">
                <a:solidFill>
                  <a:srgbClr val="0070C0"/>
                </a:solidFill>
              </a:rPr>
              <a:t> – ACOG, </a:t>
            </a:r>
            <a:r>
              <a:rPr lang="en-US" sz="2000" u="sng" dirty="0">
                <a:solidFill>
                  <a:srgbClr val="0070C0"/>
                </a:solidFill>
              </a:rPr>
              <a:t>Keith White</a:t>
            </a:r>
            <a:r>
              <a:rPr lang="en-US" sz="2000" dirty="0">
                <a:solidFill>
                  <a:srgbClr val="0070C0"/>
                </a:solidFill>
              </a:rPr>
              <a:t> – Imaging (I4)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3CB631-4EB9-4C75-96F4-CF2870AD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Why?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“To help people live the healthiest lives possible.”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99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2A8CB8-5A51-41AF-A52C-88F97318A6A0}"/>
              </a:ext>
            </a:extLst>
          </p:cNvPr>
          <p:cNvSpPr/>
          <p:nvPr/>
        </p:nvSpPr>
        <p:spPr>
          <a:xfrm>
            <a:off x="293448" y="416955"/>
            <a:ext cx="4379899" cy="74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EE0BDC-12A9-41E1-98C6-7170E63C276B}"/>
              </a:ext>
            </a:extLst>
          </p:cNvPr>
          <p:cNvSpPr/>
          <p:nvPr/>
        </p:nvSpPr>
        <p:spPr>
          <a:xfrm>
            <a:off x="8627365" y="4420719"/>
            <a:ext cx="2574152" cy="1145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Steering Committee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Nominates Candidates to Board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E1B4C7-3639-42A0-A45B-65F03E02B041}"/>
              </a:ext>
            </a:extLst>
          </p:cNvPr>
          <p:cNvSpPr/>
          <p:nvPr/>
        </p:nvSpPr>
        <p:spPr>
          <a:xfrm>
            <a:off x="5194269" y="1888599"/>
            <a:ext cx="2704779" cy="914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Executive Leadership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6C0BD3-3FCE-462D-9944-4592CFAFA7B3}"/>
              </a:ext>
            </a:extLst>
          </p:cNvPr>
          <p:cNvSpPr/>
          <p:nvPr/>
        </p:nvSpPr>
        <p:spPr>
          <a:xfrm>
            <a:off x="293448" y="1568475"/>
            <a:ext cx="3995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and ensure that the mission and values of the organization are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Drive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financial viability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Advocacy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Hires and fires senior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Represents entity back to external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members represent the entity, not the stakeholder group that they come from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F18D946B-27EA-4B6D-A79A-B2AA48F8D0AB}"/>
              </a:ext>
            </a:extLst>
          </p:cNvPr>
          <p:cNvCxnSpPr>
            <a:stCxn id="4" idx="3"/>
            <a:endCxn id="11" idx="1"/>
          </p:cNvCxnSpPr>
          <p:nvPr/>
        </p:nvCxnSpPr>
        <p:spPr>
          <a:xfrm>
            <a:off x="4673347" y="791218"/>
            <a:ext cx="520922" cy="15545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9C9E7BE-2132-4CA5-8936-43496C9EE618}"/>
              </a:ext>
            </a:extLst>
          </p:cNvPr>
          <p:cNvSpPr/>
          <p:nvPr/>
        </p:nvSpPr>
        <p:spPr>
          <a:xfrm>
            <a:off x="8627365" y="2336592"/>
            <a:ext cx="2589519" cy="172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Steering Committee </a:t>
            </a:r>
          </a:p>
          <a:p>
            <a:pPr algn="ctr"/>
            <a:r>
              <a:rPr lang="en-US" dirty="0"/>
              <a:t>Specialty Societies</a:t>
            </a:r>
          </a:p>
          <a:p>
            <a:pPr algn="ctr"/>
            <a:r>
              <a:rPr lang="en-US" dirty="0"/>
              <a:t>Provider Organization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Nominates Candidates to Board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E00B933C-F982-4DC0-A5C0-B509B36B3730}"/>
              </a:ext>
            </a:extLst>
          </p:cNvPr>
          <p:cNvCxnSpPr>
            <a:stCxn id="11" idx="3"/>
            <a:endCxn id="23" idx="1"/>
          </p:cNvCxnSpPr>
          <p:nvPr/>
        </p:nvCxnSpPr>
        <p:spPr>
          <a:xfrm>
            <a:off x="7899048" y="2345733"/>
            <a:ext cx="728317" cy="8553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xmlns="" id="{DDA313D6-A724-49F7-8071-182B9A735C4B}"/>
              </a:ext>
            </a:extLst>
          </p:cNvPr>
          <p:cNvCxnSpPr>
            <a:stCxn id="11" idx="3"/>
            <a:endCxn id="6" idx="1"/>
          </p:cNvCxnSpPr>
          <p:nvPr/>
        </p:nvCxnSpPr>
        <p:spPr>
          <a:xfrm>
            <a:off x="7899048" y="2345733"/>
            <a:ext cx="728317" cy="26475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45528F-5DF0-438C-A294-F6E7B906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EA34C-9745-4439-9EB2-7B38CDE9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n-lt"/>
              </a:rPr>
              <a:t>Things that we plan to work on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24B47-A1F6-422B-8485-3459B960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08" y="1434869"/>
            <a:ext cx="10515600" cy="47271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Governance </a:t>
            </a:r>
            <a:r>
              <a:rPr lang="en-US" sz="3200" dirty="0">
                <a:solidFill>
                  <a:srgbClr val="0070C0"/>
                </a:solidFill>
              </a:rPr>
              <a:t>and organizational </a:t>
            </a:r>
            <a:r>
              <a:rPr lang="en-US" sz="3200" dirty="0" smtClean="0">
                <a:solidFill>
                  <a:srgbClr val="0070C0"/>
                </a:solidFill>
              </a:rPr>
              <a:t>structure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Including staff positions and organization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Plan for funding and financial </a:t>
            </a:r>
            <a:r>
              <a:rPr lang="en-US" sz="3200" dirty="0" smtClean="0">
                <a:solidFill>
                  <a:srgbClr val="0070C0"/>
                </a:solidFill>
              </a:rPr>
              <a:t>sustainability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Evolve and strengthen the organization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Engagement with Weber Shandwick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Supported by contributions from the American College of Surgeons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Three phase plan for growing the organization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Create a </a:t>
            </a:r>
            <a:r>
              <a:rPr lang="en-US" sz="2800" dirty="0">
                <a:solidFill>
                  <a:srgbClr val="0070C0"/>
                </a:solidFill>
              </a:rPr>
              <a:t>n</a:t>
            </a:r>
            <a:r>
              <a:rPr lang="en-US" sz="2800" dirty="0" smtClean="0">
                <a:solidFill>
                  <a:srgbClr val="0070C0"/>
                </a:solidFill>
              </a:rPr>
              <a:t>ew </a:t>
            </a:r>
            <a:r>
              <a:rPr lang="en-US" sz="2800" dirty="0">
                <a:solidFill>
                  <a:srgbClr val="0070C0"/>
                </a:solidFill>
              </a:rPr>
              <a:t>name for the combined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3CB631-4EB9-4C75-96F4-CF2870AD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incredible value of interoperability?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60" dirty="0"/>
              <a:t>Save 100,000 lives a year?</a:t>
            </a:r>
          </a:p>
          <a:p>
            <a:r>
              <a:rPr lang="en-US" sz="3360" dirty="0"/>
              <a:t>Make the right decision 80% of the time?</a:t>
            </a:r>
          </a:p>
          <a:p>
            <a:r>
              <a:rPr lang="en-US" sz="3360" dirty="0"/>
              <a:t>Save $5 billion in chart abstraction costs?</a:t>
            </a:r>
          </a:p>
          <a:p>
            <a:r>
              <a:rPr lang="en-US" sz="3360" dirty="0"/>
              <a:t>Learn something from the $3.2 trillion that we spend each year on healthcare?</a:t>
            </a:r>
          </a:p>
          <a:p>
            <a:r>
              <a:rPr lang="en-US" sz="3360" dirty="0"/>
              <a:t>Install a new EHR for millions instead of billions?</a:t>
            </a:r>
          </a:p>
          <a:p>
            <a:endParaRPr lang="en-US" sz="3360" dirty="0"/>
          </a:p>
        </p:txBody>
      </p:sp>
    </p:spTree>
    <p:extLst>
      <p:ext uri="{BB962C8B-B14F-4D97-AF65-F5344CB8AC3E}">
        <p14:creationId xmlns:p14="http://schemas.microsoft.com/office/powerpoint/2010/main" val="17252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F9FDD4-9BB1-46FC-9B44-2E03939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Clinician Panel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74F879-9763-4841-ABC4-86ED9D43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1ED96A-561B-426C-BF46-119DD47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Thoughts from Clinical Societies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Oscar Diaz – moderator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Panelists</a:t>
            </a:r>
          </a:p>
          <a:p>
            <a:r>
              <a:rPr lang="en-US" dirty="0" smtClean="0"/>
              <a:t>Steve Hasley, MD, ACOG</a:t>
            </a:r>
          </a:p>
          <a:p>
            <a:r>
              <a:rPr lang="en-US" dirty="0" smtClean="0"/>
              <a:t>James (Jimmy) Tcheng MD, ACC</a:t>
            </a:r>
          </a:p>
          <a:p>
            <a:r>
              <a:rPr lang="en-US" dirty="0" smtClean="0"/>
              <a:t>Steve Waldren MD, AAFP</a:t>
            </a:r>
          </a:p>
          <a:p>
            <a:r>
              <a:rPr lang="en-US" dirty="0" smtClean="0"/>
              <a:t>Keith White MD,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DA0A-3586-4AA4-8E43-B9D838FF60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F9FDD4-9BB1-46FC-9B44-2E03939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Questions and Discussion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74F879-9763-4841-ABC4-86ED9D43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1ED96A-561B-426C-BF46-119DD47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49CB-4273-45D9-803A-5CF9355D25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802" y="1894179"/>
            <a:ext cx="6957488" cy="5631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Why interoperability 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75" y="1894179"/>
            <a:ext cx="7915228" cy="4351338"/>
          </a:xfrm>
        </p:spPr>
        <p:txBody>
          <a:bodyPr>
            <a:normAutofit/>
          </a:bodyPr>
          <a:lstStyle/>
          <a:p>
            <a:pPr lvl="0"/>
            <a:r>
              <a:rPr lang="en-US" sz="3360" dirty="0"/>
              <a:t>Improve the quality and safety of care</a:t>
            </a:r>
          </a:p>
          <a:p>
            <a:pPr lvl="0"/>
            <a:r>
              <a:rPr lang="en-US" sz="3360" dirty="0"/>
              <a:t>Decrease the cost of care</a:t>
            </a:r>
          </a:p>
          <a:p>
            <a:pPr lvl="0"/>
            <a:r>
              <a:rPr lang="en-US" sz="3360" dirty="0"/>
              <a:t>Enable a Learning Health System</a:t>
            </a:r>
          </a:p>
          <a:p>
            <a:pPr lvl="0"/>
            <a:r>
              <a:rPr lang="en-US" sz="3360" dirty="0"/>
              <a:t>Make providers happier </a:t>
            </a:r>
            <a:r>
              <a:rPr lang="en-US" sz="3360" dirty="0" smtClean="0"/>
              <a:t>and more effective</a:t>
            </a:r>
            <a:endParaRPr lang="en-US" sz="3360" dirty="0"/>
          </a:p>
          <a:p>
            <a:pPr lvl="0"/>
            <a:r>
              <a:rPr lang="en-US" sz="3360" dirty="0"/>
              <a:t>Make patients happier and healthier</a:t>
            </a:r>
          </a:p>
          <a:p>
            <a:pPr lvl="0"/>
            <a:r>
              <a:rPr lang="en-US" sz="3360" dirty="0"/>
              <a:t>There are many more reasons…</a:t>
            </a:r>
          </a:p>
        </p:txBody>
      </p:sp>
    </p:spTree>
    <p:extLst>
      <p:ext uri="{BB962C8B-B14F-4D97-AF65-F5344CB8AC3E}">
        <p14:creationId xmlns:p14="http://schemas.microsoft.com/office/powerpoint/2010/main" val="37592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687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lide" r:id="rId4" imgW="4905869" imgH="3679015" progId="PowerPoint.Slide.8">
                  <p:embed/>
                </p:oleObj>
              </mc:Choice>
              <mc:Fallback>
                <p:oleObj name="Slide" r:id="rId4" imgW="4905869" imgH="367901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39257" y="1400556"/>
            <a:ext cx="1591627" cy="984409"/>
            <a:chOff x="470" y="943"/>
            <a:chExt cx="1114" cy="689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70" y="943"/>
              <a:ext cx="111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520" dirty="0">
                  <a:solidFill>
                    <a:srgbClr val="FFFF00"/>
                  </a:solidFill>
                  <a:latin typeface="Arial Black" pitchFamily="34" charset="0"/>
                  <a:cs typeface="Times New Roman" charset="0"/>
                </a:rPr>
                <a:t>Patient</a:t>
              </a: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960" y="1296"/>
              <a:ext cx="480" cy="336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2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20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latin typeface="Arial" panose="020B0604020202020204" pitchFamily="34" charset="0"/>
              </a:rPr>
              <a:t>Sir Cyril </a:t>
            </a:r>
            <a:r>
              <a:rPr lang="en-US" altLang="en-US" sz="4800" b="1" dirty="0" err="1" smtClean="0">
                <a:latin typeface="Arial" panose="020B0604020202020204" pitchFamily="34" charset="0"/>
              </a:rPr>
              <a:t>Chantler</a:t>
            </a:r>
            <a:endParaRPr lang="en-US" sz="4800" b="1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James # </a:t>
            </a:r>
            <a:fld id="{1BD193CA-8C23-45FF-A556-BCEEAB74AD9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9506" name="Text Box 1026"/>
          <p:cNvSpPr txBox="1">
            <a:spLocks noChangeArrowheads="1"/>
          </p:cNvSpPr>
          <p:nvPr/>
        </p:nvSpPr>
        <p:spPr bwMode="auto">
          <a:xfrm>
            <a:off x="2215689" y="1812924"/>
            <a:ext cx="7760622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en-US" altLang="en-US" sz="4000" b="1" i="1" dirty="0">
                <a:latin typeface="Arial" panose="020B0604020202020204" pitchFamily="34" charset="0"/>
              </a:rPr>
              <a:t>Medicine used to be</a:t>
            </a:r>
            <a:r>
              <a:rPr lang="en-US" altLang="en-US" sz="40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dirty="0">
                <a:solidFill>
                  <a:srgbClr val="00FF00"/>
                </a:solidFill>
                <a:latin typeface="Arial" panose="020B0604020202020204" pitchFamily="34" charset="0"/>
              </a:rPr>
              <a:t>simple</a:t>
            </a:r>
            <a:r>
              <a:rPr lang="en-US" altLang="en-US" sz="4000" b="1" i="1" dirty="0">
                <a:latin typeface="Arial" panose="020B0604020202020204" pitchFamily="34" charset="0"/>
              </a:rPr>
              <a:t>,</a:t>
            </a:r>
            <a:r>
              <a:rPr lang="en-US" altLang="en-US" sz="40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dirty="0">
                <a:solidFill>
                  <a:srgbClr val="FF6379"/>
                </a:solidFill>
                <a:latin typeface="Arial" panose="020B0604020202020204" pitchFamily="34" charset="0"/>
              </a:rPr>
              <a:t>ineffective</a:t>
            </a:r>
            <a:r>
              <a:rPr lang="en-US" altLang="en-US" sz="4000" b="1" i="1" dirty="0">
                <a:latin typeface="Arial" panose="020B0604020202020204" pitchFamily="34" charset="0"/>
              </a:rPr>
              <a:t>,</a:t>
            </a:r>
            <a:r>
              <a:rPr lang="en-US" altLang="en-US" sz="40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dirty="0">
                <a:latin typeface="Arial" panose="020B0604020202020204" pitchFamily="34" charset="0"/>
              </a:rPr>
              <a:t>and relatively</a:t>
            </a:r>
            <a:r>
              <a:rPr lang="en-US" altLang="en-US" sz="40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dirty="0" smtClean="0">
                <a:solidFill>
                  <a:srgbClr val="00FF00"/>
                </a:solidFill>
                <a:latin typeface="Arial" panose="020B0604020202020204" pitchFamily="34" charset="0"/>
              </a:rPr>
              <a:t>safe</a:t>
            </a:r>
          </a:p>
          <a:p>
            <a:pPr>
              <a:spcAft>
                <a:spcPct val="15000"/>
              </a:spcAft>
            </a:pPr>
            <a:endParaRPr lang="en-US" altLang="en-US" sz="4000" b="1" i="1" dirty="0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spcAft>
                <a:spcPct val="15000"/>
              </a:spcAft>
            </a:pPr>
            <a:r>
              <a:rPr lang="en-US" altLang="en-US" sz="4000" b="1" i="1" dirty="0">
                <a:latin typeface="Arial" panose="020B0604020202020204" pitchFamily="34" charset="0"/>
              </a:rPr>
              <a:t>Now it is </a:t>
            </a:r>
            <a:r>
              <a:rPr lang="en-US" altLang="en-US" sz="4000" b="1" i="1" dirty="0">
                <a:solidFill>
                  <a:srgbClr val="F32D3B"/>
                </a:solidFill>
                <a:latin typeface="Arial" panose="020B0604020202020204" pitchFamily="34" charset="0"/>
              </a:rPr>
              <a:t>complex</a:t>
            </a:r>
            <a:r>
              <a:rPr lang="en-US" altLang="en-US" sz="4000" b="1" i="1" dirty="0">
                <a:latin typeface="Arial" panose="020B0604020202020204" pitchFamily="34" charset="0"/>
              </a:rPr>
              <a:t>,</a:t>
            </a:r>
            <a:r>
              <a:rPr lang="en-US" altLang="en-US" sz="40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i="1" dirty="0">
                <a:latin typeface="Arial" panose="020B0604020202020204" pitchFamily="34" charset="0"/>
              </a:rPr>
              <a:t>effective, and potentially </a:t>
            </a:r>
            <a:r>
              <a:rPr lang="en-US" altLang="en-US" sz="4000" b="1" i="1" dirty="0">
                <a:solidFill>
                  <a:srgbClr val="F32D3B"/>
                </a:solidFill>
                <a:latin typeface="Arial" panose="020B0604020202020204" pitchFamily="34" charset="0"/>
              </a:rPr>
              <a:t>dangerous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n-US" altLang="en-US" sz="40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Text Box 1028"/>
          <p:cNvSpPr txBox="1">
            <a:spLocks noChangeArrowheads="1"/>
          </p:cNvSpPr>
          <p:nvPr/>
        </p:nvSpPr>
        <p:spPr bwMode="auto">
          <a:xfrm>
            <a:off x="1964968" y="5749405"/>
            <a:ext cx="8816105" cy="102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79388" indent="-17938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Neal G.  Reducing risks in the practice of hospital general medicine.  In </a:t>
            </a:r>
            <a:r>
              <a:rPr lang="en-US" altLang="en-US" sz="1600" i="1" dirty="0">
                <a:latin typeface="Arial" panose="020B0604020202020204" pitchFamily="34" charset="0"/>
              </a:rPr>
              <a:t>Clinical Risk Management, 2nd edition</a:t>
            </a:r>
            <a:r>
              <a:rPr lang="en-US" altLang="en-US" sz="1600" dirty="0">
                <a:latin typeface="Arial" panose="020B0604020202020204" pitchFamily="34" charset="0"/>
              </a:rPr>
              <a:t>.  British Medical Journal, 2001.</a:t>
            </a:r>
          </a:p>
          <a:p>
            <a:pPr>
              <a:spcAft>
                <a:spcPct val="15000"/>
              </a:spcAft>
            </a:pPr>
            <a:r>
              <a:rPr lang="en-US" altLang="en-US" sz="1600" dirty="0" err="1">
                <a:latin typeface="Arial" panose="020B0604020202020204" pitchFamily="34" charset="0"/>
              </a:rPr>
              <a:t>Chantler</a:t>
            </a:r>
            <a:r>
              <a:rPr lang="en-US" altLang="en-US" sz="1600" dirty="0">
                <a:latin typeface="Arial" panose="020B0604020202020204" pitchFamily="34" charset="0"/>
              </a:rPr>
              <a:t>, Cyril.  The role and education of doctors in the delivery of health care. </a:t>
            </a:r>
            <a:r>
              <a:rPr lang="en-US" altLang="en-US" sz="1600" i="1" dirty="0">
                <a:latin typeface="Arial" panose="020B0604020202020204" pitchFamily="34" charset="0"/>
              </a:rPr>
              <a:t>Lancet</a:t>
            </a:r>
            <a:r>
              <a:rPr lang="en-US" altLang="en-US" sz="1600" dirty="0">
                <a:latin typeface="Arial" panose="020B0604020202020204" pitchFamily="34" charset="0"/>
              </a:rPr>
              <a:t> 1999; 353:1178-81.</a:t>
            </a:r>
          </a:p>
        </p:txBody>
      </p:sp>
    </p:spTree>
    <p:extLst>
      <p:ext uri="{BB962C8B-B14F-4D97-AF65-F5344CB8AC3E}">
        <p14:creationId xmlns:p14="http://schemas.microsoft.com/office/powerpoint/2010/main" val="16242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0628"/>
            <a:ext cx="9650731" cy="92208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eaLnBrk="1" hangingPunct="1">
              <a:buClr>
                <a:srgbClr val="FFFFFF"/>
              </a:buClr>
              <a:buSzPct val="90000"/>
            </a:pPr>
            <a:r>
              <a:rPr lang="en-US" altLang="en-US" sz="3840" dirty="0">
                <a:latin typeface="+mn-lt"/>
              </a:rPr>
              <a:t>Core Assumptions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09738" y="1443934"/>
            <a:ext cx="9650731" cy="45439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‘</a:t>
            </a:r>
            <a:r>
              <a:rPr lang="en-US" altLang="en-US" sz="3600" dirty="0"/>
              <a:t>The complexity of modern medicine exceeds the inherent limitations of the unaided human mind.’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	~ </a:t>
            </a:r>
            <a:r>
              <a:rPr lang="en-US" altLang="en-US" sz="2400" dirty="0"/>
              <a:t>David M. Eddy, MD,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‘... man is not perfectible.  There are limits to man’s capabilities as an  information  processor that assure the occurrence of random errors in his activities.’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	~ </a:t>
            </a:r>
            <a:r>
              <a:rPr lang="en-US" altLang="en-US" sz="2400" dirty="0"/>
              <a:t>Clement J. McDonald, MD</a:t>
            </a:r>
            <a:r>
              <a:rPr lang="en-US" altLang="en-US" sz="36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82296" tIns="41148" rIns="82296" bIns="41148" rtlCol="0" anchor="ctr"/>
          <a:lstStyle/>
          <a:p>
            <a:pPr algn="r"/>
            <a:fld id="{2A87D11A-E4C4-2C4D-9054-85AF8217705F}" type="slidenum">
              <a:rPr lang="en-US" sz="3888">
                <a:solidFill>
                  <a:schemeClr val="bg1"/>
                </a:solidFill>
              </a:rPr>
              <a:pPr algn="r"/>
              <a:t>7</a:t>
            </a:fld>
            <a:endParaRPr lang="en-US" sz="3888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Medical</a:t>
            </a:r>
            <a:r>
              <a:rPr lang="en-US" dirty="0" smtClean="0"/>
              <a:t> errors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908" t="19402" r="7076" b="6230"/>
          <a:stretch/>
        </p:blipFill>
        <p:spPr bwMode="auto">
          <a:xfrm>
            <a:off x="609600" y="1389888"/>
            <a:ext cx="10972800" cy="4977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Deaths </a:t>
            </a:r>
            <a:r>
              <a:rPr lang="en-US" sz="4000" dirty="0">
                <a:latin typeface="+mn-lt"/>
              </a:rPr>
              <a:t>during inpatient admissions: </a:t>
            </a:r>
            <a:r>
              <a:rPr lang="en-US" sz="4000" dirty="0" smtClean="0">
                <a:latin typeface="+mn-lt"/>
              </a:rPr>
              <a:t> ~251,454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323" t="11421" r="1528" b="8380"/>
          <a:stretch/>
        </p:blipFill>
        <p:spPr bwMode="auto">
          <a:xfrm>
            <a:off x="609600" y="1389889"/>
            <a:ext cx="10972800" cy="496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268755" y="5579128"/>
            <a:ext cx="1143643" cy="60273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1006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SPC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SPC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14574</TotalTime>
  <Words>1812</Words>
  <Application>Microsoft Office PowerPoint</Application>
  <PresentationFormat>Widescreen</PresentationFormat>
  <Paragraphs>356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Helvetica Light</vt:lpstr>
      <vt:lpstr>Times New Roman</vt:lpstr>
      <vt:lpstr>Trebuchet MS</vt:lpstr>
      <vt:lpstr>Tw Cen MT</vt:lpstr>
      <vt:lpstr>Wingdings</vt:lpstr>
      <vt:lpstr>Office Theme</vt:lpstr>
      <vt:lpstr>1_Office Theme</vt:lpstr>
      <vt:lpstr>HSPC Slide template</vt:lpstr>
      <vt:lpstr>1_HSPC Slide template</vt:lpstr>
      <vt:lpstr>Slide</vt:lpstr>
      <vt:lpstr>HSPC and CIIC</vt:lpstr>
      <vt:lpstr>Who is here today?</vt:lpstr>
      <vt:lpstr>Why?</vt:lpstr>
      <vt:lpstr>Why interoperability ?</vt:lpstr>
      <vt:lpstr>PowerPoint Presentation</vt:lpstr>
      <vt:lpstr>Sir Cyril Chantler</vt:lpstr>
      <vt:lpstr>Core Assumptions</vt:lpstr>
      <vt:lpstr>Medical errors</vt:lpstr>
      <vt:lpstr>Deaths during inpatient admissions:  ~251,454</vt:lpstr>
      <vt:lpstr>PowerPoint Presentation</vt:lpstr>
      <vt:lpstr>Open, shared repository of detailed models</vt:lpstr>
      <vt:lpstr>Service architecture and reference implementation</vt:lpstr>
      <vt:lpstr>The Interoperability Pyramid  (voluntary adherence to a higher standard)</vt:lpstr>
      <vt:lpstr>About HSPC and CIIC</vt:lpstr>
      <vt:lpstr>HSPC History</vt:lpstr>
      <vt:lpstr>PowerPoint Presentation</vt:lpstr>
      <vt:lpstr>Clinical Information Interoperability Council (HL7 hosted first meeting in 2009)</vt:lpstr>
      <vt:lpstr>The July 13th 2017 CIIC meeting in Bethesda</vt:lpstr>
      <vt:lpstr>Tasks for expert clinicians</vt:lpstr>
      <vt:lpstr>How do we relate to other interoperability activities?</vt:lpstr>
      <vt:lpstr>Merger Background and Context</vt:lpstr>
      <vt:lpstr>High Level Motivation for the Merger</vt:lpstr>
      <vt:lpstr>Mission Alignment</vt:lpstr>
      <vt:lpstr>Products/Services/Assets</vt:lpstr>
      <vt:lpstr>Benefits to HSPC and CIIC of a Merger</vt:lpstr>
      <vt:lpstr>Merger Activities and Plans</vt:lpstr>
      <vt:lpstr>Merger Committee</vt:lpstr>
      <vt:lpstr>Merge Discussion Participants</vt:lpstr>
      <vt:lpstr>Transition Board</vt:lpstr>
      <vt:lpstr>PowerPoint Presentation</vt:lpstr>
      <vt:lpstr>Things that we plan to work on next</vt:lpstr>
      <vt:lpstr>The incredible value of interoperability?</vt:lpstr>
      <vt:lpstr>Clinician Panel</vt:lpstr>
      <vt:lpstr>Thoughts from Clinical Societies</vt:lpstr>
      <vt:lpstr>Questions and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</dc:title>
  <dc:creator>Virginia Riehl</dc:creator>
  <cp:lastModifiedBy>Stan Huff</cp:lastModifiedBy>
  <cp:revision>218</cp:revision>
  <cp:lastPrinted>2018-04-29T15:55:47Z</cp:lastPrinted>
  <dcterms:created xsi:type="dcterms:W3CDTF">2018-02-11T17:41:21Z</dcterms:created>
  <dcterms:modified xsi:type="dcterms:W3CDTF">2018-07-30T02:42:02Z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cb510f-b045-4068-810f-c7c3c3cc04c3_Enabled">
    <vt:lpwstr>True</vt:lpwstr>
  </property>
  <property fmtid="{D5CDD505-2E9C-101B-9397-08002B2CF9AE}" pid="3" name="MSIP_Label_dbcb510f-b045-4068-810f-c7c3c3cc04c3_SiteId">
    <vt:lpwstr>a79016de-bdd0-4e47-91f4-79416ab912ad</vt:lpwstr>
  </property>
  <property fmtid="{D5CDD505-2E9C-101B-9397-08002B2CF9AE}" pid="4" name="MSIP_Label_dbcb510f-b045-4068-810f-c7c3c3cc04c3_Owner">
    <vt:lpwstr>Stan.Huff@imail.org</vt:lpwstr>
  </property>
  <property fmtid="{D5CDD505-2E9C-101B-9397-08002B2CF9AE}" pid="5" name="MSIP_Label_dbcb510f-b045-4068-810f-c7c3c3cc04c3_SetDate">
    <vt:lpwstr>2018-07-26T23:04:57.4225455Z</vt:lpwstr>
  </property>
  <property fmtid="{D5CDD505-2E9C-101B-9397-08002B2CF9AE}" pid="6" name="MSIP_Label_dbcb510f-b045-4068-810f-c7c3c3cc04c3_Name">
    <vt:lpwstr>Public Information</vt:lpwstr>
  </property>
  <property fmtid="{D5CDD505-2E9C-101B-9397-08002B2CF9AE}" pid="7" name="MSIP_Label_dbcb510f-b045-4068-810f-c7c3c3cc04c3_Application">
    <vt:lpwstr>Microsoft Azure Information Protection</vt:lpwstr>
  </property>
  <property fmtid="{D5CDD505-2E9C-101B-9397-08002B2CF9AE}" pid="8" name="MSIP_Label_dbcb510f-b045-4068-810f-c7c3c3cc04c3_Extended_MSFT_Method">
    <vt:lpwstr>Manual</vt:lpwstr>
  </property>
  <property fmtid="{D5CDD505-2E9C-101B-9397-08002B2CF9AE}" pid="9" name="Sensitivity">
    <vt:lpwstr>Public Information</vt:lpwstr>
  </property>
</Properties>
</file>