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660" r:id="rId2"/>
  </p:sldMasterIdLst>
  <p:notesMasterIdLst>
    <p:notesMasterId r:id="rId15"/>
  </p:notesMasterIdLst>
  <p:sldIdLst>
    <p:sldId id="331" r:id="rId3"/>
    <p:sldId id="337" r:id="rId4"/>
    <p:sldId id="340" r:id="rId5"/>
    <p:sldId id="339" r:id="rId6"/>
    <p:sldId id="314" r:id="rId7"/>
    <p:sldId id="283" r:id="rId8"/>
    <p:sldId id="332" r:id="rId9"/>
    <p:sldId id="333" r:id="rId10"/>
    <p:sldId id="334" r:id="rId11"/>
    <p:sldId id="335" r:id="rId12"/>
    <p:sldId id="336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ACE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118" autoAdjust="0"/>
  </p:normalViewPr>
  <p:slideViewPr>
    <p:cSldViewPr snapToGrid="0">
      <p:cViewPr varScale="1">
        <p:scale>
          <a:sx n="64" d="100"/>
          <a:sy n="64" d="100"/>
        </p:scale>
        <p:origin x="852" y="60"/>
      </p:cViewPr>
      <p:guideLst/>
    </p:cSldViewPr>
  </p:slideViewPr>
  <p:outlineViewPr>
    <p:cViewPr>
      <p:scale>
        <a:sx n="33" d="100"/>
        <a:sy n="33" d="100"/>
      </p:scale>
      <p:origin x="0" y="-182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40F74-B0D8-46CB-B337-C3378CF42032}" type="datetimeFigureOut">
              <a:rPr lang="en-US" smtClean="0"/>
              <a:t>8/2/2017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FE625-9B83-4B4A-B376-9C6EE34B3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Option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7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Create an</a:t>
            </a:r>
            <a:r>
              <a:rPr lang="en-US" baseline="0" dirty="0"/>
              <a:t> open shared repository of “logical models” in an agreed format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Import existing content whenever possible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Select one approved logical model for a given kind of data in a given context (data entry, data retrieval and analysis)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Create “approved” mappings to standard implementations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Caveats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This is the first meeting of a “campaign” or a “crusade”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baseline="0" dirty="0"/>
              <a:t>This is a huge project – it will take many years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aseline="0" dirty="0"/>
              <a:t>This is an essential first step to semantic interoperability.  We also need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baseline="0" dirty="0"/>
              <a:t>Security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baseline="0" dirty="0"/>
              <a:t>Legal basis for sharing data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-US" baseline="0" dirty="0"/>
              <a:t>Aligned incentives for sharing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D084F-9E95-F644-8655-19620CEB46C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8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89CAB0BF-8334-46B1-BD6A-C4574FF45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191960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003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506447" y="6275668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2614" y="6275668"/>
            <a:ext cx="64545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530541" y="6275668"/>
            <a:ext cx="1320800" cy="365125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3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D3D38ABB-19DA-46E0-98B8-8A479C8A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861A388B-62A9-43D6-B728-21C977C06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3873717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41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D3D38ABB-19DA-46E0-98B8-8A479C8A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861A388B-62A9-43D6-B728-21C977C06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69991" cy="3873717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B9CD2B47-4266-4584-A58B-B3D52AE82A8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54496" y="1825625"/>
            <a:ext cx="5099305" cy="3873717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1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D3D38ABB-19DA-46E0-98B8-8A479C8A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861A388B-62A9-43D6-B728-21C977C06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61488"/>
            <a:ext cx="3349751" cy="2633472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FCD1CA8A-0300-461B-BE4F-5C00ADC2FF8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21125" y="2761488"/>
            <a:ext cx="3349751" cy="2633472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7F6A6648-6C58-4CEE-B734-0AC54A8FFFC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04049" y="2761488"/>
            <a:ext cx="3349751" cy="2633472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9BB2A31-EA8C-4A8C-92BC-8B082AC5AAF7}"/>
              </a:ext>
            </a:extLst>
          </p:cNvPr>
          <p:cNvSpPr/>
          <p:nvPr userDrawn="1"/>
        </p:nvSpPr>
        <p:spPr>
          <a:xfrm>
            <a:off x="838200" y="2066544"/>
            <a:ext cx="3349751" cy="6949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7D6A060-0469-44F0-A09A-CEE8EA8FDA6B}"/>
              </a:ext>
            </a:extLst>
          </p:cNvPr>
          <p:cNvSpPr/>
          <p:nvPr userDrawn="1"/>
        </p:nvSpPr>
        <p:spPr>
          <a:xfrm>
            <a:off x="4421125" y="2066544"/>
            <a:ext cx="3349751" cy="6949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68BE131-E6BA-4E16-9605-F5043DADED22}"/>
              </a:ext>
            </a:extLst>
          </p:cNvPr>
          <p:cNvSpPr/>
          <p:nvPr userDrawn="1"/>
        </p:nvSpPr>
        <p:spPr>
          <a:xfrm>
            <a:off x="8004048" y="2066544"/>
            <a:ext cx="3349751" cy="6949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7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18EB51-D1E2-4F53-9CDC-BDE8FF7EC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3506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6BC595B-6126-421D-B1AB-7E81FE7CB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877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455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029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28E4992-FB07-49E6-8B4E-2A564FE5E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F60548C-5A82-4FE3-BE1B-30041FBDA7E4}"/>
              </a:ext>
            </a:extLst>
          </p:cNvPr>
          <p:cNvSpPr>
            <a:spLocks noChangeAspect="1"/>
          </p:cNvSpPr>
          <p:nvPr userDrawn="1"/>
        </p:nvSpPr>
        <p:spPr>
          <a:xfrm>
            <a:off x="-23422" y="63387"/>
            <a:ext cx="12238844" cy="689315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83186">
                <a:schemeClr val="bg2">
                  <a:lumMod val="90000"/>
                  <a:alpha val="85000"/>
                </a:schemeClr>
              </a:gs>
              <a:gs pos="55000">
                <a:schemeClr val="bg2">
                  <a:lumMod val="90000"/>
                  <a:alpha val="7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43" tIns="91422" rIns="182843" bIns="91422" anchor="ctr"/>
          <a:lstStyle/>
          <a:p>
            <a:pPr algn="ctr" defTabSz="1219261"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1866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1" r:id="rId2"/>
    <p:sldLayoutId id="21474837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000" b="1" kern="1200" dirty="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3873717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AF9E54-491E-4D8A-8A2D-6B3C63FF5E8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205" y="5834275"/>
            <a:ext cx="2531596" cy="781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29F33AE-F253-41F4-BB10-700998BAAAA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834275"/>
            <a:ext cx="843872" cy="86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1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9" r:id="rId2"/>
    <p:sldLayoutId id="2147483730" r:id="rId3"/>
    <p:sldLayoutId id="2147483724" r:id="rId4"/>
    <p:sldLayoutId id="2147483796" r:id="rId5"/>
  </p:sldLayoutIdLst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989FDF9-E283-4ED5-95EF-4EBA930208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 contrast="-18000"/>
                    </a14:imgEffect>
                  </a14:imgLayer>
                </a14:imgProps>
              </a:ext>
            </a:extLst>
          </a:blip>
          <a:srcRect t="17014" r="2814" b="5147"/>
          <a:stretch/>
        </p:blipFill>
        <p:spPr>
          <a:xfrm>
            <a:off x="0" y="0"/>
            <a:ext cx="12639039" cy="6858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-1" y="2444119"/>
            <a:ext cx="12639039" cy="196976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125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CIIC 2017</a:t>
            </a:r>
            <a:endParaRPr lang="id-ID" sz="12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5F0355A-987A-40A2-B37C-CD55027D8D07}"/>
              </a:ext>
            </a:extLst>
          </p:cNvPr>
          <p:cNvSpPr txBox="1"/>
          <p:nvPr/>
        </p:nvSpPr>
        <p:spPr>
          <a:xfrm>
            <a:off x="617838" y="4413881"/>
            <a:ext cx="11574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for Moving Forward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13, 2017</a:t>
            </a:r>
          </a:p>
        </p:txBody>
      </p:sp>
    </p:spTree>
    <p:extLst>
      <p:ext uri="{BB962C8B-B14F-4D97-AF65-F5344CB8AC3E}">
        <p14:creationId xmlns:p14="http://schemas.microsoft.com/office/powerpoint/2010/main" val="21181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xmlns:p14="http://schemas.microsoft.com/office/powerpoint/2010/main"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D3F4C65B-E2B8-43B8-9952-0F105F4F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Specific projects - proposed, for decision by the “executive committee” or by “general membership”  - these are volunteer projects unless we get funding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20060CE-754C-48E7-9A81-4775400D1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Suggested projects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ACOG – OPA – FPAR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Cancer DTR (Mark Kramer, Frank Opelka, Richard Esmond)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MDEpiNet RAPID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Wound Assessment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PCPI registry interoperability project – Seth Blumenthal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Quality measures – Julia Skapik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D3F4C65B-E2B8-43B8-9952-0F105F4F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Communication Strategy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20060CE-754C-48E7-9A81-4775400D1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85103"/>
            <a:ext cx="10515600" cy="464614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Proposed Actions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Need to focus on the patient as the center of what we are doing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Compelling stories about people and how CIIC can help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Develop a short executive summary about what we are doing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Something that front line clinicians would understand – vet with clinicians before distribution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Three value propositions need to be represented, and clear delineation of the roles and connections</a:t>
            </a:r>
          </a:p>
          <a:p>
            <a:pPr lvl="3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Technical </a:t>
            </a:r>
          </a:p>
          <a:p>
            <a:pPr lvl="3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Clinical</a:t>
            </a:r>
          </a:p>
          <a:p>
            <a:pPr lvl="3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Business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Demonstrate more fully how models are used to solve clinical problems, e.g.,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ChartNotes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demo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Compile an inventory and description of similar activities across the world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Develop a list of organizations that we want to involve, and ask people to contribute the names of organizations that should be added to the 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036662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Next meeting – December 5-7 in New Orleans with HL7 Partners in Interoperability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July 13</a:t>
            </a:r>
            <a:r>
              <a:rPr lang="en-US" baseline="30000" dirty="0" smtClean="0"/>
              <a:t>th</a:t>
            </a:r>
            <a:r>
              <a:rPr lang="en-US" dirty="0" smtClean="0"/>
              <a:t> meeting in Bethesda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day meeting</a:t>
            </a:r>
          </a:p>
          <a:p>
            <a:r>
              <a:rPr lang="en-US" sz="2800" dirty="0" smtClean="0"/>
              <a:t>Keynote speaker – Don Rucker, MD (National Coordinator for HIT)</a:t>
            </a:r>
          </a:p>
          <a:p>
            <a:r>
              <a:rPr lang="en-US" sz="2800" dirty="0"/>
              <a:t>About 120 attendees</a:t>
            </a:r>
          </a:p>
          <a:p>
            <a:r>
              <a:rPr lang="en-US" sz="2800" dirty="0" smtClean="0"/>
              <a:t>Representing – AAN, AAO, ACOG, ACS, ACC, ACP, APTA, ANA, FDA, CDC, NCI, AHRQ, NIAID, DoD, VA, PCPI, AMIA, SPM, HIMSS and many other organizations</a:t>
            </a:r>
          </a:p>
          <a:p>
            <a:r>
              <a:rPr lang="en-US" sz="2800" dirty="0" smtClean="0"/>
              <a:t>Presentations, panels, </a:t>
            </a:r>
            <a:r>
              <a:rPr lang="en-US" sz="2800" dirty="0" smtClean="0"/>
              <a:t>and breakout groups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01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want to create ubiquitous sharing of standardized data across the breadth of medicine for:</a:t>
            </a:r>
          </a:p>
          <a:p>
            <a:pPr lvl="1"/>
            <a:r>
              <a:rPr lang="en-US" dirty="0"/>
              <a:t>Direct patient care</a:t>
            </a:r>
          </a:p>
          <a:p>
            <a:pPr lvl="1"/>
            <a:r>
              <a:rPr lang="en-US" dirty="0"/>
              <a:t>Research and learning</a:t>
            </a:r>
          </a:p>
          <a:p>
            <a:pPr lvl="1"/>
            <a:r>
              <a:rPr lang="en-US" dirty="0"/>
              <a:t>Public health</a:t>
            </a:r>
          </a:p>
          <a:p>
            <a:pPr lvl="1"/>
            <a:r>
              <a:rPr lang="en-US" dirty="0"/>
              <a:t>Clinical trials</a:t>
            </a:r>
          </a:p>
          <a:p>
            <a:pPr lvl="1"/>
            <a:r>
              <a:rPr lang="en-US" dirty="0"/>
              <a:t>Data from devices</a:t>
            </a:r>
          </a:p>
          <a:p>
            <a:pPr lvl="1"/>
            <a:r>
              <a:rPr lang="en-US" dirty="0"/>
              <a:t>Post market surveillance</a:t>
            </a:r>
          </a:p>
          <a:p>
            <a:pPr lvl="1"/>
            <a:r>
              <a:rPr lang="en-US" dirty="0"/>
              <a:t>Quality and disease specific registries</a:t>
            </a:r>
          </a:p>
          <a:p>
            <a:pPr lvl="1"/>
            <a:r>
              <a:rPr lang="en-US" dirty="0"/>
              <a:t>Billing and health administration</a:t>
            </a:r>
          </a:p>
          <a:p>
            <a:pPr lvl="1"/>
            <a:r>
              <a:rPr lang="en-US" dirty="0"/>
              <a:t>Any where that we share health related data and information …..</a:t>
            </a:r>
          </a:p>
        </p:txBody>
      </p:sp>
    </p:spTree>
    <p:extLst>
      <p:ext uri="{BB962C8B-B14F-4D97-AF65-F5344CB8AC3E}">
        <p14:creationId xmlns:p14="http://schemas.microsoft.com/office/powerpoint/2010/main" val="13339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784564" y="3103611"/>
            <a:ext cx="1294693" cy="379541"/>
            <a:chOff x="8786601" y="3145238"/>
            <a:chExt cx="1294693" cy="379541"/>
          </a:xfrm>
        </p:grpSpPr>
        <p:sp>
          <p:nvSpPr>
            <p:cNvPr id="58" name="HL7 CDA"/>
            <p:cNvSpPr txBox="1"/>
            <p:nvPr/>
          </p:nvSpPr>
          <p:spPr>
            <a:xfrm>
              <a:off x="9334294" y="3145238"/>
              <a:ext cx="747000" cy="299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410751" hangingPunct="0"/>
              <a:r>
                <a:rPr sz="1477" kern="0" dirty="0"/>
                <a:t>HL7 CDA</a:t>
              </a:r>
            </a:p>
          </p:txBody>
        </p:sp>
        <p:sp>
          <p:nvSpPr>
            <p:cNvPr id="72" name="Connection Line"/>
            <p:cNvSpPr/>
            <p:nvPr/>
          </p:nvSpPr>
          <p:spPr>
            <a:xfrm>
              <a:off x="8786601" y="3398667"/>
              <a:ext cx="505495" cy="126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410751" hangingPunct="0"/>
              <a:endParaRPr sz="2531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487890" y="2426163"/>
            <a:ext cx="1171343" cy="948560"/>
            <a:chOff x="8487890" y="2426163"/>
            <a:chExt cx="1171343" cy="948560"/>
          </a:xfrm>
        </p:grpSpPr>
        <p:sp>
          <p:nvSpPr>
            <p:cNvPr id="57" name="CDISC"/>
            <p:cNvSpPr txBox="1"/>
            <p:nvPr/>
          </p:nvSpPr>
          <p:spPr>
            <a:xfrm>
              <a:off x="9125433" y="2426163"/>
              <a:ext cx="533800" cy="299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410751" hangingPunct="0"/>
              <a:r>
                <a:rPr sz="1477" kern="0" dirty="0"/>
                <a:t>CDISC</a:t>
              </a:r>
            </a:p>
          </p:txBody>
        </p:sp>
        <p:sp>
          <p:nvSpPr>
            <p:cNvPr id="73" name="Connection Line"/>
            <p:cNvSpPr/>
            <p:nvPr/>
          </p:nvSpPr>
          <p:spPr>
            <a:xfrm>
              <a:off x="8487890" y="2797550"/>
              <a:ext cx="655846" cy="577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410751" hangingPunct="0"/>
              <a:endParaRPr sz="2531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53500" y="1853945"/>
            <a:ext cx="777457" cy="1470489"/>
            <a:chOff x="8153500" y="1853945"/>
            <a:chExt cx="777457" cy="1470489"/>
          </a:xfrm>
        </p:grpSpPr>
        <p:sp>
          <p:nvSpPr>
            <p:cNvPr id="56" name="HL7 FHIR"/>
            <p:cNvSpPr txBox="1"/>
            <p:nvPr/>
          </p:nvSpPr>
          <p:spPr>
            <a:xfrm>
              <a:off x="8153500" y="1853945"/>
              <a:ext cx="777457" cy="299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410751" hangingPunct="0"/>
              <a:r>
                <a:rPr sz="1477" kern="0" dirty="0"/>
                <a:t>HL7 FHIR</a:t>
              </a:r>
            </a:p>
          </p:txBody>
        </p:sp>
        <p:sp>
          <p:nvSpPr>
            <p:cNvPr id="74" name="Connection Line"/>
            <p:cNvSpPr/>
            <p:nvPr/>
          </p:nvSpPr>
          <p:spPr>
            <a:xfrm>
              <a:off x="8221692" y="2200119"/>
              <a:ext cx="272858" cy="112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410751" hangingPunct="0"/>
              <a:endParaRPr sz="2531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4640" y="1742993"/>
            <a:ext cx="7016432" cy="3338514"/>
            <a:chOff x="2579860" y="2151749"/>
            <a:chExt cx="7501290" cy="3338514"/>
          </a:xfrm>
        </p:grpSpPr>
        <p:sp>
          <p:nvSpPr>
            <p:cNvPr id="76" name="AutoShape 29"/>
            <p:cNvSpPr>
              <a:spLocks noChangeArrowheads="1"/>
            </p:cNvSpPr>
            <p:nvPr/>
          </p:nvSpPr>
          <p:spPr bwMode="auto">
            <a:xfrm>
              <a:off x="2937048" y="2613712"/>
              <a:ext cx="2363787" cy="398462"/>
            </a:xfrm>
            <a:prstGeom prst="flowChartTerminator">
              <a:avLst/>
            </a:prstGeom>
            <a:solidFill>
              <a:srgbClr val="FFFFFF"/>
            </a:solidFill>
            <a:ln w="15875">
              <a:solidFill>
                <a:srgbClr val="00000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srgbClr val="FFFF00"/>
                </a:solidFill>
              </a:endParaRPr>
            </a:p>
          </p:txBody>
        </p:sp>
        <p:sp>
          <p:nvSpPr>
            <p:cNvPr id="77" name="AutoShape 30"/>
            <p:cNvSpPr>
              <a:spLocks noChangeArrowheads="1"/>
            </p:cNvSpPr>
            <p:nvPr/>
          </p:nvSpPr>
          <p:spPr bwMode="auto">
            <a:xfrm>
              <a:off x="3211685" y="2654988"/>
              <a:ext cx="639763" cy="30003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58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FFFF00"/>
                </a:solidFill>
                <a:latin typeface="Times New Roman"/>
              </a:endParaRPr>
            </a:p>
          </p:txBody>
        </p:sp>
        <p:sp>
          <p:nvSpPr>
            <p:cNvPr id="78" name="Text Box 31"/>
            <p:cNvSpPr txBox="1">
              <a:spLocks noChangeArrowheads="1"/>
            </p:cNvSpPr>
            <p:nvPr/>
          </p:nvSpPr>
          <p:spPr bwMode="auto">
            <a:xfrm>
              <a:off x="3160885" y="2635937"/>
              <a:ext cx="5064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A"/>
                  </a:solidFill>
                  <a:latin typeface="Arial Narrow" pitchFamily="34" charset="0"/>
                </a:rPr>
                <a:t>data</a:t>
              </a:r>
            </a:p>
          </p:txBody>
        </p: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3827635" y="2626412"/>
              <a:ext cx="11287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>
                  <a:solidFill>
                    <a:srgbClr val="00000A"/>
                  </a:solidFill>
                  <a:latin typeface="Arial Narrow" pitchFamily="34" charset="0"/>
                </a:rPr>
                <a:t>138 mmHg</a:t>
              </a:r>
            </a:p>
          </p:txBody>
        </p:sp>
        <p:sp>
          <p:nvSpPr>
            <p:cNvPr id="80" name="Text Box 37"/>
            <p:cNvSpPr txBox="1">
              <a:spLocks noChangeArrowheads="1"/>
            </p:cNvSpPr>
            <p:nvPr/>
          </p:nvSpPr>
          <p:spPr bwMode="auto">
            <a:xfrm>
              <a:off x="5223048" y="2181912"/>
              <a:ext cx="22494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>
                  <a:solidFill>
                    <a:srgbClr val="00000A"/>
                  </a:solidFill>
                  <a:latin typeface="Arial Narrow" pitchFamily="34" charset="0"/>
                </a:rPr>
                <a:t>SystolicBP</a:t>
              </a:r>
            </a:p>
          </p:txBody>
        </p:sp>
        <p:sp>
          <p:nvSpPr>
            <p:cNvPr id="81" name="AutoShape 38"/>
            <p:cNvSpPr>
              <a:spLocks noChangeArrowheads="1"/>
            </p:cNvSpPr>
            <p:nvPr/>
          </p:nvSpPr>
          <p:spPr bwMode="auto">
            <a:xfrm>
              <a:off x="2579860" y="2178737"/>
              <a:ext cx="2606675" cy="292100"/>
            </a:xfrm>
            <a:prstGeom prst="flowChartTerminator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FF">
                    <a:gamma/>
                    <a:shade val="76078"/>
                    <a:invGamma/>
                  </a:srgbClr>
                </a:gs>
              </a:gsLst>
              <a:lin ang="0" scaled="1"/>
            </a:gradFill>
            <a:ln w="15875">
              <a:solidFill>
                <a:srgbClr val="00000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200" kern="0">
                <a:solidFill>
                  <a:srgbClr val="FFFF00"/>
                </a:solidFill>
                <a:latin typeface="Times New Roman"/>
              </a:endParaRPr>
            </a:p>
          </p:txBody>
        </p:sp>
        <p:sp>
          <p:nvSpPr>
            <p:cNvPr id="82" name="Text Box 39"/>
            <p:cNvSpPr txBox="1">
              <a:spLocks noChangeArrowheads="1"/>
            </p:cNvSpPr>
            <p:nvPr/>
          </p:nvSpPr>
          <p:spPr bwMode="auto">
            <a:xfrm>
              <a:off x="2687810" y="2151749"/>
              <a:ext cx="28479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dirty="0" err="1">
                  <a:solidFill>
                    <a:srgbClr val="00000A"/>
                  </a:solidFill>
                  <a:latin typeface="Arial Narrow" pitchFamily="34" charset="0"/>
                </a:rPr>
                <a:t>SystolicBPObs</a:t>
              </a:r>
              <a:endParaRPr lang="en-US" altLang="en-US" sz="1600" dirty="0">
                <a:solidFill>
                  <a:srgbClr val="00000A"/>
                </a:solidFill>
                <a:latin typeface="Arial Narrow" pitchFamily="34" charset="0"/>
              </a:endParaRPr>
            </a:p>
          </p:txBody>
        </p:sp>
        <p:grpSp>
          <p:nvGrpSpPr>
            <p:cNvPr id="83" name="Group 37"/>
            <p:cNvGrpSpPr>
              <a:grpSpLocks/>
            </p:cNvGrpSpPr>
            <p:nvPr/>
          </p:nvGrpSpPr>
          <p:grpSpPr bwMode="auto">
            <a:xfrm>
              <a:off x="3208510" y="3112188"/>
              <a:ext cx="3819525" cy="2378075"/>
              <a:chOff x="2162067" y="3262457"/>
              <a:chExt cx="3819525" cy="2378075"/>
            </a:xfrm>
          </p:grpSpPr>
          <p:sp>
            <p:nvSpPr>
              <p:cNvPr id="91" name="AutoShape 33"/>
              <p:cNvSpPr>
                <a:spLocks noChangeArrowheads="1"/>
              </p:cNvSpPr>
              <p:nvPr/>
            </p:nvSpPr>
            <p:spPr bwMode="auto">
              <a:xfrm>
                <a:off x="2163655" y="3300557"/>
                <a:ext cx="639762" cy="30003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20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92" name="Text Box 34"/>
              <p:cNvSpPr txBox="1">
                <a:spLocks noChangeArrowheads="1"/>
              </p:cNvSpPr>
              <p:nvPr/>
            </p:nvSpPr>
            <p:spPr bwMode="auto">
              <a:xfrm>
                <a:off x="2162067" y="3262457"/>
                <a:ext cx="58102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600" kern="0">
                    <a:solidFill>
                      <a:srgbClr val="00000A"/>
                    </a:solidFill>
                    <a:latin typeface="Arial Narrow" pitchFamily="34" charset="0"/>
                  </a:rPr>
                  <a:t>quals</a:t>
                </a:r>
              </a:p>
            </p:txBody>
          </p:sp>
          <p:sp>
            <p:nvSpPr>
              <p:cNvPr id="93" name="AutoShape 40"/>
              <p:cNvSpPr>
                <a:spLocks noChangeArrowheads="1"/>
              </p:cNvSpPr>
              <p:nvPr/>
            </p:nvSpPr>
            <p:spPr bwMode="auto">
              <a:xfrm>
                <a:off x="2665305" y="4170507"/>
                <a:ext cx="2363787" cy="398462"/>
              </a:xfrm>
              <a:prstGeom prst="flowChartTerminator">
                <a:avLst/>
              </a:prstGeom>
              <a:solidFill>
                <a:srgbClr val="FFFFFF"/>
              </a:solidFill>
              <a:ln w="15875">
                <a:solidFill>
                  <a:srgbClr val="00000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ker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4" name="AutoShape 41"/>
              <p:cNvSpPr>
                <a:spLocks noChangeArrowheads="1"/>
              </p:cNvSpPr>
              <p:nvPr/>
            </p:nvSpPr>
            <p:spPr bwMode="auto">
              <a:xfrm>
                <a:off x="2939942" y="4211782"/>
                <a:ext cx="639763" cy="30003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20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95" name="Text Box 42"/>
              <p:cNvSpPr txBox="1">
                <a:spLocks noChangeArrowheads="1"/>
              </p:cNvSpPr>
              <p:nvPr/>
            </p:nvSpPr>
            <p:spPr bwMode="auto">
              <a:xfrm>
                <a:off x="2889142" y="4192732"/>
                <a:ext cx="506413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600" kern="0">
                    <a:solidFill>
                      <a:srgbClr val="00000A"/>
                    </a:solidFill>
                    <a:latin typeface="Arial Narrow" pitchFamily="34" charset="0"/>
                  </a:rPr>
                  <a:t>data</a:t>
                </a:r>
              </a:p>
            </p:txBody>
          </p:sp>
          <p:sp>
            <p:nvSpPr>
              <p:cNvPr id="96" name="Text Box 43"/>
              <p:cNvSpPr txBox="1">
                <a:spLocks noChangeArrowheads="1"/>
              </p:cNvSpPr>
              <p:nvPr/>
            </p:nvSpPr>
            <p:spPr bwMode="auto">
              <a:xfrm>
                <a:off x="3555892" y="4183207"/>
                <a:ext cx="93503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600" kern="0">
                    <a:solidFill>
                      <a:srgbClr val="00000A"/>
                    </a:solidFill>
                    <a:latin typeface="Arial Narrow" pitchFamily="34" charset="0"/>
                  </a:rPr>
                  <a:t>Right Arm</a:t>
                </a:r>
              </a:p>
            </p:txBody>
          </p:sp>
          <p:sp>
            <p:nvSpPr>
              <p:cNvPr id="97" name="Text Box 44"/>
              <p:cNvSpPr txBox="1">
                <a:spLocks noChangeArrowheads="1"/>
              </p:cNvSpPr>
              <p:nvPr/>
            </p:nvSpPr>
            <p:spPr bwMode="auto">
              <a:xfrm>
                <a:off x="4656030" y="3683144"/>
                <a:ext cx="127635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600" kern="0">
                    <a:solidFill>
                      <a:srgbClr val="00000A"/>
                    </a:solidFill>
                    <a:latin typeface="Arial Narrow" pitchFamily="34" charset="0"/>
                  </a:rPr>
                  <a:t>BodyLocation</a:t>
                </a:r>
              </a:p>
            </p:txBody>
          </p:sp>
          <p:sp>
            <p:nvSpPr>
              <p:cNvPr id="98" name="AutoShape 45"/>
              <p:cNvSpPr>
                <a:spLocks noChangeArrowheads="1"/>
              </p:cNvSpPr>
              <p:nvPr/>
            </p:nvSpPr>
            <p:spPr bwMode="auto">
              <a:xfrm>
                <a:off x="2308117" y="3735532"/>
                <a:ext cx="2324100" cy="292100"/>
              </a:xfrm>
              <a:prstGeom prst="flowChartTerminator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20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99" name="Text Box 46"/>
              <p:cNvSpPr txBox="1">
                <a:spLocks noChangeArrowheads="1"/>
              </p:cNvSpPr>
              <p:nvPr/>
            </p:nvSpPr>
            <p:spPr bwMode="auto">
              <a:xfrm>
                <a:off x="2416067" y="3708544"/>
                <a:ext cx="119062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600" kern="0" dirty="0" err="1">
                    <a:solidFill>
                      <a:srgbClr val="00000A"/>
                    </a:solidFill>
                    <a:latin typeface="Arial Narrow" pitchFamily="34" charset="0"/>
                  </a:rPr>
                  <a:t>BodyLocation</a:t>
                </a:r>
                <a:endParaRPr lang="en-US" altLang="en-US" sz="1600" kern="0" dirty="0">
                  <a:solidFill>
                    <a:srgbClr val="00000A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0" name="AutoShape 47"/>
              <p:cNvSpPr>
                <a:spLocks noChangeArrowheads="1"/>
              </p:cNvSpPr>
              <p:nvPr/>
            </p:nvSpPr>
            <p:spPr bwMode="auto">
              <a:xfrm>
                <a:off x="2666892" y="5242069"/>
                <a:ext cx="2363788" cy="398463"/>
              </a:xfrm>
              <a:prstGeom prst="flowChartTerminator">
                <a:avLst/>
              </a:prstGeom>
              <a:solidFill>
                <a:srgbClr val="FFFFFF"/>
              </a:solidFill>
              <a:ln w="15875">
                <a:solidFill>
                  <a:srgbClr val="00000A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en-US" ker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1" name="AutoShape 48"/>
              <p:cNvSpPr>
                <a:spLocks noChangeArrowheads="1"/>
              </p:cNvSpPr>
              <p:nvPr/>
            </p:nvSpPr>
            <p:spPr bwMode="auto">
              <a:xfrm>
                <a:off x="2941530" y="5283344"/>
                <a:ext cx="639762" cy="300038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69804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20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102" name="Text Box 49"/>
              <p:cNvSpPr txBox="1">
                <a:spLocks noChangeArrowheads="1"/>
              </p:cNvSpPr>
              <p:nvPr/>
            </p:nvSpPr>
            <p:spPr bwMode="auto">
              <a:xfrm>
                <a:off x="2890730" y="5264294"/>
                <a:ext cx="506412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600" kern="0">
                    <a:solidFill>
                      <a:srgbClr val="00000A"/>
                    </a:solidFill>
                    <a:latin typeface="Arial Narrow" pitchFamily="34" charset="0"/>
                  </a:rPr>
                  <a:t>data</a:t>
                </a:r>
              </a:p>
            </p:txBody>
          </p:sp>
          <p:sp>
            <p:nvSpPr>
              <p:cNvPr id="103" name="Text Box 50"/>
              <p:cNvSpPr txBox="1">
                <a:spLocks noChangeArrowheads="1"/>
              </p:cNvSpPr>
              <p:nvPr/>
            </p:nvSpPr>
            <p:spPr bwMode="auto">
              <a:xfrm>
                <a:off x="3557480" y="5254769"/>
                <a:ext cx="681037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600" kern="0">
                    <a:solidFill>
                      <a:srgbClr val="00000A"/>
                    </a:solidFill>
                    <a:latin typeface="Arial Narrow" pitchFamily="34" charset="0"/>
                  </a:rPr>
                  <a:t>Sitting</a:t>
                </a:r>
              </a:p>
            </p:txBody>
          </p:sp>
          <p:sp>
            <p:nvSpPr>
              <p:cNvPr id="104" name="Text Box 51"/>
              <p:cNvSpPr txBox="1">
                <a:spLocks noChangeArrowheads="1"/>
              </p:cNvSpPr>
              <p:nvPr/>
            </p:nvSpPr>
            <p:spPr bwMode="auto">
              <a:xfrm>
                <a:off x="4657617" y="4754707"/>
                <a:ext cx="132397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600" kern="0">
                    <a:solidFill>
                      <a:srgbClr val="00000A"/>
                    </a:solidFill>
                    <a:latin typeface="Arial Narrow" pitchFamily="34" charset="0"/>
                  </a:rPr>
                  <a:t>PatientPosition</a:t>
                </a:r>
              </a:p>
            </p:txBody>
          </p:sp>
          <p:sp>
            <p:nvSpPr>
              <p:cNvPr id="105" name="AutoShape 52"/>
              <p:cNvSpPr>
                <a:spLocks noChangeArrowheads="1"/>
              </p:cNvSpPr>
              <p:nvPr/>
            </p:nvSpPr>
            <p:spPr bwMode="auto">
              <a:xfrm>
                <a:off x="2309705" y="4807094"/>
                <a:ext cx="2324100" cy="292100"/>
              </a:xfrm>
              <a:prstGeom prst="flowChartTerminator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76078"/>
                      <a:invGamma/>
                    </a:srgbClr>
                  </a:gs>
                </a:gsLst>
                <a:lin ang="0" scaled="1"/>
              </a:gradFill>
              <a:ln w="15875">
                <a:solidFill>
                  <a:srgbClr val="00000A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200" kern="0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106" name="Text Box 53"/>
              <p:cNvSpPr txBox="1">
                <a:spLocks noChangeArrowheads="1"/>
              </p:cNvSpPr>
              <p:nvPr/>
            </p:nvSpPr>
            <p:spPr bwMode="auto">
              <a:xfrm>
                <a:off x="2417655" y="4780107"/>
                <a:ext cx="1290637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600" kern="0">
                    <a:solidFill>
                      <a:srgbClr val="00000A"/>
                    </a:solidFill>
                    <a:latin typeface="Arial Narrow" pitchFamily="34" charset="0"/>
                  </a:rPr>
                  <a:t>PatientPosition</a:t>
                </a: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 bwMode="auto">
            <a:xfrm flipH="1" flipV="1">
              <a:off x="6873926" y="3869424"/>
              <a:ext cx="1428882" cy="78092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 flipH="1">
              <a:off x="5300835" y="4785161"/>
              <a:ext cx="3001971" cy="53002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6" name="TextBox 85"/>
            <p:cNvSpPr txBox="1"/>
            <p:nvPr/>
          </p:nvSpPr>
          <p:spPr>
            <a:xfrm>
              <a:off x="8376703" y="4514608"/>
              <a:ext cx="170444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000A"/>
                  </a:solidFill>
                </a:defRPr>
              </a:lvl1pPr>
            </a:lstStyle>
            <a:p>
              <a:pPr defTabSz="457200"/>
              <a:r>
                <a:rPr lang="en-US" dirty="0"/>
                <a:t>SNOMED CT</a:t>
              </a:r>
            </a:p>
          </p:txBody>
        </p:sp>
        <p:cxnSp>
          <p:nvCxnSpPr>
            <p:cNvPr id="87" name="Straight Arrow Connector 86"/>
            <p:cNvCxnSpPr/>
            <p:nvPr/>
          </p:nvCxnSpPr>
          <p:spPr bwMode="auto">
            <a:xfrm flipH="1" flipV="1">
              <a:off x="6123814" y="2499738"/>
              <a:ext cx="1348721" cy="35264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7365482" y="2646269"/>
              <a:ext cx="215873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en-US" dirty="0">
                  <a:solidFill>
                    <a:srgbClr val="00000A"/>
                  </a:solidFill>
                </a:rPr>
                <a:t>LOINC or  </a:t>
              </a:r>
            </a:p>
            <a:p>
              <a:pPr algn="ctr" defTabSz="457200"/>
              <a:r>
                <a:rPr lang="en-US" dirty="0">
                  <a:solidFill>
                    <a:srgbClr val="00000A"/>
                  </a:solidFill>
                </a:rPr>
                <a:t>SNOMED Observable</a:t>
              </a:r>
              <a:endParaRPr lang="en-US" sz="2000" dirty="0">
                <a:solidFill>
                  <a:srgbClr val="00000A"/>
                </a:solidFill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H="1" flipV="1">
              <a:off x="5553126" y="4219468"/>
              <a:ext cx="2644776" cy="47980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Straight Arrow Connector 89"/>
            <p:cNvCxnSpPr>
              <a:endCxn id="104" idx="3"/>
            </p:cNvCxnSpPr>
            <p:nvPr/>
          </p:nvCxnSpPr>
          <p:spPr bwMode="auto">
            <a:xfrm flipH="1">
              <a:off x="7028035" y="4772712"/>
              <a:ext cx="1111129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oup 7"/>
          <p:cNvGrpSpPr/>
          <p:nvPr/>
        </p:nvGrpSpPr>
        <p:grpSpPr>
          <a:xfrm>
            <a:off x="507896" y="621091"/>
            <a:ext cx="5041157" cy="6138683"/>
            <a:chOff x="507896" y="621091"/>
            <a:chExt cx="5041157" cy="6138683"/>
          </a:xfrm>
        </p:grpSpPr>
        <p:grpSp>
          <p:nvGrpSpPr>
            <p:cNvPr id="5" name="Group 4"/>
            <p:cNvGrpSpPr/>
            <p:nvPr/>
          </p:nvGrpSpPr>
          <p:grpSpPr>
            <a:xfrm>
              <a:off x="511479" y="1131162"/>
              <a:ext cx="5037574" cy="5628612"/>
              <a:chOff x="511479" y="1131162"/>
              <a:chExt cx="5037574" cy="5628612"/>
            </a:xfrm>
          </p:grpSpPr>
          <p:sp>
            <p:nvSpPr>
              <p:cNvPr id="121" name="Rounded Rectangle"/>
              <p:cNvSpPr/>
              <p:nvPr/>
            </p:nvSpPr>
            <p:spPr>
              <a:xfrm>
                <a:off x="511479" y="2963430"/>
                <a:ext cx="5037574" cy="3796344"/>
              </a:xfrm>
              <a:prstGeom prst="roundRect">
                <a:avLst>
                  <a:gd name="adj" fmla="val 2352"/>
                </a:avLst>
              </a:prstGeom>
              <a:blipFill>
                <a:blip r:embed="rId3">
                  <a:alphaModFix amt="26086"/>
                </a:blip>
                <a:stretch>
                  <a:fillRect/>
                </a:stretch>
              </a:blipFill>
              <a:ln w="50800">
                <a:solidFill>
                  <a:srgbClr val="C2E1F9">
                    <a:alpha val="26086"/>
                  </a:srgbClr>
                </a:solidFill>
                <a:miter lim="400000"/>
              </a:ln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600"/>
                </a:pPr>
                <a:endParaRPr sz="1828" kern="0">
                  <a:solidFill>
                    <a:srgbClr val="FFFFFF"/>
                  </a:solidFill>
                  <a:sym typeface="Helvetica Light"/>
                </a:endParaRP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814001" y="1131162"/>
                <a:ext cx="4312026" cy="4225400"/>
                <a:chOff x="814001" y="1131162"/>
                <a:chExt cx="4312026" cy="4225400"/>
              </a:xfrm>
            </p:grpSpPr>
            <p:grpSp>
              <p:nvGrpSpPr>
                <p:cNvPr id="148" name="Group"/>
                <p:cNvGrpSpPr/>
                <p:nvPr/>
              </p:nvGrpSpPr>
              <p:grpSpPr>
                <a:xfrm>
                  <a:off x="2041200" y="3453805"/>
                  <a:ext cx="1788605" cy="1902757"/>
                  <a:chOff x="0" y="0"/>
                  <a:chExt cx="2543793" cy="2706142"/>
                </a:xfrm>
              </p:grpSpPr>
              <p:sp>
                <p:nvSpPr>
                  <p:cNvPr id="141" name="Oval"/>
                  <p:cNvSpPr/>
                  <p:nvPr/>
                </p:nvSpPr>
                <p:spPr>
                  <a:xfrm>
                    <a:off x="0" y="1636230"/>
                    <a:ext cx="2543793" cy="1069912"/>
                  </a:xfrm>
                  <a:prstGeom prst="ellipse">
                    <a:avLst/>
                  </a:prstGeom>
                  <a:solidFill>
                    <a:srgbClr val="2FAC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algn="ctr" defTabSz="410751" hangingPunct="0">
                      <a:defRPr sz="2600"/>
                    </a:pPr>
                    <a:endParaRPr sz="1828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42" name="Rectangle"/>
                  <p:cNvSpPr/>
                  <p:nvPr/>
                </p:nvSpPr>
                <p:spPr>
                  <a:xfrm>
                    <a:off x="0" y="522466"/>
                    <a:ext cx="2543793" cy="1652074"/>
                  </a:xfrm>
                  <a:prstGeom prst="rect">
                    <a:avLst/>
                  </a:prstGeom>
                  <a:solidFill>
                    <a:srgbClr val="2FAC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5719" tIns="35719" rIns="35719" bIns="35719" numCol="1" anchor="b">
                    <a:noAutofit/>
                  </a:bodyPr>
                  <a:lstStyle/>
                  <a:p>
                    <a:pPr algn="ctr" defTabSz="410751" hangingPunct="0">
                      <a:defRPr sz="2600"/>
                    </a:pPr>
                    <a:endParaRPr sz="1828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43" name="Oval"/>
                  <p:cNvSpPr/>
                  <p:nvPr/>
                </p:nvSpPr>
                <p:spPr>
                  <a:xfrm>
                    <a:off x="0" y="0"/>
                    <a:ext cx="2543793" cy="1069911"/>
                  </a:xfrm>
                  <a:prstGeom prst="ellipse">
                    <a:avLst/>
                  </a:prstGeom>
                  <a:solidFill>
                    <a:srgbClr val="2FAC66"/>
                  </a:solidFill>
                  <a:ln w="25400" cap="flat">
                    <a:solidFill>
                      <a:srgbClr val="FFFFFF"/>
                    </a:solidFill>
                    <a:prstDash val="solid"/>
                    <a:miter lim="400000"/>
                  </a:ln>
                  <a:effectLst/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algn="ctr" defTabSz="410751" hangingPunct="0">
                      <a:defRPr sz="2600"/>
                    </a:pPr>
                    <a:endParaRPr sz="1828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44" name="Repository of…"/>
                  <p:cNvSpPr txBox="1"/>
                  <p:nvPr/>
                </p:nvSpPr>
                <p:spPr>
                  <a:xfrm>
                    <a:off x="121045" y="1076455"/>
                    <a:ext cx="2301703" cy="1433655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35719" tIns="35719" rIns="35719" bIns="35719" numCol="1" anchor="ctr">
                    <a:noAutofit/>
                  </a:bodyPr>
                  <a:lstStyle/>
                  <a:p>
                    <a:pPr algn="ctr" defTabSz="410751" hangingPunct="0"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477" b="1" kern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Repository of</a:t>
                    </a:r>
                  </a:p>
                  <a:p>
                    <a:pPr algn="ctr" defTabSz="410751" hangingPunct="0"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477" b="1" kern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Shared Models</a:t>
                    </a:r>
                  </a:p>
                  <a:p>
                    <a:pPr algn="ctr" defTabSz="410751" hangingPunct="0"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477" b="1" kern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in an approved</a:t>
                    </a:r>
                  </a:p>
                  <a:p>
                    <a:pPr algn="ctr" defTabSz="410751" hangingPunct="0"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477" b="1" kern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Formalism</a:t>
                    </a:r>
                  </a:p>
                </p:txBody>
              </p:sp>
              <p:sp>
                <p:nvSpPr>
                  <p:cNvPr id="171" name="Connection Line"/>
                  <p:cNvSpPr/>
                  <p:nvPr/>
                </p:nvSpPr>
                <p:spPr>
                  <a:xfrm>
                    <a:off x="183575" y="177548"/>
                    <a:ext cx="622567" cy="6958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6220" h="21600" extrusionOk="0">
                        <a:moveTo>
                          <a:pt x="16220" y="21600"/>
                        </a:moveTo>
                        <a:cubicBezTo>
                          <a:pt x="-4648" y="14025"/>
                          <a:pt x="-5380" y="6825"/>
                          <a:pt x="14025" y="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FFFF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/>
                  <a:lstStyle/>
                  <a:p>
                    <a:pPr algn="ctr" defTabSz="410751" hangingPunct="0"/>
                    <a:endParaRPr sz="2531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46" name="Model Review"/>
                  <p:cNvSpPr txBox="1"/>
                  <p:nvPr/>
                </p:nvSpPr>
                <p:spPr>
                  <a:xfrm>
                    <a:off x="419241" y="326623"/>
                    <a:ext cx="1705311" cy="42587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none" lIns="35719" tIns="35719" rIns="35719" bIns="35719" numCol="1" anchor="ctr">
                    <a:spAutoFit/>
                  </a:bodyPr>
                  <a:lstStyle>
                    <a:lvl1pPr>
                      <a:defRPr sz="21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lvl1pPr>
                  </a:lstStyle>
                  <a:p>
                    <a:pPr algn="ctr" defTabSz="410751" hangingPunct="0"/>
                    <a:r>
                      <a:rPr sz="1477" kern="0"/>
                      <a:t>Model Review</a:t>
                    </a:r>
                  </a:p>
                </p:txBody>
              </p:sp>
              <p:sp>
                <p:nvSpPr>
                  <p:cNvPr id="172" name="Connection Line"/>
                  <p:cNvSpPr/>
                  <p:nvPr/>
                </p:nvSpPr>
                <p:spPr>
                  <a:xfrm>
                    <a:off x="1733633" y="186320"/>
                    <a:ext cx="622567" cy="6958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6220" h="21600" extrusionOk="0">
                        <a:moveTo>
                          <a:pt x="0" y="0"/>
                        </a:moveTo>
                        <a:cubicBezTo>
                          <a:pt x="20868" y="7575"/>
                          <a:pt x="21600" y="14775"/>
                          <a:pt x="2195" y="21600"/>
                        </a:cubicBezTo>
                      </a:path>
                    </a:pathLst>
                  </a:custGeom>
                  <a:noFill/>
                  <a:ln w="25400" cap="flat">
                    <a:solidFill>
                      <a:srgbClr val="FFFFFF"/>
                    </a:solidFill>
                    <a:prstDash val="solid"/>
                    <a:miter lim="400000"/>
                    <a:headEnd type="triangle" w="med" len="med"/>
                  </a:ln>
                  <a:effectLst/>
                </p:spPr>
                <p:txBody>
                  <a:bodyPr/>
                  <a:lstStyle/>
                  <a:p>
                    <a:pPr algn="ctr" defTabSz="410751" hangingPunct="0"/>
                    <a:endParaRPr sz="2531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</p:grpSp>
            <p:grpSp>
              <p:nvGrpSpPr>
                <p:cNvPr id="3" name="Group 2"/>
                <p:cNvGrpSpPr/>
                <p:nvPr/>
              </p:nvGrpSpPr>
              <p:grpSpPr>
                <a:xfrm>
                  <a:off x="814001" y="1131162"/>
                  <a:ext cx="4312026" cy="2380378"/>
                  <a:chOff x="4071672" y="1149111"/>
                  <a:chExt cx="4312026" cy="2380378"/>
                </a:xfrm>
              </p:grpSpPr>
              <p:sp>
                <p:nvSpPr>
                  <p:cNvPr id="139" name="Arrow"/>
                  <p:cNvSpPr/>
                  <p:nvPr/>
                </p:nvSpPr>
                <p:spPr>
                  <a:xfrm rot="5406826">
                    <a:off x="5209900" y="2714016"/>
                    <a:ext cx="856261" cy="774686"/>
                  </a:xfrm>
                  <a:prstGeom prst="rightArrow">
                    <a:avLst>
                      <a:gd name="adj1" fmla="val 58805"/>
                      <a:gd name="adj2" fmla="val 63109"/>
                    </a:avLst>
                  </a:prstGeom>
                  <a:solidFill>
                    <a:srgbClr val="BBDAF2"/>
                  </a:solidFill>
                  <a:ln w="12700">
                    <a:miter lim="400000"/>
                  </a:ln>
                </p:spPr>
                <p:txBody>
                  <a:bodyPr lIns="35719" tIns="35719" rIns="35719" bIns="35719" anchor="ctr"/>
                  <a:lstStyle/>
                  <a:p>
                    <a:pPr algn="ctr" defTabSz="410751" hangingPunct="0">
                      <a:defRPr sz="2600"/>
                    </a:pPr>
                    <a:endParaRPr sz="1828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51" name="Arrow"/>
                  <p:cNvSpPr/>
                  <p:nvPr/>
                </p:nvSpPr>
                <p:spPr>
                  <a:xfrm rot="5406826">
                    <a:off x="6450675" y="2714016"/>
                    <a:ext cx="856261" cy="774686"/>
                  </a:xfrm>
                  <a:prstGeom prst="rightArrow">
                    <a:avLst>
                      <a:gd name="adj1" fmla="val 58805"/>
                      <a:gd name="adj2" fmla="val 63109"/>
                    </a:avLst>
                  </a:prstGeom>
                  <a:solidFill>
                    <a:srgbClr val="BBDAF2"/>
                  </a:solidFill>
                  <a:ln w="12700">
                    <a:miter lim="400000"/>
                  </a:ln>
                </p:spPr>
                <p:txBody>
                  <a:bodyPr lIns="35719" tIns="35719" rIns="35719" bIns="35719" anchor="ctr"/>
                  <a:lstStyle/>
                  <a:p>
                    <a:pPr algn="ctr" defTabSz="410751" hangingPunct="0">
                      <a:defRPr sz="2600"/>
                    </a:pPr>
                    <a:endParaRPr sz="1828" kern="0">
                      <a:solidFill>
                        <a:srgbClr val="FFFFFF"/>
                      </a:solidFill>
                      <a:sym typeface="Helvetica Light"/>
                    </a:endParaRPr>
                  </a:p>
                </p:txBody>
              </p:sp>
              <p:sp>
                <p:nvSpPr>
                  <p:cNvPr id="168" name="SNOMED CT…"/>
                  <p:cNvSpPr/>
                  <p:nvPr/>
                </p:nvSpPr>
                <p:spPr>
                  <a:xfrm>
                    <a:off x="6634071" y="1149111"/>
                    <a:ext cx="1749627" cy="1429876"/>
                  </a:xfrm>
                  <a:prstGeom prst="roundRect">
                    <a:avLst>
                      <a:gd name="adj" fmla="val 6382"/>
                    </a:avLst>
                  </a:prstGeom>
                  <a:solidFill>
                    <a:srgbClr val="BBDAF2"/>
                  </a:solidFill>
                  <a:ln w="12700">
                    <a:miter lim="400000"/>
                  </a:ln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lIns="35719" tIns="35719" rIns="35719" bIns="35719" anchor="ctr"/>
                  <a:lstStyle/>
                  <a:p>
                    <a:pPr algn="ctr" defTabSz="410751" hangingPunct="0">
                      <a:defRPr sz="2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828" b="1" kern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SNOMED CT</a:t>
                    </a:r>
                  </a:p>
                  <a:p>
                    <a:pPr algn="ctr" defTabSz="410751" hangingPunct="0">
                      <a:defRPr sz="2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828" b="1" kern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LOINC</a:t>
                    </a:r>
                  </a:p>
                  <a:p>
                    <a:pPr algn="ctr" defTabSz="410751" hangingPunct="0">
                      <a:defRPr sz="2600" b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  <a:r>
                      <a:rPr sz="1828" b="1" kern="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RxNorm</a:t>
                    </a:r>
                  </a:p>
                </p:txBody>
              </p:sp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4071672" y="1150723"/>
                    <a:ext cx="2346347" cy="1426655"/>
                    <a:chOff x="3623354" y="1636581"/>
                    <a:chExt cx="3337027" cy="2029021"/>
                  </a:xfrm>
                </p:grpSpPr>
                <p:sp>
                  <p:nvSpPr>
                    <p:cNvPr id="169" name="Core Reference Model"/>
                    <p:cNvSpPr/>
                    <p:nvPr/>
                  </p:nvSpPr>
                  <p:spPr>
                    <a:xfrm>
                      <a:off x="3623354" y="1636581"/>
                      <a:ext cx="3337027" cy="2029021"/>
                    </a:xfrm>
                    <a:prstGeom prst="roundRect">
                      <a:avLst>
                        <a:gd name="adj" fmla="val 6382"/>
                      </a:avLst>
                    </a:prstGeom>
                    <a:solidFill>
                      <a:srgbClr val="BBDAF2"/>
                    </a:solidFill>
                    <a:ln w="12700">
                      <a:miter lim="400000"/>
                    </a:ln>
                    <a:extLst>
                      <a:ext uri="{C572A759-6A51-4108-AA02-DFA0A04FC94B}">
                        <ma14:wrappingTextBoxFlag xmlns="" xmlns:ma14="http://schemas.microsoft.com/office/mac/drawingml/2011/main" val="1"/>
                      </a:ext>
                    </a:extLst>
                  </p:spPr>
                  <p:txBody>
                    <a:bodyPr lIns="35719" tIns="35719" rIns="35719" bIns="35719"/>
                    <a:lstStyle>
                      <a:lvl1pPr>
                        <a:defRPr sz="2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lvl1pPr>
                    </a:lstStyle>
                    <a:p>
                      <a:pPr algn="ctr" defTabSz="410751" hangingPunct="0"/>
                      <a:r>
                        <a:rPr sz="1828" kern="0" dirty="0"/>
                        <a:t>Core Reference Model</a:t>
                      </a:r>
                    </a:p>
                  </p:txBody>
                </p:sp>
                <p:pic>
                  <p:nvPicPr>
                    <p:cNvPr id="170" name="pasted-image.tiff" descr="pasted-image.tiff"/>
                    <p:cNvPicPr>
                      <a:picLocks noChangeAspect="1"/>
                    </p:cNvPicPr>
                    <p:nvPr/>
                  </p:nvPicPr>
                  <p:blipFill>
                    <a:blip r:embed="rId4">
                      <a:extLst/>
                    </a:blip>
                    <a:stretch>
                      <a:fillRect/>
                    </a:stretch>
                  </p:blipFill>
                  <p:spPr>
                    <a:xfrm>
                      <a:off x="4065321" y="2170207"/>
                      <a:ext cx="2336801" cy="1358901"/>
                    </a:xfrm>
                    <a:prstGeom prst="rect">
                      <a:avLst/>
                    </a:prstGeom>
                    <a:ln w="12700">
                      <a:miter lim="400000"/>
                    </a:ln>
                  </p:spPr>
                </p:pic>
              </p:grpSp>
            </p:grpSp>
          </p:grpSp>
        </p:grpSp>
        <p:grpSp>
          <p:nvGrpSpPr>
            <p:cNvPr id="7" name="Group 6"/>
            <p:cNvGrpSpPr/>
            <p:nvPr/>
          </p:nvGrpSpPr>
          <p:grpSpPr>
            <a:xfrm>
              <a:off x="507896" y="621091"/>
              <a:ext cx="5037574" cy="2182122"/>
              <a:chOff x="507896" y="621091"/>
              <a:chExt cx="5037574" cy="2182122"/>
            </a:xfrm>
          </p:grpSpPr>
          <p:sp>
            <p:nvSpPr>
              <p:cNvPr id="138" name="Standards Infusion"/>
              <p:cNvSpPr txBox="1"/>
              <p:nvPr/>
            </p:nvSpPr>
            <p:spPr>
              <a:xfrm>
                <a:off x="1048186" y="706965"/>
                <a:ext cx="3841964" cy="38593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35719" tIns="35719" rIns="35719" bIns="35719" anchor="ctr">
                <a:spAutoFit/>
              </a:bodyPr>
              <a:lstStyle>
                <a:lvl1pPr>
                  <a:defRPr sz="29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ctr" defTabSz="410751" hangingPunct="0"/>
                <a:r>
                  <a:rPr sz="2039" kern="0" dirty="0"/>
                  <a:t>Standards Infusion</a:t>
                </a:r>
              </a:p>
            </p:txBody>
          </p:sp>
          <p:sp>
            <p:nvSpPr>
              <p:cNvPr id="119" name="Rounded Rectangle"/>
              <p:cNvSpPr/>
              <p:nvPr/>
            </p:nvSpPr>
            <p:spPr>
              <a:xfrm>
                <a:off x="507896" y="621091"/>
                <a:ext cx="5037574" cy="2182122"/>
              </a:xfrm>
              <a:prstGeom prst="roundRect">
                <a:avLst>
                  <a:gd name="adj" fmla="val 4092"/>
                </a:avLst>
              </a:prstGeom>
              <a:ln w="12700">
                <a:solidFill>
                  <a:srgbClr val="C2E1F9"/>
                </a:solidFill>
                <a:miter lim="400000"/>
              </a:ln>
            </p:spPr>
            <p:txBody>
              <a:bodyPr lIns="35719" tIns="35719" rIns="35719" bIns="35719" anchor="ctr"/>
              <a:lstStyle/>
              <a:p>
                <a:pPr algn="ctr" defTabSz="410751" hangingPunct="0">
                  <a:defRPr sz="2600"/>
                </a:pPr>
                <a:endParaRPr sz="1828" kern="0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</p:grpSp>
      <p:sp>
        <p:nvSpPr>
          <p:cNvPr id="122" name="CEMs"/>
          <p:cNvSpPr/>
          <p:nvPr/>
        </p:nvSpPr>
        <p:spPr>
          <a:xfrm>
            <a:off x="509995" y="2982507"/>
            <a:ext cx="1071563" cy="535782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defTabSz="410751" hangingPunct="0"/>
            <a:r>
              <a:rPr sz="1266" kern="0" dirty="0"/>
              <a:t>CEMs</a:t>
            </a:r>
          </a:p>
        </p:txBody>
      </p:sp>
      <p:sp>
        <p:nvSpPr>
          <p:cNvPr id="123" name="Initial Loading of Repository"/>
          <p:cNvSpPr txBox="1"/>
          <p:nvPr/>
        </p:nvSpPr>
        <p:spPr>
          <a:xfrm>
            <a:off x="1109264" y="6313242"/>
            <a:ext cx="3841964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defTabSz="410751" hangingPunct="0"/>
            <a:r>
              <a:rPr sz="2039" kern="0" dirty="0"/>
              <a:t>Initial Loading of Repository</a:t>
            </a:r>
          </a:p>
        </p:txBody>
      </p:sp>
      <p:sp>
        <p:nvSpPr>
          <p:cNvPr id="124" name="DCMs"/>
          <p:cNvSpPr/>
          <p:nvPr/>
        </p:nvSpPr>
        <p:spPr>
          <a:xfrm>
            <a:off x="509995" y="3620482"/>
            <a:ext cx="1071563" cy="535782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defTabSz="410751" hangingPunct="0"/>
            <a:r>
              <a:rPr sz="1266" kern="0" dirty="0"/>
              <a:t>DCMs</a:t>
            </a:r>
          </a:p>
        </p:txBody>
      </p:sp>
      <p:sp>
        <p:nvSpPr>
          <p:cNvPr id="125" name="CDA…"/>
          <p:cNvSpPr/>
          <p:nvPr/>
        </p:nvSpPr>
        <p:spPr>
          <a:xfrm>
            <a:off x="509995" y="4258458"/>
            <a:ext cx="1071563" cy="535782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66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CDA</a:t>
            </a:r>
          </a:p>
          <a:p>
            <a:pPr algn="ctr" defTabSz="410751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66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Templates</a:t>
            </a:r>
          </a:p>
        </p:txBody>
      </p:sp>
      <p:sp>
        <p:nvSpPr>
          <p:cNvPr id="126" name="openEHR…"/>
          <p:cNvSpPr/>
          <p:nvPr/>
        </p:nvSpPr>
        <p:spPr>
          <a:xfrm>
            <a:off x="509995" y="4911543"/>
            <a:ext cx="1071563" cy="535782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66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openEHR</a:t>
            </a:r>
          </a:p>
          <a:p>
            <a:pPr algn="ctr" defTabSz="410751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66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Archetypes</a:t>
            </a:r>
          </a:p>
        </p:txBody>
      </p:sp>
      <p:sp>
        <p:nvSpPr>
          <p:cNvPr id="127" name="ISO EN 13606…"/>
          <p:cNvSpPr/>
          <p:nvPr/>
        </p:nvSpPr>
        <p:spPr>
          <a:xfrm>
            <a:off x="509995" y="5655360"/>
            <a:ext cx="1071563" cy="535782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66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ISO EN 13606</a:t>
            </a:r>
          </a:p>
          <a:p>
            <a:pPr algn="ctr" defTabSz="410751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66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Archetypes</a:t>
            </a:r>
          </a:p>
        </p:txBody>
      </p:sp>
      <p:sp>
        <p:nvSpPr>
          <p:cNvPr id="128" name="FHIM…"/>
          <p:cNvSpPr/>
          <p:nvPr/>
        </p:nvSpPr>
        <p:spPr>
          <a:xfrm>
            <a:off x="1796855" y="5655360"/>
            <a:ext cx="1071563" cy="535782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66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FHIM</a:t>
            </a:r>
          </a:p>
          <a:p>
            <a:pPr algn="ctr" defTabSz="410751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66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Models</a:t>
            </a:r>
          </a:p>
        </p:txBody>
      </p:sp>
      <p:sp>
        <p:nvSpPr>
          <p:cNvPr id="129" name="FHIR…"/>
          <p:cNvSpPr/>
          <p:nvPr/>
        </p:nvSpPr>
        <p:spPr>
          <a:xfrm>
            <a:off x="3083716" y="5655360"/>
            <a:ext cx="1071563" cy="535782"/>
          </a:xfrm>
          <a:prstGeom prst="roundRect">
            <a:avLst>
              <a:gd name="adj" fmla="val 8333"/>
            </a:avLst>
          </a:prstGeom>
          <a:solidFill>
            <a:srgbClr val="FAB65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/>
          <a:p>
            <a:pPr algn="ctr" defTabSz="410751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66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FHIR</a:t>
            </a:r>
          </a:p>
          <a:p>
            <a:pPr algn="ctr" defTabSz="410751" hangingPunct="0"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266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</a:p>
        </p:txBody>
      </p:sp>
      <p:sp>
        <p:nvSpPr>
          <p:cNvPr id="140" name="Logical Model Development Lifecycle"/>
          <p:cNvSpPr txBox="1"/>
          <p:nvPr/>
        </p:nvSpPr>
        <p:spPr>
          <a:xfrm>
            <a:off x="4175018" y="84340"/>
            <a:ext cx="4174874" cy="38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defTabSz="410751" hangingPunct="0"/>
            <a:r>
              <a:rPr sz="2039" kern="0"/>
              <a:t>Logical Model Development Lifecycle</a:t>
            </a:r>
          </a:p>
        </p:txBody>
      </p:sp>
      <p:sp>
        <p:nvSpPr>
          <p:cNvPr id="173" name="Connection Line"/>
          <p:cNvSpPr/>
          <p:nvPr/>
        </p:nvSpPr>
        <p:spPr>
          <a:xfrm>
            <a:off x="1564381" y="3558517"/>
            <a:ext cx="424121" cy="251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410751" hangingPunct="0"/>
            <a:endParaRPr sz="2531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4" name="Connection Line"/>
          <p:cNvSpPr/>
          <p:nvPr/>
        </p:nvSpPr>
        <p:spPr>
          <a:xfrm>
            <a:off x="1626204" y="4037311"/>
            <a:ext cx="370752" cy="95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410751" hangingPunct="0"/>
            <a:endParaRPr sz="2531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5" name="Connection Line"/>
          <p:cNvSpPr/>
          <p:nvPr/>
        </p:nvSpPr>
        <p:spPr>
          <a:xfrm>
            <a:off x="1626204" y="4449371"/>
            <a:ext cx="370752" cy="30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410751" hangingPunct="0"/>
            <a:endParaRPr sz="2531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6" name="Connection Line"/>
          <p:cNvSpPr/>
          <p:nvPr/>
        </p:nvSpPr>
        <p:spPr>
          <a:xfrm>
            <a:off x="1623138" y="4773801"/>
            <a:ext cx="373819" cy="159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410751" hangingPunct="0"/>
            <a:endParaRPr sz="2531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7" name="Connection Line"/>
          <p:cNvSpPr/>
          <p:nvPr/>
        </p:nvSpPr>
        <p:spPr>
          <a:xfrm>
            <a:off x="1426931" y="5095608"/>
            <a:ext cx="628191" cy="5151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410751" hangingPunct="0"/>
            <a:endParaRPr sz="2531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8" name="Connection Line"/>
          <p:cNvSpPr/>
          <p:nvPr/>
        </p:nvSpPr>
        <p:spPr>
          <a:xfrm>
            <a:off x="2454288" y="5335852"/>
            <a:ext cx="106988" cy="274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410751" hangingPunct="0"/>
            <a:endParaRPr sz="2531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9" name="Connection Line"/>
          <p:cNvSpPr/>
          <p:nvPr/>
        </p:nvSpPr>
        <p:spPr>
          <a:xfrm>
            <a:off x="3356315" y="5326554"/>
            <a:ext cx="125332" cy="2841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127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pPr algn="ctr" defTabSz="410751" hangingPunct="0"/>
            <a:endParaRPr sz="2531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2" name="CDISC…"/>
          <p:cNvSpPr txBox="1"/>
          <p:nvPr/>
        </p:nvSpPr>
        <p:spPr>
          <a:xfrm>
            <a:off x="9129294" y="5496318"/>
            <a:ext cx="702116" cy="526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sz="2100" b="1">
                <a:latin typeface="Constantia"/>
                <a:ea typeface="Constantia"/>
                <a:cs typeface="Constantia"/>
                <a:sym typeface="Constantia"/>
              </a:defRPr>
            </a:pPr>
            <a:r>
              <a:rPr sz="1477" b="1" kern="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CDISC</a:t>
            </a:r>
          </a:p>
          <a:p>
            <a:pPr algn="ctr" defTabSz="410751" hangingPunct="0">
              <a:defRPr sz="2100" b="1">
                <a:latin typeface="Constantia"/>
                <a:ea typeface="Constantia"/>
                <a:cs typeface="Constantia"/>
                <a:sym typeface="Constantia"/>
              </a:defRPr>
            </a:pPr>
            <a:r>
              <a:rPr sz="1477" b="1" kern="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rPr>
              <a:t>SHARE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23119" y="617397"/>
            <a:ext cx="3758795" cy="6140623"/>
            <a:chOff x="6823119" y="617397"/>
            <a:chExt cx="3758795" cy="6140623"/>
          </a:xfrm>
        </p:grpSpPr>
        <p:sp>
          <p:nvSpPr>
            <p:cNvPr id="55" name="Rounded Rectangle"/>
            <p:cNvSpPr/>
            <p:nvPr/>
          </p:nvSpPr>
          <p:spPr>
            <a:xfrm>
              <a:off x="6823119" y="617397"/>
              <a:ext cx="3758795" cy="6140623"/>
            </a:xfrm>
            <a:prstGeom prst="roundRect">
              <a:avLst>
                <a:gd name="adj" fmla="val 2376"/>
              </a:avLst>
            </a:prstGeom>
            <a:ln w="50800">
              <a:solidFill>
                <a:srgbClr val="C2E1F9"/>
              </a:solidFill>
              <a:miter lim="400000"/>
            </a:ln>
          </p:spPr>
          <p:txBody>
            <a:bodyPr lIns="35719" tIns="35719" rIns="35719" bIns="35719" anchor="ctr"/>
            <a:lstStyle/>
            <a:p>
              <a:pPr algn="ctr" defTabSz="410751" hangingPunct="0">
                <a:defRPr sz="2600"/>
              </a:pPr>
              <a:endParaRPr sz="1828" kern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3" name="Model Dissemination"/>
            <p:cNvSpPr txBox="1"/>
            <p:nvPr/>
          </p:nvSpPr>
          <p:spPr>
            <a:xfrm>
              <a:off x="7540343" y="6313242"/>
              <a:ext cx="2426267" cy="3859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35719" tIns="35719" rIns="35719" bIns="35719" anchor="ctr">
              <a:spAutoFit/>
            </a:bodyPr>
            <a:lstStyle>
              <a:lvl1pPr>
                <a:defRPr sz="2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410751" hangingPunct="0"/>
              <a:r>
                <a:rPr sz="2039" kern="0" dirty="0"/>
                <a:t>Model Dissemination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20090" y="3365299"/>
            <a:ext cx="5100067" cy="926138"/>
            <a:chOff x="3920090" y="3365299"/>
            <a:chExt cx="5100067" cy="926138"/>
          </a:xfrm>
        </p:grpSpPr>
        <p:sp>
          <p:nvSpPr>
            <p:cNvPr id="64" name="Connection Line"/>
            <p:cNvSpPr/>
            <p:nvPr/>
          </p:nvSpPr>
          <p:spPr>
            <a:xfrm>
              <a:off x="3920090" y="3829064"/>
              <a:ext cx="3506684" cy="46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</a:path>
              </a:pathLst>
            </a:custGeom>
            <a:ln w="25400">
              <a:solidFill>
                <a:srgbClr val="000000"/>
              </a:solidFill>
              <a:miter lim="400000"/>
              <a:headEnd type="triangle"/>
              <a:tailEnd type="triangle"/>
            </a:ln>
          </p:spPr>
          <p:txBody>
            <a:bodyPr/>
            <a:lstStyle/>
            <a:p>
              <a:pPr algn="ctr" defTabSz="410751" hangingPunct="0"/>
              <a:endParaRPr sz="2531" kern="0">
                <a:solidFill>
                  <a:srgbClr val="FFFFFF"/>
                </a:solidFill>
                <a:sym typeface="Helvetica Light"/>
              </a:endParaRPr>
            </a:p>
          </p:txBody>
        </p:sp>
        <p:grpSp>
          <p:nvGrpSpPr>
            <p:cNvPr id="65" name="Group"/>
            <p:cNvGrpSpPr/>
            <p:nvPr/>
          </p:nvGrpSpPr>
          <p:grpSpPr>
            <a:xfrm>
              <a:off x="7246904" y="3365299"/>
              <a:ext cx="1773253" cy="644818"/>
              <a:chOff x="0" y="0"/>
              <a:chExt cx="2521959" cy="917074"/>
            </a:xfrm>
          </p:grpSpPr>
          <p:sp>
            <p:nvSpPr>
              <p:cNvPr id="66" name="Oval"/>
              <p:cNvSpPr/>
              <p:nvPr/>
            </p:nvSpPr>
            <p:spPr>
              <a:xfrm>
                <a:off x="0" y="0"/>
                <a:ext cx="2084861" cy="666069"/>
              </a:xfrm>
              <a:prstGeom prst="ellipse">
                <a:avLst/>
              </a:prstGeom>
              <a:solidFill>
                <a:srgbClr val="E6A998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51" hangingPunct="0">
                  <a:defRPr sz="21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477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Oval"/>
              <p:cNvSpPr/>
              <p:nvPr/>
            </p:nvSpPr>
            <p:spPr>
              <a:xfrm>
                <a:off x="196238" y="119546"/>
                <a:ext cx="2084861" cy="666070"/>
              </a:xfrm>
              <a:prstGeom prst="ellipse">
                <a:avLst/>
              </a:prstGeom>
              <a:solidFill>
                <a:srgbClr val="D97C69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 defTabSz="410751" hangingPunct="0">
                  <a:defRPr sz="21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1477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Translators"/>
              <p:cNvSpPr/>
              <p:nvPr/>
            </p:nvSpPr>
            <p:spPr>
              <a:xfrm>
                <a:off x="437098" y="251005"/>
                <a:ext cx="2084862" cy="666070"/>
              </a:xfrm>
              <a:prstGeom prst="ellipse">
                <a:avLst/>
              </a:prstGeom>
              <a:solidFill>
                <a:schemeClr val="accent5">
                  <a:hueOff val="101205"/>
                  <a:satOff val="-13598"/>
                  <a:lumOff val="23877"/>
                </a:schemeClr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1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 algn="ctr" defTabSz="410751" hangingPunct="0"/>
                <a:r>
                  <a:rPr sz="1477" kern="0" dirty="0"/>
                  <a:t>Translators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62584" y="4062335"/>
            <a:ext cx="1019598" cy="1310004"/>
            <a:chOff x="8362584" y="4062335"/>
            <a:chExt cx="1019598" cy="1310004"/>
          </a:xfrm>
        </p:grpSpPr>
        <p:sp>
          <p:nvSpPr>
            <p:cNvPr id="61" name="HL7 V2"/>
            <p:cNvSpPr txBox="1"/>
            <p:nvPr/>
          </p:nvSpPr>
          <p:spPr>
            <a:xfrm>
              <a:off x="8761818" y="5072897"/>
              <a:ext cx="620364" cy="299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410751" hangingPunct="0"/>
              <a:r>
                <a:rPr sz="1477" kern="0" dirty="0"/>
                <a:t>HL7 V2</a:t>
              </a:r>
            </a:p>
          </p:txBody>
        </p:sp>
        <p:sp>
          <p:nvSpPr>
            <p:cNvPr id="69" name="Connection Line"/>
            <p:cNvSpPr/>
            <p:nvPr/>
          </p:nvSpPr>
          <p:spPr>
            <a:xfrm>
              <a:off x="8362584" y="4062335"/>
              <a:ext cx="589303" cy="963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410751" hangingPunct="0"/>
              <a:endParaRPr sz="2531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726966" y="4018264"/>
            <a:ext cx="1175907" cy="632394"/>
            <a:chOff x="8726966" y="4018264"/>
            <a:chExt cx="1175907" cy="632394"/>
          </a:xfrm>
        </p:grpSpPr>
        <p:sp>
          <p:nvSpPr>
            <p:cNvPr id="60" name="NCPDP"/>
            <p:cNvSpPr txBox="1"/>
            <p:nvPr/>
          </p:nvSpPr>
          <p:spPr>
            <a:xfrm>
              <a:off x="9284113" y="4351216"/>
              <a:ext cx="618760" cy="299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410751" hangingPunct="0"/>
              <a:r>
                <a:rPr sz="1477" kern="0" dirty="0"/>
                <a:t>NCPDP</a:t>
              </a:r>
            </a:p>
          </p:txBody>
        </p:sp>
        <p:sp>
          <p:nvSpPr>
            <p:cNvPr id="70" name="Connection Line"/>
            <p:cNvSpPr/>
            <p:nvPr/>
          </p:nvSpPr>
          <p:spPr>
            <a:xfrm>
              <a:off x="8726966" y="4018264"/>
              <a:ext cx="529523" cy="294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410751" hangingPunct="0"/>
              <a:endParaRPr sz="2531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067004" y="3748227"/>
            <a:ext cx="773994" cy="299442"/>
            <a:chOff x="9067004" y="3748227"/>
            <a:chExt cx="773994" cy="299442"/>
          </a:xfrm>
        </p:grpSpPr>
        <p:sp>
          <p:nvSpPr>
            <p:cNvPr id="59" name="X12"/>
            <p:cNvSpPr txBox="1"/>
            <p:nvPr/>
          </p:nvSpPr>
          <p:spPr>
            <a:xfrm>
              <a:off x="9472306" y="3748227"/>
              <a:ext cx="368692" cy="299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35719" tIns="35719" rIns="35719" bIns="35719" anchor="ctr">
              <a:spAutoFit/>
            </a:bodyPr>
            <a:lstStyle>
              <a:lvl1pPr>
                <a:defRPr sz="21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 defTabSz="410751" hangingPunct="0"/>
              <a:r>
                <a:rPr sz="1477" kern="0" dirty="0"/>
                <a:t>X12</a:t>
              </a:r>
            </a:p>
          </p:txBody>
        </p:sp>
        <p:sp>
          <p:nvSpPr>
            <p:cNvPr id="71" name="Connection Line"/>
            <p:cNvSpPr/>
            <p:nvPr/>
          </p:nvSpPr>
          <p:spPr>
            <a:xfrm>
              <a:off x="9067004" y="3816557"/>
              <a:ext cx="358130" cy="4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miter lim="400000"/>
              <a:headEnd type="triangle"/>
            </a:ln>
          </p:spPr>
          <p:txBody>
            <a:bodyPr/>
            <a:lstStyle/>
            <a:p>
              <a:pPr algn="ctr" defTabSz="410751" hangingPunct="0"/>
              <a:endParaRPr sz="2531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7979863" y="1712152"/>
            <a:ext cx="1145570" cy="5551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12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38867 -0.182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67 -0.18217 L -0.1 0.09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40" y="1386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2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573" y="1067746"/>
            <a:ext cx="9406688" cy="483184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The content of these slides are an informal summary of the feedback from the Breakout Groups and the attendee discussion during the closing session of the CIIC meeting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For some actions there was a clear consensus among attendees and these are noted in the slides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Other suggested actions will be the basis for further discussion, planning, and decision making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916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Be or Not To Be?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9519" y="1324834"/>
            <a:ext cx="10515600" cy="387371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Discussion points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Moving CIIC forward is an imperative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Include other organizations! – communication of our value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Identify what is our unique contribution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Value proposition can recruit funding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CIIC should engage in “partnerships” – IHE, government agencies, public health, patient advocates, …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Physician’s EHR coalition might be a possible organizational home for CIIC</a:t>
            </a:r>
          </a:p>
          <a:p>
            <a:pPr marL="457108" lvl="1" indent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</a:rPr>
              <a:t>Consensus: we will continue</a:t>
            </a:r>
          </a:p>
        </p:txBody>
      </p:sp>
    </p:spTree>
    <p:extLst>
      <p:ext uri="{BB962C8B-B14F-4D97-AF65-F5344CB8AC3E}">
        <p14:creationId xmlns:p14="http://schemas.microsoft.com/office/powerpoint/2010/main" val="21353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D3F4C65B-E2B8-43B8-9952-0F105F4F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Short Term Governance – Decision authority until we have a formal governance structure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20060CE-754C-48E7-9A81-4775400D1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Responsibilities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Plan the next meeting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Draft mission and vision and goals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Draft principles for the organization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Approve projects or other activities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Outreach to other organizations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Approach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</a:rPr>
              <a:t>Consensus:  Have the current organizing committee continue</a:t>
            </a:r>
          </a:p>
          <a:p>
            <a:pPr lvl="3"/>
            <a:r>
              <a:rPr lang="en-US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</a:rPr>
              <a:t>Invite a few more people to join, especially practicing clinicians, and clinician societies, government agencies, patient advocacy organization</a:t>
            </a:r>
          </a:p>
          <a:p>
            <a:pPr lvl="2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Elect a 5-7 member “executive committee”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D3F4C65B-E2B8-43B8-9952-0F105F4F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Organizational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20060CE-754C-48E7-9A81-4775400D1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</a:rPr>
              <a:t>Consensus: Develop the following: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</a:rPr>
              <a:t>Mailing list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</a:rPr>
              <a:t>List server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9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D3F4C65B-E2B8-43B8-9952-0F105F4F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Infrastructure projects – proposed, for decision by the “executive committee” or by “general membership” – this is volunteer work unless we get funding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20060CE-754C-48E7-9A81-4775400D1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Suggested infrastructure projects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What are the most common data elements? – Look at publications and previous work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Process for developing models 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Tools for developing models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Set up a first instance of a model library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Marketofy Light">
      <a:dk1>
        <a:srgbClr val="91969B"/>
      </a:dk1>
      <a:lt1>
        <a:sysClr val="window" lastClr="FFFFFF"/>
      </a:lt1>
      <a:dk2>
        <a:srgbClr val="91969B"/>
      </a:dk2>
      <a:lt2>
        <a:srgbClr val="F6F7FA"/>
      </a:lt2>
      <a:accent1>
        <a:srgbClr val="136773"/>
      </a:accent1>
      <a:accent2>
        <a:srgbClr val="25C8B4"/>
      </a:accent2>
      <a:accent3>
        <a:srgbClr val="81DC64"/>
      </a:accent3>
      <a:accent4>
        <a:srgbClr val="FBA622"/>
      </a:accent4>
      <a:accent5>
        <a:srgbClr val="F94151"/>
      </a:accent5>
      <a:accent6>
        <a:srgbClr val="91969B"/>
      </a:accent6>
      <a:hlink>
        <a:srgbClr val="216BA9"/>
      </a:hlink>
      <a:folHlink>
        <a:srgbClr val="1FB18A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806</Words>
  <Application>Microsoft Office PowerPoint</Application>
  <PresentationFormat>Widescreen</PresentationFormat>
  <Paragraphs>143</Paragraphs>
  <Slides>12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Calibri</vt:lpstr>
      <vt:lpstr>Constantia</vt:lpstr>
      <vt:lpstr>Helvetica Light</vt:lpstr>
      <vt:lpstr>Lato Light</vt:lpstr>
      <vt:lpstr>Roboto Light</vt:lpstr>
      <vt:lpstr>Tahoma</vt:lpstr>
      <vt:lpstr>Times New Roman</vt:lpstr>
      <vt:lpstr>Custom Design</vt:lpstr>
      <vt:lpstr>Default Theme</vt:lpstr>
      <vt:lpstr>PowerPoint Presentation</vt:lpstr>
      <vt:lpstr>The July 13th meeting in Bethesda</vt:lpstr>
      <vt:lpstr>What</vt:lpstr>
      <vt:lpstr>PowerPoint Presentation</vt:lpstr>
      <vt:lpstr>Context</vt:lpstr>
      <vt:lpstr>To Be or Not To Be?</vt:lpstr>
      <vt:lpstr>Short Term Governance – Decision authority until we have a formal governance structure</vt:lpstr>
      <vt:lpstr>Organizational Support</vt:lpstr>
      <vt:lpstr>Infrastructure projects – proposed, for decision by the “executive committee” or by “general membership” – this is volunteer work unless we get funding</vt:lpstr>
      <vt:lpstr>Specific projects - proposed, for decision by the “executive committee” or by “general membership”  - these are volunteer projects unless we get funding</vt:lpstr>
      <vt:lpstr>Communication Strategy</vt:lpstr>
      <vt:lpstr>Next meeting – December 5-7 in New Orleans with HL7 Partners in Interoperability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Mahjoub</dc:creator>
  <cp:lastModifiedBy>Stan Huff</cp:lastModifiedBy>
  <cp:revision>62</cp:revision>
  <dcterms:created xsi:type="dcterms:W3CDTF">2017-06-30T12:21:10Z</dcterms:created>
  <dcterms:modified xsi:type="dcterms:W3CDTF">2017-08-02T14:05:28Z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bcb510f-b045-4068-810f-c7c3c3cc04c3_Enabled">
    <vt:lpwstr>True</vt:lpwstr>
  </property>
  <property fmtid="{D5CDD505-2E9C-101B-9397-08002B2CF9AE}" pid="3" name="MSIP_Label_dbcb510f-b045-4068-810f-c7c3c3cc04c3_SiteId">
    <vt:lpwstr>a79016de-bdd0-4e47-91f4-79416ab912ad</vt:lpwstr>
  </property>
  <property fmtid="{D5CDD505-2E9C-101B-9397-08002B2CF9AE}" pid="4" name="MSIP_Label_dbcb510f-b045-4068-810f-c7c3c3cc04c3_Ref">
    <vt:lpwstr>https://api.informationprotection.azure.com/api/a79016de-bdd0-4e47-91f4-79416ab912ad</vt:lpwstr>
  </property>
  <property fmtid="{D5CDD505-2E9C-101B-9397-08002B2CF9AE}" pid="5" name="MSIP_Label_dbcb510f-b045-4068-810f-c7c3c3cc04c3_SetBy">
    <vt:lpwstr>Stan.Huff@imail.org</vt:lpwstr>
  </property>
  <property fmtid="{D5CDD505-2E9C-101B-9397-08002B2CF9AE}" pid="6" name="MSIP_Label_dbcb510f-b045-4068-810f-c7c3c3cc04c3_SetDate">
    <vt:lpwstr>2017-07-09T22:35:13.5502893-06:00</vt:lpwstr>
  </property>
  <property fmtid="{D5CDD505-2E9C-101B-9397-08002B2CF9AE}" pid="7" name="MSIP_Label_dbcb510f-b045-4068-810f-c7c3c3cc04c3_Name">
    <vt:lpwstr>Public Information</vt:lpwstr>
  </property>
  <property fmtid="{D5CDD505-2E9C-101B-9397-08002B2CF9AE}" pid="8" name="MSIP_Label_dbcb510f-b045-4068-810f-c7c3c3cc04c3_Application">
    <vt:lpwstr>Microsoft Azure Information Protection</vt:lpwstr>
  </property>
  <property fmtid="{D5CDD505-2E9C-101B-9397-08002B2CF9AE}" pid="9" name="MSIP_Label_dbcb510f-b045-4068-810f-c7c3c3cc04c3_Extended_MSFT_Method">
    <vt:lpwstr>Manual</vt:lpwstr>
  </property>
  <property fmtid="{D5CDD505-2E9C-101B-9397-08002B2CF9AE}" pid="10" name="Sensitivity">
    <vt:lpwstr>Public Information</vt:lpwstr>
  </property>
</Properties>
</file>