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4" r:id="rId6"/>
    <p:sldId id="267" r:id="rId7"/>
    <p:sldId id="268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986" autoAdjust="0"/>
  </p:normalViewPr>
  <p:slideViewPr>
    <p:cSldViewPr snapToGrid="0" snapToObjects="1">
      <p:cViewPr>
        <p:scale>
          <a:sx n="87" d="100"/>
          <a:sy n="87" d="100"/>
        </p:scale>
        <p:origin x="1988" y="-1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7F6EC-07D6-D44A-903C-051D23C171B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B22FA-2EE1-3645-9CDB-FD067A83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44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0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Side</a:t>
            </a:r>
          </a:p>
          <a:p>
            <a:r>
              <a:rPr lang="en-US" dirty="0"/>
              <a:t>Leg</a:t>
            </a:r>
          </a:p>
          <a:p>
            <a:r>
              <a:rPr lang="en-US" dirty="0"/>
              <a:t>Trunk</a:t>
            </a:r>
          </a:p>
          <a:p>
            <a:r>
              <a:rPr lang="en-US" dirty="0"/>
              <a:t>Tusk</a:t>
            </a:r>
          </a:p>
          <a:p>
            <a:r>
              <a:rPr lang="en-US" dirty="0"/>
              <a:t>Ear</a:t>
            </a:r>
          </a:p>
          <a:p>
            <a:r>
              <a:rPr lang="en-US" dirty="0"/>
              <a:t>Tail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B22FA-2EE1-3645-9CDB-FD067A83BA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1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Foreign Policy Magazine 3/24/2017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 for Economic Cooperation and Development. U.S. citizens spend an average of $9,024 per year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OECD average of $3,620 according to the OECD’s data on healthcare from 2016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http://www.commonwealthfund.org/publications/issue-briefs/2015/oct/us-health-care-from-a-global-perspective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B22FA-2EE1-3645-9CDB-FD067A83BA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89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Aging population</a:t>
            </a:r>
          </a:p>
          <a:p>
            <a:r>
              <a:rPr lang="en-US" dirty="0"/>
              <a:t>Millennials</a:t>
            </a:r>
          </a:p>
          <a:p>
            <a:r>
              <a:rPr lang="en-US" dirty="0"/>
              <a:t>Technology advances</a:t>
            </a:r>
          </a:p>
          <a:p>
            <a:pPr lvl="1"/>
            <a:r>
              <a:rPr lang="en-US" dirty="0"/>
              <a:t>Mobile devices</a:t>
            </a:r>
          </a:p>
          <a:p>
            <a:pPr lvl="1"/>
            <a:r>
              <a:rPr lang="en-US" dirty="0"/>
              <a:t>Internet of Things (IoT)</a:t>
            </a:r>
          </a:p>
          <a:p>
            <a:pPr lvl="1"/>
            <a:r>
              <a:rPr lang="en-US" dirty="0"/>
              <a:t>Machine Learning, Big Data, and Analytics</a:t>
            </a:r>
          </a:p>
          <a:p>
            <a:pPr lvl="1"/>
            <a:r>
              <a:rPr lang="en-US" dirty="0"/>
              <a:t>Blockchain</a:t>
            </a:r>
          </a:p>
          <a:p>
            <a:pPr lvl="1"/>
            <a:r>
              <a:rPr lang="en-US" dirty="0"/>
              <a:t>Autonomous/Semi-autonomous vehicles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B22FA-2EE1-3645-9CDB-FD067A83BA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4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Limitations of metaphor</a:t>
            </a:r>
          </a:p>
          <a:p>
            <a:r>
              <a:rPr lang="en-US" dirty="0"/>
              <a:t>No other domain except intelligence with a similar level of volume, variety, velocity and especially in healthcare, the need for VERACITY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travel was like healthcare</a:t>
            </a:r>
          </a:p>
          <a:p>
            <a:r>
              <a:rPr lang="en-US" dirty="0"/>
              <a:t>http://www.ebizmba.com/articles/travel-websites</a:t>
            </a:r>
          </a:p>
          <a:p>
            <a:r>
              <a:rPr lang="en-US" dirty="0"/>
              <a:t>	1. </a:t>
            </a:r>
            <a:r>
              <a:rPr lang="en-US" dirty="0" err="1"/>
              <a:t>Booking,.com</a:t>
            </a:r>
            <a:r>
              <a:rPr lang="en-US" dirty="0"/>
              <a:t> – 40M unique visitor a year</a:t>
            </a:r>
          </a:p>
          <a:p>
            <a:r>
              <a:rPr lang="en-US" dirty="0"/>
              <a:t>	2. </a:t>
            </a:r>
            <a:r>
              <a:rPr lang="en-US" dirty="0" err="1"/>
              <a:t>Tripadvisor</a:t>
            </a:r>
            <a:r>
              <a:rPr lang="en-US" dirty="0"/>
              <a:t> – 30M</a:t>
            </a:r>
          </a:p>
          <a:p>
            <a:r>
              <a:rPr lang="en-US" dirty="0"/>
              <a:t>	3. Yahoo Travel – 36M</a:t>
            </a:r>
          </a:p>
          <a:p>
            <a:r>
              <a:rPr lang="en-US" dirty="0"/>
              <a:t>	4. Expedia – 25M</a:t>
            </a:r>
          </a:p>
          <a:p>
            <a:r>
              <a:rPr lang="en-US" dirty="0"/>
              <a:t>	5. Priceline – 20M</a:t>
            </a:r>
          </a:p>
          <a:p>
            <a:r>
              <a:rPr lang="en-US" dirty="0"/>
              <a:t>Travel took 20 years to go from the early integrated air/hotel/rental care booking platform (</a:t>
            </a:r>
            <a:r>
              <a:rPr lang="en-US" dirty="0" err="1"/>
              <a:t>Travilcon</a:t>
            </a:r>
            <a:r>
              <a:rPr lang="en-US" dirty="0"/>
              <a:t>, 1992) To Expedia &amp; Travelocity (1996), Kayak (2004)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if healthcare was more like travel?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B22FA-2EE1-3645-9CDB-FD067A83BA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43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No more Tower of Babel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Terminology is well underway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Moving towards higher level information and knowledge</a:t>
            </a:r>
          </a:p>
          <a:p>
            <a:pPr marL="171450" indent="-171450">
              <a:buFontTx/>
              <a:buChar char="-"/>
            </a:pPr>
            <a:r>
              <a:rPr lang="en-US" dirty="0"/>
              <a:t>A new generation of physicians who don’t know a time before the Internet</a:t>
            </a:r>
          </a:p>
          <a:p>
            <a:pPr marL="171450" indent="-171450">
              <a:buFontTx/>
              <a:buChar char="-"/>
            </a:pPr>
            <a:r>
              <a:rPr lang="en-US" dirty="0"/>
              <a:t>A generation who accepts that technology is part of their life and practice of medicine (residents and students change locations every 4-6 weeks)</a:t>
            </a:r>
          </a:p>
          <a:p>
            <a:pPr marL="171450" indent="-171450">
              <a:buFontTx/>
              <a:buChar char="-"/>
            </a:pPr>
            <a:r>
              <a:rPr lang="en-US" dirty="0"/>
              <a:t>A generation who expects more from technology, even if they don’t recognize the historical perspectives and complexity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HITECH - Now that we have data we can work with it and improve it. Even when we recognize it’s not ideal quality</a:t>
            </a:r>
          </a:p>
          <a:p>
            <a:pPr marL="171450" indent="-171450">
              <a:buFontTx/>
              <a:buChar char="-"/>
            </a:pPr>
            <a:r>
              <a:rPr lang="en-US" dirty="0"/>
              <a:t>Growth and recognition of Clinical Informatics as a valuable skill set to bridge the gap between layers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But the pipeline is long - 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B22FA-2EE1-3645-9CDB-FD067A83BA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Offer of another model that I’ve used for years that aligns well with HSPC’s view</a:t>
            </a:r>
          </a:p>
          <a:p>
            <a:endParaRPr lang="en-US" dirty="0"/>
          </a:p>
          <a:p>
            <a:r>
              <a:rPr lang="en-US" dirty="0"/>
              <a:t>Helps to explain our role as </a:t>
            </a:r>
            <a:r>
              <a:rPr lang="en-US" dirty="0" err="1"/>
              <a:t>informaticists</a:t>
            </a:r>
            <a:r>
              <a:rPr lang="en-US" dirty="0"/>
              <a:t> within the healthcare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B22FA-2EE1-3645-9CDB-FD067A83BA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67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As we begin this HSPC meeting, hear more about the work that’s been done and work yet to do.</a:t>
            </a:r>
          </a:p>
          <a:p>
            <a:pPr marL="171450" indent="-171450">
              <a:buFontTx/>
              <a:buChar char="-"/>
            </a:pPr>
            <a:r>
              <a:rPr lang="en-US" dirty="0"/>
              <a:t>Let’s not be like the blind men and see healthcare from only one perspective</a:t>
            </a:r>
          </a:p>
          <a:p>
            <a:pPr marL="171450" indent="-171450">
              <a:buFontTx/>
              <a:buChar char="-"/>
            </a:pPr>
            <a:r>
              <a:rPr lang="en-US" dirty="0"/>
              <a:t>Please add your perspective and hear the perspective of others</a:t>
            </a:r>
          </a:p>
          <a:p>
            <a:pPr marL="171450" indent="-171450">
              <a:buFontTx/>
              <a:buChar char="-"/>
            </a:pPr>
            <a:r>
              <a:rPr lang="en-US" dirty="0"/>
              <a:t>SO that we can work together as we travel together down the road towards a learning health system that provides high-quality, cost-effective care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B22FA-2EE1-3645-9CDB-FD067A83BA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8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4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9" y="3299012"/>
            <a:ext cx="6498159" cy="91664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6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6" y="1787859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7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3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3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6" y="3352806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6" y="4771034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83" y="2403144"/>
            <a:ext cx="8056563" cy="1362076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83" y="3736008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9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20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9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20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3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9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7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66" y="6275673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73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sugL07XA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3020" y="3141944"/>
            <a:ext cx="7478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Healthcare Interoperability:</a:t>
            </a:r>
          </a:p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Towards a Unified Perspective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1539" y="5406910"/>
            <a:ext cx="8042276" cy="3163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041" y="4628046"/>
            <a:ext cx="9144000" cy="945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r>
              <a:rPr lang="en-US" sz="1600" dirty="0">
                <a:solidFill>
                  <a:srgbClr val="595959"/>
                </a:solidFill>
              </a:rPr>
              <a:t>Viet Nguyen, MD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en-US" sz="1600" dirty="0">
                <a:solidFill>
                  <a:srgbClr val="595959"/>
                </a:solidFill>
              </a:rPr>
              <a:t>8/2/2017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006" y="1297236"/>
            <a:ext cx="5433164" cy="143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05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540795-E5E8-40B8-A7FE-F7E7CA7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5270E-D9EA-44DC-A81E-26306D534E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2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29976-7928-486D-B556-CCA24A9CA860}"/>
              </a:ext>
            </a:extLst>
          </p:cNvPr>
          <p:cNvSpPr/>
          <p:nvPr/>
        </p:nvSpPr>
        <p:spPr>
          <a:xfrm>
            <a:off x="4572000" y="6370321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/>
              <a:t>By </a:t>
            </a:r>
            <a:r>
              <a:rPr lang="en-US" sz="1050" dirty="0" err="1"/>
              <a:t>romana</a:t>
            </a:r>
            <a:r>
              <a:rPr lang="en-US" sz="1050" dirty="0"/>
              <a:t> </a:t>
            </a:r>
            <a:r>
              <a:rPr lang="en-US" sz="1050" dirty="0" err="1"/>
              <a:t>klee</a:t>
            </a:r>
            <a:r>
              <a:rPr lang="en-US" sz="1050" dirty="0"/>
              <a:t> from </a:t>
            </a:r>
            <a:r>
              <a:rPr lang="en-US" sz="1050" dirty="0" err="1"/>
              <a:t>usa</a:t>
            </a:r>
            <a:r>
              <a:rPr lang="en-US" sz="1050" dirty="0"/>
              <a:t> - </a:t>
            </a:r>
            <a:r>
              <a:rPr lang="en-US" sz="1050" dirty="0" err="1"/>
              <a:t>sammati</a:t>
            </a:r>
            <a:r>
              <a:rPr lang="en-US" sz="1050" dirty="0"/>
              <a:t> </a:t>
            </a:r>
            <a:r>
              <a:rPr lang="en-US" sz="1050" dirty="0" err="1"/>
              <a:t>tarka</a:t>
            </a:r>
            <a:r>
              <a:rPr lang="en-US" sz="1050" dirty="0"/>
              <a:t> </a:t>
            </a:r>
            <a:r>
              <a:rPr lang="en-US" sz="1050" dirty="0" err="1"/>
              <a:t>prakarana</a:t>
            </a:r>
            <a:r>
              <a:rPr lang="en-US" sz="1050" dirty="0"/>
              <a:t>, CC BY-SA 2.0, https://commons.wikimedia.org/w/index.php?curid=59461928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E809F8-DC26-45A0-A52B-BBDA3B2F8B3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28" y="148141"/>
            <a:ext cx="8476343" cy="622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8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296D-6873-4FBF-BB8E-1FE2AD64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93422"/>
            <a:ext cx="8042276" cy="1336956"/>
          </a:xfrm>
        </p:spPr>
        <p:txBody>
          <a:bodyPr/>
          <a:lstStyle/>
          <a:p>
            <a:r>
              <a:rPr lang="en-US" dirty="0"/>
              <a:t>US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696D6-7D8B-4340-8638-2F484E30A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 GDP $18.57 Trillion (2016)</a:t>
            </a:r>
          </a:p>
          <a:p>
            <a:r>
              <a:rPr lang="en-US" dirty="0"/>
              <a:t>$3.8 trillion a year on health care</a:t>
            </a:r>
          </a:p>
          <a:p>
            <a:r>
              <a:rPr lang="en-US" dirty="0"/>
              <a:t>17.6 percent of the gross domestic product (2015)</a:t>
            </a:r>
          </a:p>
          <a:p>
            <a:r>
              <a:rPr lang="en-US" dirty="0"/>
              <a:t>US Citizens spend $9024/</a:t>
            </a:r>
            <a:r>
              <a:rPr lang="en-US" dirty="0" err="1"/>
              <a:t>yr</a:t>
            </a:r>
            <a:r>
              <a:rPr lang="en-US" dirty="0"/>
              <a:t> (</a:t>
            </a:r>
            <a:r>
              <a:rPr lang="en-US" dirty="0" err="1"/>
              <a:t>avg</a:t>
            </a:r>
            <a:r>
              <a:rPr lang="en-US" dirty="0"/>
              <a:t> 2016) vs. OECD Average $3620/</a:t>
            </a:r>
            <a:r>
              <a:rPr lang="en-US" dirty="0" err="1"/>
              <a:t>yr</a:t>
            </a:r>
            <a:r>
              <a:rPr lang="en-US" dirty="0"/>
              <a:t> (2016)</a:t>
            </a:r>
          </a:p>
          <a:p>
            <a:r>
              <a:rPr lang="en-US" dirty="0"/>
              <a:t>US Life Expectancy 78.8 </a:t>
            </a:r>
            <a:r>
              <a:rPr lang="en-US" dirty="0" err="1"/>
              <a:t>yrs</a:t>
            </a:r>
            <a:r>
              <a:rPr lang="en-US" dirty="0"/>
              <a:t> vs. OECD median 81.2yrs (2015)</a:t>
            </a:r>
          </a:p>
          <a:p>
            <a:r>
              <a:rPr lang="en-US" dirty="0"/>
              <a:t>US Infant Mortality 6.1/1000 live births vs OECD median 3.5/1000 live births (2013)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1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18C64-3DEE-45D0-A721-3FB11CB9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Trends in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195E4-8DFC-4430-8803-BAABCF924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Aging population</a:t>
            </a:r>
          </a:p>
          <a:p>
            <a:r>
              <a:rPr lang="en-US" dirty="0"/>
              <a:t>Millennials</a:t>
            </a:r>
          </a:p>
          <a:p>
            <a:r>
              <a:rPr lang="en-US" dirty="0"/>
              <a:t>Technology advances</a:t>
            </a:r>
          </a:p>
          <a:p>
            <a:pPr lvl="1"/>
            <a:r>
              <a:rPr lang="en-US" dirty="0"/>
              <a:t>Mobile devices</a:t>
            </a:r>
          </a:p>
          <a:p>
            <a:pPr lvl="1"/>
            <a:r>
              <a:rPr lang="en-US" dirty="0"/>
              <a:t>Internet of Things (IoT)</a:t>
            </a:r>
          </a:p>
          <a:p>
            <a:pPr lvl="1"/>
            <a:r>
              <a:rPr lang="en-US" dirty="0"/>
              <a:t>Machine Learning, Big Data, and Analytics</a:t>
            </a:r>
          </a:p>
          <a:p>
            <a:pPr lvl="1"/>
            <a:r>
              <a:rPr lang="en-US" dirty="0"/>
              <a:t>Blockchain</a:t>
            </a:r>
          </a:p>
          <a:p>
            <a:pPr lvl="1"/>
            <a:r>
              <a:rPr lang="en-US" dirty="0"/>
              <a:t>Autonomous/Semi-autonomous vehicles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D6B8-5D0B-4CAE-B71A-31D8B779B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Trends in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32FB9-6E27-48BF-B78D-7DF5236B1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Increasing management of chronic conditions</a:t>
            </a:r>
          </a:p>
          <a:p>
            <a:r>
              <a:rPr lang="en-US" dirty="0"/>
              <a:t>Transition from fee-for-service to value-based care</a:t>
            </a:r>
          </a:p>
          <a:p>
            <a:r>
              <a:rPr lang="en-US" dirty="0"/>
              <a:t>ACA, MACRA and MIPS</a:t>
            </a:r>
          </a:p>
          <a:p>
            <a:r>
              <a:rPr lang="en-US" dirty="0"/>
              <a:t>Accountable care organization and risk</a:t>
            </a:r>
          </a:p>
          <a:p>
            <a:r>
              <a:rPr lang="en-US" dirty="0"/>
              <a:t>Patients as consumers</a:t>
            </a:r>
          </a:p>
          <a:p>
            <a:r>
              <a:rPr lang="en-US" dirty="0"/>
              <a:t>Advances in technology</a:t>
            </a:r>
          </a:p>
          <a:p>
            <a:pPr lvl="1"/>
            <a:r>
              <a:rPr lang="en-US" dirty="0"/>
              <a:t>Remote patient monitoring</a:t>
            </a:r>
          </a:p>
          <a:p>
            <a:pPr lvl="1"/>
            <a:r>
              <a:rPr lang="en-US" dirty="0"/>
              <a:t>Telemedicine</a:t>
            </a:r>
          </a:p>
          <a:p>
            <a:pPr lvl="1"/>
            <a:r>
              <a:rPr lang="en-US" dirty="0"/>
              <a:t>Targeted therapy</a:t>
            </a:r>
          </a:p>
          <a:p>
            <a:pPr lvl="1"/>
            <a:r>
              <a:rPr lang="en-US" dirty="0"/>
              <a:t>Gene editing - CRISPR</a:t>
            </a:r>
          </a:p>
          <a:p>
            <a:r>
              <a:rPr lang="en-US" dirty="0"/>
              <a:t>Drive towards precision medicine and genomics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37E46-9B99-4F18-9690-D605A3E4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Travel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D4277A-8F41-497D-8EF8-5E3F064AD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75" y="2227021"/>
            <a:ext cx="8068621" cy="350809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60A9C4C-CBA4-4723-92AD-A1400E3691F0}"/>
              </a:ext>
            </a:extLst>
          </p:cNvPr>
          <p:cNvSpPr/>
          <p:nvPr/>
        </p:nvSpPr>
        <p:spPr>
          <a:xfrm>
            <a:off x="3361334" y="6280632"/>
            <a:ext cx="5636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https://www.youtube.com/watch?v=5J67xJKpB6c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1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EE83-5D98-4C34-A451-475E0E28D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Informatics Observations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D483F-34EE-42CE-B207-531BE1DC547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47" y="1562042"/>
            <a:ext cx="6993331" cy="51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0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07F5-0EF7-47C9-AF97-5116DF45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Health IT Stack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B94D3A3-962C-4B19-9276-4C86104A78AB}"/>
              </a:ext>
            </a:extLst>
          </p:cNvPr>
          <p:cNvSpPr/>
          <p:nvPr/>
        </p:nvSpPr>
        <p:spPr>
          <a:xfrm>
            <a:off x="234086" y="5109119"/>
            <a:ext cx="8624621" cy="6966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Infrastructure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E8B71F-2217-4074-BC03-95C201205C59}"/>
              </a:ext>
            </a:extLst>
          </p:cNvPr>
          <p:cNvSpPr/>
          <p:nvPr/>
        </p:nvSpPr>
        <p:spPr>
          <a:xfrm>
            <a:off x="234086" y="4281805"/>
            <a:ext cx="8624621" cy="6966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Data and Knowledge Representation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EA8BA-8258-47C9-A1F6-6B26CCBFDB5E}"/>
              </a:ext>
            </a:extLst>
          </p:cNvPr>
          <p:cNvSpPr/>
          <p:nvPr/>
        </p:nvSpPr>
        <p:spPr>
          <a:xfrm>
            <a:off x="234086" y="3454491"/>
            <a:ext cx="8624621" cy="6966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Applications and Analytics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5115FD8-B6E2-46FD-9B0F-A1681C4CA66C}"/>
              </a:ext>
            </a:extLst>
          </p:cNvPr>
          <p:cNvSpPr/>
          <p:nvPr/>
        </p:nvSpPr>
        <p:spPr>
          <a:xfrm>
            <a:off x="234086" y="2627177"/>
            <a:ext cx="8624621" cy="6966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Business Processes (Clinical &amp; Administrative)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B775C53-9B31-4039-A76C-AFE8B89BE34E}"/>
              </a:ext>
            </a:extLst>
          </p:cNvPr>
          <p:cNvSpPr/>
          <p:nvPr/>
        </p:nvSpPr>
        <p:spPr>
          <a:xfrm>
            <a:off x="234086" y="1785528"/>
            <a:ext cx="8624621" cy="6966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Policy and Governance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7D861F3-CDFA-49E4-AA17-EC5413BB604F}"/>
              </a:ext>
            </a:extLst>
          </p:cNvPr>
          <p:cNvSpPr/>
          <p:nvPr/>
        </p:nvSpPr>
        <p:spPr>
          <a:xfrm rot="16200000">
            <a:off x="3979194" y="3447323"/>
            <a:ext cx="4020277" cy="6966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Interoperability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CEDCF8F-7009-4028-A3CC-F8371B1A0C47}"/>
              </a:ext>
            </a:extLst>
          </p:cNvPr>
          <p:cNvSpPr/>
          <p:nvPr/>
        </p:nvSpPr>
        <p:spPr>
          <a:xfrm rot="16200000">
            <a:off x="4828282" y="3447323"/>
            <a:ext cx="4020277" cy="6966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Privacy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DCA5215-80CF-4E5D-9682-EDF877F49498}"/>
              </a:ext>
            </a:extLst>
          </p:cNvPr>
          <p:cNvSpPr/>
          <p:nvPr/>
        </p:nvSpPr>
        <p:spPr>
          <a:xfrm rot="16200000">
            <a:off x="5677371" y="3432809"/>
            <a:ext cx="4020277" cy="6966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Security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11504D1-1626-4061-A04B-8BE232F1A25E}"/>
              </a:ext>
            </a:extLst>
          </p:cNvPr>
          <p:cNvSpPr/>
          <p:nvPr/>
        </p:nvSpPr>
        <p:spPr>
          <a:xfrm rot="16200000">
            <a:off x="6526460" y="3432808"/>
            <a:ext cx="4020277" cy="6966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2920032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EBEAE1-BB33-4705-95C8-4165FFE47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118" y="5559552"/>
            <a:ext cx="8163763" cy="890590"/>
          </a:xfrm>
        </p:spPr>
        <p:txBody>
          <a:bodyPr/>
          <a:lstStyle/>
          <a:p>
            <a:r>
              <a:rPr lang="en-US" dirty="0"/>
              <a:t>Where do we go from here?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FD2ADF-FD4E-4C89-857B-0149EC751A1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57"/>
          <a:stretch/>
        </p:blipFill>
        <p:spPr>
          <a:xfrm>
            <a:off x="0" y="0"/>
            <a:ext cx="9144000" cy="538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40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2450</TotalTime>
  <Words>602</Words>
  <Application>Microsoft Office PowerPoint</Application>
  <PresentationFormat>On-screen Show (4:3)</PresentationFormat>
  <Paragraphs>111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News Gothic MT</vt:lpstr>
      <vt:lpstr>Wingdings 2</vt:lpstr>
      <vt:lpstr>Breeze</vt:lpstr>
      <vt:lpstr>PowerPoint Presentation</vt:lpstr>
      <vt:lpstr>PowerPoint Presentation</vt:lpstr>
      <vt:lpstr>US Healthcare</vt:lpstr>
      <vt:lpstr>Trends in Society</vt:lpstr>
      <vt:lpstr>Trends in Healthcare</vt:lpstr>
      <vt:lpstr>Lessons From Travel</vt:lpstr>
      <vt:lpstr>Informatics Observations</vt:lpstr>
      <vt:lpstr>Health IT Stack</vt:lpstr>
      <vt:lpstr>Where do we go from here?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Trillium-II: EU/US Cooperation for Global Interoperability in Digital Health</dc:title>
  <dc:creator>LK HL</dc:creator>
  <cp:lastModifiedBy>Viet Nguyen</cp:lastModifiedBy>
  <cp:revision>34</cp:revision>
  <dcterms:created xsi:type="dcterms:W3CDTF">2017-03-27T02:30:32Z</dcterms:created>
  <dcterms:modified xsi:type="dcterms:W3CDTF">2017-08-02T06:13:40Z</dcterms:modified>
</cp:coreProperties>
</file>