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4"/>
  </p:notesMasterIdLst>
  <p:sldIdLst>
    <p:sldId id="268" r:id="rId2"/>
    <p:sldId id="444" r:id="rId3"/>
    <p:sldId id="477" r:id="rId4"/>
    <p:sldId id="447" r:id="rId5"/>
    <p:sldId id="464" r:id="rId6"/>
    <p:sldId id="446" r:id="rId7"/>
    <p:sldId id="480" r:id="rId8"/>
    <p:sldId id="465" r:id="rId9"/>
    <p:sldId id="459" r:id="rId10"/>
    <p:sldId id="481" r:id="rId11"/>
    <p:sldId id="448" r:id="rId12"/>
    <p:sldId id="443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HSPC" id="{99FB66D1-85F3-1D42-A47C-0C8FE10E7542}">
          <p14:sldIdLst>
            <p14:sldId id="268"/>
            <p14:sldId id="444"/>
            <p14:sldId id="477"/>
            <p14:sldId id="447"/>
            <p14:sldId id="464"/>
            <p14:sldId id="446"/>
            <p14:sldId id="480"/>
            <p14:sldId id="465"/>
            <p14:sldId id="459"/>
            <p14:sldId id="481"/>
            <p14:sldId id="448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4" autoAdjust="0"/>
  </p:normalViewPr>
  <p:slideViewPr>
    <p:cSldViewPr snapToGrid="0" snapToObjects="1">
      <p:cViewPr varScale="1">
        <p:scale>
          <a:sx n="68" d="100"/>
          <a:sy n="68" d="100"/>
        </p:scale>
        <p:origin x="259" y="5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E0FE9-243C-E546-8426-10D7A473A3DC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705F-109E-F247-B567-3A0F399E2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Keith wants</a:t>
            </a:r>
            <a:r>
              <a:rPr lang="en-US" baseline="0" dirty="0" smtClean="0"/>
              <a:t> to “tweak” information models, CIMI and CEMs are “instance models” could be contextual models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1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DCM reuse will be a metric of success, could be around forms/templates/registries with the number completed and reuse</a:t>
            </a:r>
          </a:p>
          <a:p>
            <a:r>
              <a:rPr lang="en-US" baseline="0" dirty="0" smtClean="0"/>
              <a:t>Tooling repository dependency (Model Repository Tool)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articulate all these</a:t>
            </a:r>
            <a:r>
              <a:rPr lang="en-US" baseline="0" dirty="0" smtClean="0"/>
              <a:t> things and how they relate to each other</a:t>
            </a:r>
          </a:p>
          <a:p>
            <a:r>
              <a:rPr lang="en-US" baseline="0" dirty="0" smtClean="0"/>
              <a:t>Simplify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7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John</a:t>
            </a:r>
            <a:r>
              <a:rPr lang="en-US" baseline="0" dirty="0" smtClean="0"/>
              <a:t> – needs to be further refined,  concerns about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2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from John</a:t>
            </a:r>
            <a:r>
              <a:rPr lang="en-US" baseline="0" dirty="0" smtClean="0"/>
              <a:t> – needs to be further refined,  concerns about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knowledge content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3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1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9893"/>
            <a:ext cx="4079545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3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9"/>
            <a:ext cx="1524000" cy="46460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9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2794002"/>
            <a:ext cx="8416925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2002621"/>
            <a:ext cx="8056563" cy="1135062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2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1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0" y="5229723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3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3020" y="2618285"/>
            <a:ext cx="747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HSPC Terminology and Information Model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 Update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539" y="4505757"/>
            <a:ext cx="8042276" cy="26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871969"/>
            <a:ext cx="9144000" cy="788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1600" dirty="0">
                <a:solidFill>
                  <a:srgbClr val="595959"/>
                </a:solidFill>
              </a:rPr>
              <a:t>Susan Matney, PhD, RNC-OB, FAAN (Initiative </a:t>
            </a:r>
            <a:r>
              <a:rPr lang="en-US" sz="1600" dirty="0" smtClean="0">
                <a:solidFill>
                  <a:srgbClr val="595959"/>
                </a:solidFill>
              </a:rPr>
              <a:t>Co-lead)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Keith Campbell, MD, FACMI </a:t>
            </a:r>
            <a:r>
              <a:rPr lang="en-US" sz="1600" dirty="0">
                <a:solidFill>
                  <a:srgbClr val="595959"/>
                </a:solidFill>
              </a:rPr>
              <a:t>(Initiative Co-lead)</a:t>
            </a:r>
            <a:endParaRPr lang="en-US" sz="1600" dirty="0" smtClean="0">
              <a:solidFill>
                <a:srgbClr val="595959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8/02</a:t>
            </a:r>
            <a:r>
              <a:rPr lang="en-US" sz="1600" dirty="0" smtClean="0">
                <a:solidFill>
                  <a:srgbClr val="595959"/>
                </a:solidFill>
              </a:rPr>
              <a:t>/2017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6" y="1081030"/>
            <a:ext cx="5433164" cy="11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effectLst/>
              </a:rPr>
              <a:t>Deliverable 4:  </a:t>
            </a:r>
            <a:r>
              <a:rPr lang="en-US" sz="2400" dirty="0" smtClean="0">
                <a:effectLst/>
              </a:rPr>
              <a:t>Provide SOLOR terminology </a:t>
            </a:r>
            <a:r>
              <a:rPr lang="en-US" sz="2400" dirty="0" smtClean="0">
                <a:effectLst/>
              </a:rPr>
              <a:t>services (overseen </a:t>
            </a:r>
            <a:r>
              <a:rPr lang="en-US" sz="2400" dirty="0" smtClean="0">
                <a:effectLst/>
              </a:rPr>
              <a:t>by Keith Campbell)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  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41528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/>
              <a:t>Goal 3: Determine Terminology Services required for model binding</a:t>
            </a:r>
          </a:p>
          <a:p>
            <a:pPr lvl="2"/>
            <a:r>
              <a:rPr lang="en-US" sz="1500" dirty="0"/>
              <a:t>Assigned to : CIMI Pattern Development Subgroup (Susan will lead)</a:t>
            </a:r>
          </a:p>
          <a:p>
            <a:pPr marL="0" lvl="0" indent="0">
              <a:buNone/>
            </a:pPr>
            <a:r>
              <a:rPr lang="en-US" sz="2200" dirty="0" smtClean="0"/>
              <a:t>Goal </a:t>
            </a:r>
            <a:r>
              <a:rPr lang="en-US" sz="2200" dirty="0"/>
              <a:t>4</a:t>
            </a:r>
            <a:r>
              <a:rPr lang="en-US" sz="2200" dirty="0" smtClean="0"/>
              <a:t>: Identify and implement terminology server</a:t>
            </a:r>
            <a:endParaRPr lang="en-US" sz="2200" dirty="0"/>
          </a:p>
          <a:p>
            <a:pPr lvl="2"/>
            <a:r>
              <a:rPr lang="en-US" sz="1500" dirty="0"/>
              <a:t>Assigned to : </a:t>
            </a:r>
            <a:r>
              <a:rPr lang="en-US" sz="1500" dirty="0" smtClean="0"/>
              <a:t>Keith</a:t>
            </a:r>
          </a:p>
          <a:p>
            <a:pPr lvl="1"/>
            <a:r>
              <a:rPr lang="en-US" sz="1700" dirty="0" smtClean="0"/>
              <a:t>Contract signed for </a:t>
            </a:r>
            <a:r>
              <a:rPr lang="en-US" sz="1700" dirty="0" err="1" smtClean="0"/>
              <a:t>Ontoserver</a:t>
            </a:r>
            <a:endParaRPr lang="en-US" sz="1700" dirty="0" smtClean="0"/>
          </a:p>
          <a:p>
            <a:pPr lvl="1"/>
            <a:r>
              <a:rPr lang="en-US" sz="1700" dirty="0" smtClean="0"/>
              <a:t>Populated with SNOMED and LOINC</a:t>
            </a:r>
            <a:endParaRPr lang="en-US" sz="1700" dirty="0"/>
          </a:p>
          <a:p>
            <a:pPr marL="0" lvl="0" indent="0">
              <a:buNone/>
            </a:pPr>
            <a:r>
              <a:rPr lang="en-US" sz="2200" dirty="0"/>
              <a:t>Goal </a:t>
            </a:r>
            <a:r>
              <a:rPr lang="en-US" sz="2200" dirty="0" smtClean="0"/>
              <a:t>5: </a:t>
            </a:r>
            <a:r>
              <a:rPr lang="en-US" sz="2200" dirty="0"/>
              <a:t>Implement Terminology Services for model binding</a:t>
            </a:r>
          </a:p>
          <a:p>
            <a:pPr lvl="2"/>
            <a:r>
              <a:rPr lang="en-US" sz="1500" dirty="0" smtClean="0"/>
              <a:t>Overseen by </a:t>
            </a:r>
            <a:r>
              <a:rPr lang="en-US" sz="1500" dirty="0"/>
              <a:t>: </a:t>
            </a:r>
            <a:r>
              <a:rPr lang="en-US" sz="1500" dirty="0" smtClean="0"/>
              <a:t>Keith</a:t>
            </a:r>
          </a:p>
          <a:p>
            <a:pPr lvl="1"/>
            <a:r>
              <a:rPr lang="en-US" sz="1800" dirty="0" smtClean="0"/>
              <a:t>Recently delegated to Cognitive</a:t>
            </a:r>
            <a:endParaRPr lang="en-US" sz="1800" dirty="0"/>
          </a:p>
          <a:p>
            <a:pPr lvl="2"/>
            <a:endParaRPr lang="en-US" sz="1500" dirty="0" smtClean="0"/>
          </a:p>
          <a:p>
            <a:pPr lvl="2"/>
            <a:endParaRPr lang="en-US" sz="4800" kern="1200" dirty="0" smtClean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0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effectLst/>
              </a:rPr>
              <a:t>Deliverable 5: </a:t>
            </a:r>
            <a:r>
              <a:rPr lang="en-US" sz="2400" dirty="0" smtClean="0">
                <a:effectLst/>
              </a:rPr>
              <a:t>Define versioning and </a:t>
            </a:r>
            <a:r>
              <a:rPr lang="en-US" sz="2400" dirty="0"/>
              <a:t>governance </a:t>
            </a:r>
            <a:r>
              <a:rPr lang="en-US" sz="2400" dirty="0" smtClean="0">
                <a:effectLst/>
              </a:rPr>
              <a:t>processes for terminology and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>
                <a:effectLst/>
              </a:rPr>
              <a:t>Goal 1: Terminology Versioning and </a:t>
            </a:r>
            <a:r>
              <a:rPr lang="en-US" sz="2000" dirty="0" smtClean="0"/>
              <a:t>Governance </a:t>
            </a:r>
            <a:r>
              <a:rPr lang="en-US" sz="2000" dirty="0" smtClean="0">
                <a:effectLst/>
              </a:rPr>
              <a:t>Processes</a:t>
            </a:r>
          </a:p>
          <a:p>
            <a:pPr lvl="2"/>
            <a:r>
              <a:rPr lang="en-US" sz="1400" dirty="0"/>
              <a:t>Assigned to: </a:t>
            </a:r>
            <a:r>
              <a:rPr lang="en-US" sz="1400" dirty="0" smtClean="0"/>
              <a:t>Keith Campbell</a:t>
            </a:r>
            <a:endParaRPr lang="en-US" sz="1400" dirty="0" smtClean="0">
              <a:effectLst/>
            </a:endParaRPr>
          </a:p>
          <a:p>
            <a:pPr lvl="1"/>
            <a:r>
              <a:rPr lang="en-US" sz="20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STAMP</a:t>
            </a:r>
          </a:p>
          <a:p>
            <a:pPr lvl="2"/>
            <a:r>
              <a:rPr lang="en-US" sz="1800" dirty="0"/>
              <a:t>Status, Time, Author, Module, Path</a:t>
            </a:r>
            <a:endParaRPr lang="en-US" sz="1800" kern="1200" dirty="0" smtClean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2000" dirty="0" smtClean="0">
                <a:effectLst/>
              </a:rPr>
              <a:t>Goal 2: </a:t>
            </a:r>
            <a:r>
              <a:rPr lang="en-US" sz="2000" dirty="0" smtClean="0"/>
              <a:t>Model </a:t>
            </a:r>
            <a:r>
              <a:rPr lang="en-US" sz="2000" dirty="0"/>
              <a:t>Versioning and Governance Processes</a:t>
            </a:r>
          </a:p>
          <a:p>
            <a:pPr marL="968375" marR="0" lvl="2" indent="-282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lang="en-US" sz="1400" dirty="0" smtClean="0">
                <a:effectLst/>
              </a:rPr>
              <a:t>Assigned to: </a:t>
            </a:r>
            <a:r>
              <a: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Claude/Jay/Stan</a:t>
            </a: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10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1" y="1467594"/>
            <a:ext cx="2349499" cy="3240688"/>
          </a:xfrm>
        </p:spPr>
      </p:pic>
    </p:spTree>
    <p:extLst>
      <p:ext uri="{BB962C8B-B14F-4D97-AF65-F5344CB8AC3E}">
        <p14:creationId xmlns:p14="http://schemas.microsoft.com/office/powerpoint/2010/main" val="34844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Terminology and Modeling Initiative: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06677"/>
            <a:ext cx="8042276" cy="31463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effectLst/>
              </a:rPr>
              <a:t>Develop terminology and information models as a foundation for true semantic interoperability </a:t>
            </a:r>
          </a:p>
          <a:p>
            <a:pPr lvl="1"/>
            <a:r>
              <a:rPr lang="en-US" sz="2400" dirty="0" smtClean="0">
                <a:effectLst/>
              </a:rPr>
              <a:t>Based on real world, technical, high priority use cases brought to us by the member community. </a:t>
            </a:r>
          </a:p>
        </p:txBody>
      </p:sp>
    </p:spTree>
    <p:extLst>
      <p:ext uri="{BB962C8B-B14F-4D97-AF65-F5344CB8AC3E}">
        <p14:creationId xmlns:p14="http://schemas.microsoft.com/office/powerpoint/2010/main" val="24701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4" y="0"/>
            <a:ext cx="7390357" cy="5555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Huff </a:t>
            </a:r>
            <a:fld id="{EBE4D7B4-ED56-410C-BB88-9AEEB1A4B6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effectLst/>
              </a:rPr>
              <a:t>Deliverable 1:  </a:t>
            </a:r>
            <a:r>
              <a:rPr lang="en-US" sz="2400" dirty="0" smtClean="0">
                <a:effectLst/>
              </a:rPr>
              <a:t>Develop the CIMI </a:t>
            </a:r>
            <a:r>
              <a:rPr lang="en-US" sz="2400" dirty="0" smtClean="0"/>
              <a:t>Content </a:t>
            </a:r>
            <a:r>
              <a:rPr lang="en-US" sz="2400" dirty="0" smtClean="0">
                <a:effectLst/>
              </a:rPr>
              <a:t>Architecture</a:t>
            </a:r>
            <a:r>
              <a:rPr lang="en-US" sz="1100" dirty="0" smtClean="0">
                <a:effectLst/>
              </a:rPr>
              <a:t>  </a:t>
            </a:r>
            <a:br>
              <a:rPr lang="en-US" sz="1100" dirty="0" smtClean="0">
                <a:effectLst/>
              </a:rPr>
            </a:br>
            <a:r>
              <a:rPr lang="en-US" sz="1400" dirty="0" smtClean="0"/>
              <a:t>(overseen by HL7 CIMI WG)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40661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>
                <a:effectLst/>
              </a:rPr>
              <a:t>Goal </a:t>
            </a:r>
            <a:r>
              <a:rPr lang="en-US" sz="2000" dirty="0"/>
              <a:t>1</a:t>
            </a:r>
            <a:r>
              <a:rPr lang="en-US" sz="2000" dirty="0" smtClean="0">
                <a:effectLst/>
              </a:rPr>
              <a:t>: Develop the high level reference archetypes (patterns) and ballot</a:t>
            </a:r>
          </a:p>
          <a:p>
            <a:pPr marL="962025" lvl="2" indent="-342900"/>
            <a:r>
              <a:rPr lang="en-US" sz="1400" dirty="0" smtClean="0"/>
              <a:t>Assigned </a:t>
            </a:r>
            <a:r>
              <a:rPr lang="en-US" sz="1400" dirty="0"/>
              <a:t>to : </a:t>
            </a:r>
            <a:r>
              <a:rPr lang="en-US" sz="1400" dirty="0" smtClean="0"/>
              <a:t>CIMI </a:t>
            </a:r>
          </a:p>
          <a:p>
            <a:pPr lvl="1"/>
            <a:r>
              <a:rPr lang="en-US" sz="1600" dirty="0" smtClean="0"/>
              <a:t>CIMI Model Style Guide in Sept ballot</a:t>
            </a:r>
            <a:endParaRPr lang="en-US" sz="1600" dirty="0" smtClean="0">
              <a:effectLst/>
            </a:endParaRPr>
          </a:p>
          <a:p>
            <a:pPr lvl="1"/>
            <a:r>
              <a:rPr lang="en-US" sz="1600" dirty="0" smtClean="0"/>
              <a:t>Archetypes </a:t>
            </a:r>
            <a:r>
              <a:rPr lang="en-US" sz="1600" dirty="0" smtClean="0"/>
              <a:t>included: Actor, Organization, </a:t>
            </a:r>
            <a:r>
              <a:rPr lang="en-US" sz="1600" dirty="0" smtClean="0">
                <a:effectLst/>
              </a:rPr>
              <a:t>Encounter, Evaluation Result, </a:t>
            </a:r>
            <a:r>
              <a:rPr lang="en-US" sz="1600" dirty="0" smtClean="0"/>
              <a:t>Procedure, </a:t>
            </a:r>
            <a:r>
              <a:rPr lang="en-US" sz="1600" dirty="0" smtClean="0">
                <a:effectLst/>
              </a:rPr>
              <a:t>Assertion, </a:t>
            </a:r>
            <a:r>
              <a:rPr lang="en-US" sz="1600" dirty="0" smtClean="0">
                <a:effectLst/>
              </a:rPr>
              <a:t>Medication, Device</a:t>
            </a:r>
            <a:endParaRPr lang="en-US" sz="1600" dirty="0" smtClean="0">
              <a:effectLst/>
            </a:endParaRPr>
          </a:p>
          <a:p>
            <a:pPr marL="0" lvl="0" indent="0">
              <a:buNone/>
            </a:pPr>
            <a:r>
              <a:rPr lang="en-US" sz="2000" dirty="0" smtClean="0"/>
              <a:t>Goal </a:t>
            </a:r>
            <a:r>
              <a:rPr lang="en-US" sz="2000" dirty="0" smtClean="0"/>
              <a:t>2: Create and ballot the CIMI Reference and Foundational Archetypes</a:t>
            </a:r>
          </a:p>
          <a:p>
            <a:pPr lvl="2"/>
            <a:r>
              <a:rPr lang="en-US" sz="1400" dirty="0" smtClean="0"/>
              <a:t>Assigned </a:t>
            </a:r>
            <a:r>
              <a:rPr lang="en-US" sz="1400" dirty="0"/>
              <a:t>to : </a:t>
            </a:r>
            <a:r>
              <a:rPr lang="en-US" sz="1400" dirty="0" smtClean="0"/>
              <a:t>Claude Nanjo/Joey Coyle</a:t>
            </a:r>
          </a:p>
          <a:p>
            <a:pPr lvl="1"/>
            <a:r>
              <a:rPr lang="en-US" sz="1600" dirty="0" smtClean="0"/>
              <a:t>Patterns above developed and in </a:t>
            </a:r>
            <a:r>
              <a:rPr lang="en-US" sz="1600" dirty="0" smtClean="0"/>
              <a:t>ballot</a:t>
            </a:r>
          </a:p>
          <a:p>
            <a:pPr lvl="1"/>
            <a:r>
              <a:rPr lang="en-US" sz="1600" dirty="0" smtClean="0"/>
              <a:t>Architecture guide in ballot</a:t>
            </a:r>
            <a:endParaRPr lang="en-US" sz="1600" dirty="0" smtClean="0"/>
          </a:p>
          <a:p>
            <a:pPr lvl="1"/>
            <a:r>
              <a:rPr lang="en-US" sz="1600" dirty="0" smtClean="0"/>
              <a:t>Future patterns </a:t>
            </a:r>
            <a:r>
              <a:rPr lang="en-US" sz="1600" dirty="0" smtClean="0"/>
              <a:t>(</a:t>
            </a:r>
            <a:r>
              <a:rPr lang="en-US" sz="1600" dirty="0" smtClean="0"/>
              <a:t>Orders, Procedure specializations…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685800" lvl="2" indent="0">
              <a:buNone/>
            </a:pPr>
            <a:endParaRPr lang="en-US" sz="1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35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935112"/>
          </a:xfrm>
        </p:spPr>
        <p:txBody>
          <a:bodyPr/>
          <a:lstStyle/>
          <a:p>
            <a:pPr lvl="0"/>
            <a:r>
              <a:rPr lang="en-US" sz="2400" dirty="0" smtClean="0">
                <a:effectLst/>
              </a:rPr>
              <a:t>Deliverable</a:t>
            </a:r>
            <a:r>
              <a:rPr lang="en-US" sz="2400" baseline="0" dirty="0" smtClean="0">
                <a:effectLst/>
              </a:rPr>
              <a:t> 2 Pilot Projects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5703"/>
            <a:ext cx="8042276" cy="4319751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effectLst/>
              </a:rPr>
              <a:t>OPA/ACOG Family Practice Annual Report (FPAR)</a:t>
            </a:r>
          </a:p>
          <a:p>
            <a:pPr lvl="2"/>
            <a:r>
              <a:rPr lang="en-US" sz="1800" dirty="0" smtClean="0"/>
              <a:t>119 FHIR Profiles Created</a:t>
            </a:r>
          </a:p>
          <a:p>
            <a:pPr lvl="2"/>
            <a:r>
              <a:rPr lang="en-US" sz="1800" dirty="0" smtClean="0"/>
              <a:t>Working in Implementation Guide</a:t>
            </a:r>
          </a:p>
          <a:p>
            <a:pPr lvl="2"/>
            <a:r>
              <a:rPr lang="en-US" sz="1800" dirty="0" smtClean="0"/>
              <a:t>SMART on FHIR app final deliverable (contracting in process)</a:t>
            </a:r>
            <a:endParaRPr lang="en-US" sz="1800" dirty="0" smtClean="0"/>
          </a:p>
          <a:p>
            <a:pPr lvl="1"/>
            <a:r>
              <a:rPr lang="en-US" sz="2000" dirty="0" smtClean="0"/>
              <a:t>Skin/Wound Assessment</a:t>
            </a:r>
          </a:p>
          <a:p>
            <a:pPr lvl="2"/>
            <a:r>
              <a:rPr lang="en-US" sz="1800" dirty="0" smtClean="0">
                <a:effectLst/>
              </a:rPr>
              <a:t>Using </a:t>
            </a:r>
            <a:r>
              <a:rPr lang="en-US" sz="1800" dirty="0" smtClean="0">
                <a:effectLst/>
              </a:rPr>
              <a:t>this project to develop SOLOR content and </a:t>
            </a:r>
            <a:r>
              <a:rPr lang="en-US" sz="1800" dirty="0" smtClean="0">
                <a:effectLst/>
              </a:rPr>
              <a:t>processes</a:t>
            </a:r>
          </a:p>
          <a:p>
            <a:pPr lvl="2"/>
            <a:r>
              <a:rPr lang="en-US" sz="1800" dirty="0" smtClean="0"/>
              <a:t>Reference sets developed in </a:t>
            </a:r>
            <a:r>
              <a:rPr lang="en-US" sz="1800" dirty="0" err="1" smtClean="0"/>
              <a:t>Termspace</a:t>
            </a:r>
            <a:endParaRPr lang="en-US" sz="1800" dirty="0" smtClean="0"/>
          </a:p>
          <a:p>
            <a:pPr lvl="2"/>
            <a:r>
              <a:rPr lang="en-US" sz="1800" dirty="0" smtClean="0">
                <a:effectLst/>
              </a:rPr>
              <a:t>Jira project developed and tracking</a:t>
            </a:r>
          </a:p>
          <a:p>
            <a:pPr lvl="1"/>
            <a:r>
              <a:rPr lang="en-US" dirty="0" smtClean="0"/>
              <a:t>Starting Projects </a:t>
            </a:r>
          </a:p>
          <a:p>
            <a:pPr lvl="2"/>
            <a:r>
              <a:rPr lang="en-US" sz="1800" dirty="0" smtClean="0">
                <a:effectLst/>
              </a:rPr>
              <a:t>Vital Signs – common models compared and data set created</a:t>
            </a:r>
            <a:endParaRPr lang="en-US" sz="1800" dirty="0" smtClean="0">
              <a:effectLst/>
            </a:endParaRPr>
          </a:p>
          <a:p>
            <a:pPr lvl="2"/>
            <a:r>
              <a:rPr lang="en-US" sz="1800" dirty="0" smtClean="0"/>
              <a:t>Common </a:t>
            </a:r>
            <a:r>
              <a:rPr lang="en-US" sz="1800" dirty="0" smtClean="0"/>
              <a:t>labs – met with HL7 Orders &amp; Observations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093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935366"/>
          </a:xfrm>
        </p:spPr>
        <p:txBody>
          <a:bodyPr/>
          <a:lstStyle/>
          <a:p>
            <a:pPr lvl="0"/>
            <a:r>
              <a:rPr lang="en-US" sz="2400" b="1" dirty="0" smtClean="0">
                <a:effectLst/>
              </a:rPr>
              <a:t>Deliverable 3:  </a:t>
            </a:r>
            <a:r>
              <a:rPr lang="en-US" sz="2400" dirty="0" smtClean="0">
                <a:effectLst/>
              </a:rPr>
              <a:t>Define Model Development Pipeline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4130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Goal 1: </a:t>
            </a:r>
            <a:r>
              <a:rPr lang="en-US" sz="2000" dirty="0"/>
              <a:t>Model </a:t>
            </a:r>
            <a:r>
              <a:rPr lang="en-US" sz="2000" dirty="0" smtClean="0"/>
              <a:t>Request Process Model Development</a:t>
            </a:r>
          </a:p>
          <a:p>
            <a:pPr lvl="3"/>
            <a:r>
              <a:rPr lang="en-US" sz="1400" dirty="0"/>
              <a:t>Assigned to : </a:t>
            </a:r>
            <a:r>
              <a:rPr lang="en-US" sz="1400" dirty="0" smtClean="0"/>
              <a:t>Susan/Keith</a:t>
            </a:r>
          </a:p>
          <a:p>
            <a:pPr lvl="1"/>
            <a:r>
              <a:rPr lang="en-US" sz="1600" dirty="0" smtClean="0"/>
              <a:t>Process diagrammed (analysis, terminology and model mapping, content creation)</a:t>
            </a:r>
          </a:p>
          <a:p>
            <a:pPr lvl="1"/>
            <a:r>
              <a:rPr lang="en-US" sz="1600" dirty="0" smtClean="0"/>
              <a:t>Define </a:t>
            </a:r>
            <a:r>
              <a:rPr lang="en-US" sz="1600" dirty="0" smtClean="0"/>
              <a:t>Scope Templates </a:t>
            </a:r>
            <a:endParaRPr lang="en-US" sz="1600" dirty="0" smtClean="0"/>
          </a:p>
          <a:p>
            <a:pPr lvl="1"/>
            <a:r>
              <a:rPr lang="en-US" sz="1600" dirty="0" smtClean="0">
                <a:effectLst/>
              </a:rPr>
              <a:t>Use </a:t>
            </a:r>
            <a:r>
              <a:rPr lang="en-US" sz="1600" dirty="0" smtClean="0">
                <a:effectLst/>
              </a:rPr>
              <a:t>Case Template Development</a:t>
            </a:r>
          </a:p>
          <a:p>
            <a:pPr lvl="1"/>
            <a:r>
              <a:rPr lang="en-US" sz="1600" dirty="0" smtClean="0"/>
              <a:t>Define Analysis </a:t>
            </a:r>
            <a:r>
              <a:rPr lang="en-US" sz="1600" dirty="0" smtClean="0"/>
              <a:t>Process</a:t>
            </a:r>
            <a:endParaRPr lang="en-US" sz="1600" dirty="0" smtClean="0"/>
          </a:p>
          <a:p>
            <a:pPr lvl="1"/>
            <a:r>
              <a:rPr lang="en-US" sz="1600" dirty="0" smtClean="0">
                <a:effectLst/>
              </a:rPr>
              <a:t>Identify content curation process </a:t>
            </a:r>
            <a:r>
              <a:rPr lang="en-US" sz="1600" dirty="0" smtClean="0">
                <a:effectLst/>
              </a:rPr>
              <a:t>(SOLOR</a:t>
            </a:r>
            <a:r>
              <a:rPr lang="en-US" sz="1600" dirty="0" smtClean="0">
                <a:effectLst/>
              </a:rPr>
              <a:t>)</a:t>
            </a:r>
          </a:p>
          <a:p>
            <a:pPr lvl="1"/>
            <a:r>
              <a:rPr lang="en-US" sz="1600" dirty="0" smtClean="0"/>
              <a:t>Define and Document Model Development Process</a:t>
            </a:r>
          </a:p>
          <a:p>
            <a:pPr marL="0" indent="0">
              <a:buNone/>
            </a:pPr>
            <a:r>
              <a:rPr lang="en-US" sz="2000" dirty="0"/>
              <a:t>Goal 2</a:t>
            </a:r>
            <a:r>
              <a:rPr lang="en-US" sz="2000" dirty="0" smtClean="0"/>
              <a:t>: Model Development Process</a:t>
            </a:r>
          </a:p>
          <a:p>
            <a:pPr lvl="2"/>
            <a:r>
              <a:rPr lang="en-US" sz="1400" dirty="0" smtClean="0"/>
              <a:t>Assigned to : </a:t>
            </a:r>
            <a:r>
              <a:rPr lang="en-US" sz="1400" dirty="0" smtClean="0"/>
              <a:t>Susan/Claude/Jay</a:t>
            </a:r>
          </a:p>
          <a:p>
            <a:pPr lvl="1"/>
            <a:r>
              <a:rPr lang="en-US" sz="1600" dirty="0"/>
              <a:t>Identifying common principles and processes during SOLOR </a:t>
            </a:r>
            <a:r>
              <a:rPr lang="en-US" sz="1600" dirty="0" smtClean="0"/>
              <a:t>development – document started</a:t>
            </a:r>
          </a:p>
          <a:p>
            <a:pPr lvl="1"/>
            <a:r>
              <a:rPr lang="en-US" sz="1600" dirty="0" smtClean="0"/>
              <a:t>Model request spreadsheet being evaluated and refined</a:t>
            </a:r>
            <a:endParaRPr lang="en-US" sz="1600" dirty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949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4530725" cy="1114130"/>
          </a:xfrm>
        </p:spPr>
        <p:txBody>
          <a:bodyPr/>
          <a:lstStyle/>
          <a:p>
            <a:r>
              <a:rPr lang="en-US" sz="3600" dirty="0" smtClean="0"/>
              <a:t>Request to CIMI to FHIR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9274" y="1333500"/>
            <a:ext cx="4451703" cy="381423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Data Collection</a:t>
            </a:r>
          </a:p>
          <a:p>
            <a:r>
              <a:rPr lang="en-US" sz="2400" dirty="0" smtClean="0"/>
              <a:t>Content Review</a:t>
            </a:r>
          </a:p>
          <a:p>
            <a:r>
              <a:rPr lang="en-US" sz="2400" dirty="0" smtClean="0"/>
              <a:t>Content Analysis</a:t>
            </a:r>
          </a:p>
          <a:p>
            <a:r>
              <a:rPr lang="en-US" sz="2400" dirty="0" smtClean="0"/>
              <a:t>Mapping</a:t>
            </a:r>
          </a:p>
          <a:p>
            <a:r>
              <a:rPr lang="en-US" sz="2400" dirty="0" smtClean="0"/>
              <a:t>Encoding and Content Request</a:t>
            </a:r>
          </a:p>
          <a:p>
            <a:r>
              <a:rPr lang="en-US" sz="2400" dirty="0" smtClean="0"/>
              <a:t>Model Mapping</a:t>
            </a:r>
          </a:p>
          <a:p>
            <a:r>
              <a:rPr lang="en-US" sz="2400" dirty="0" smtClean="0"/>
              <a:t>Model Creation</a:t>
            </a:r>
          </a:p>
          <a:p>
            <a:r>
              <a:rPr lang="en-US" sz="2400" dirty="0" smtClean="0"/>
              <a:t>FHIR Creation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0"/>
            <a:ext cx="342705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14130"/>
          </a:xfrm>
        </p:spPr>
        <p:txBody>
          <a:bodyPr/>
          <a:lstStyle/>
          <a:p>
            <a:r>
              <a:rPr lang="en-US" dirty="0" smtClean="0"/>
              <a:t>Confluence/Jira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" t="14138" r="2112" b="6883"/>
          <a:stretch/>
        </p:blipFill>
        <p:spPr>
          <a:xfrm>
            <a:off x="409396" y="1114130"/>
            <a:ext cx="8182155" cy="4131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396" y="5328355"/>
            <a:ext cx="778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https://healthservices.atlassian.net/wiki/spaces/SOLOR</a:t>
            </a:r>
          </a:p>
        </p:txBody>
      </p:sp>
    </p:spTree>
    <p:extLst>
      <p:ext uri="{BB962C8B-B14F-4D97-AF65-F5344CB8AC3E}">
        <p14:creationId xmlns:p14="http://schemas.microsoft.com/office/powerpoint/2010/main" val="93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1" y="89647"/>
            <a:ext cx="8613422" cy="1114130"/>
          </a:xfrm>
        </p:spPr>
        <p:txBody>
          <a:bodyPr/>
          <a:lstStyle/>
          <a:p>
            <a:pPr lvl="0"/>
            <a:r>
              <a:rPr lang="en-US" sz="2400" b="1" dirty="0" smtClean="0">
                <a:effectLst/>
              </a:rPr>
              <a:t>Deliverable 4: </a:t>
            </a:r>
            <a:r>
              <a:rPr lang="en-US" sz="2400" dirty="0" smtClean="0">
                <a:effectLst/>
              </a:rPr>
              <a:t>SOLOR </a:t>
            </a:r>
            <a:r>
              <a:rPr lang="en-US" sz="2400" dirty="0" smtClean="0">
                <a:effectLst/>
              </a:rPr>
              <a:t>terminology </a:t>
            </a:r>
            <a:r>
              <a:rPr lang="en-US" sz="2400" dirty="0" smtClean="0">
                <a:effectLst/>
              </a:rPr>
              <a:t>editing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environment (overseen </a:t>
            </a:r>
            <a:r>
              <a:rPr lang="en-US" sz="2400" dirty="0" smtClean="0">
                <a:effectLst/>
              </a:rPr>
              <a:t>by Keith Campbell)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  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41528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 smtClean="0">
                <a:effectLst/>
              </a:rPr>
              <a:t>Goal 1: Determine Terminology Editing </a:t>
            </a:r>
            <a:r>
              <a:rPr lang="en-US" sz="2200" dirty="0" smtClean="0">
                <a:effectLst/>
              </a:rPr>
              <a:t>Environment - done</a:t>
            </a:r>
            <a:endParaRPr lang="en-US" sz="2200" dirty="0" smtClean="0">
              <a:effectLst/>
            </a:endParaRPr>
          </a:p>
          <a:p>
            <a:pPr lvl="2"/>
            <a:r>
              <a:rPr lang="en-US" sz="1500" dirty="0" smtClean="0"/>
              <a:t>Assigned to : Keith Campbell</a:t>
            </a:r>
            <a:endParaRPr lang="en-US" sz="1500" dirty="0" smtClean="0">
              <a:effectLst/>
            </a:endParaRPr>
          </a:p>
          <a:p>
            <a:pPr lvl="1"/>
            <a:r>
              <a:rPr lang="en-US" sz="1700" dirty="0" smtClean="0"/>
              <a:t>Using </a:t>
            </a:r>
            <a:r>
              <a:rPr lang="en-US" sz="1700" dirty="0" err="1" smtClean="0"/>
              <a:t>termSpace</a:t>
            </a:r>
            <a:r>
              <a:rPr lang="en-US" sz="1700" dirty="0" smtClean="0"/>
              <a:t> and HSPC SNOMED CT extension namespace</a:t>
            </a:r>
            <a:endParaRPr lang="en-US" sz="1700" dirty="0" smtClean="0"/>
          </a:p>
          <a:p>
            <a:pPr lvl="1"/>
            <a:r>
              <a:rPr lang="en-US" sz="1700" dirty="0" smtClean="0"/>
              <a:t>Content creation is based </a:t>
            </a:r>
            <a:r>
              <a:rPr lang="en-US" sz="1700" dirty="0" smtClean="0"/>
              <a:t>on projects</a:t>
            </a:r>
          </a:p>
          <a:p>
            <a:pPr lvl="1"/>
            <a:r>
              <a:rPr lang="en-US" sz="1700" dirty="0" smtClean="0"/>
              <a:t>Develop </a:t>
            </a:r>
            <a:r>
              <a:rPr lang="en-US" sz="1700" dirty="0"/>
              <a:t>long term </a:t>
            </a:r>
            <a:r>
              <a:rPr lang="en-US" sz="1700" dirty="0" smtClean="0"/>
              <a:t>maintenance process </a:t>
            </a:r>
            <a:r>
              <a:rPr lang="en-US" sz="1700" dirty="0" smtClean="0"/>
              <a:t>(</a:t>
            </a:r>
            <a:r>
              <a:rPr lang="en-US" sz="1700" dirty="0" smtClean="0"/>
              <a:t>in progress</a:t>
            </a:r>
            <a:r>
              <a:rPr lang="en-US" sz="1700" dirty="0" smtClean="0"/>
              <a:t>)</a:t>
            </a:r>
            <a:endParaRPr lang="en-US" sz="1700" dirty="0">
              <a:effectLst/>
            </a:endParaRPr>
          </a:p>
          <a:p>
            <a:pPr marL="0" lvl="0" indent="0">
              <a:buNone/>
            </a:pPr>
            <a:r>
              <a:rPr lang="en-US" sz="2200" dirty="0"/>
              <a:t>Goal </a:t>
            </a:r>
            <a:r>
              <a:rPr lang="en-US" sz="2200" dirty="0" smtClean="0"/>
              <a:t>2: </a:t>
            </a:r>
            <a:r>
              <a:rPr lang="en-US" sz="2200" dirty="0"/>
              <a:t>Define process for </a:t>
            </a:r>
            <a:r>
              <a:rPr lang="en-US" sz="2200" dirty="0" smtClean="0"/>
              <a:t>SOLOR terminology </a:t>
            </a:r>
            <a:r>
              <a:rPr lang="en-US" sz="2200" dirty="0"/>
              <a:t>development</a:t>
            </a:r>
          </a:p>
          <a:p>
            <a:pPr lvl="2"/>
            <a:r>
              <a:rPr lang="en-US" sz="1500" dirty="0" smtClean="0"/>
              <a:t>Assigned </a:t>
            </a:r>
            <a:r>
              <a:rPr lang="en-US" sz="1500" dirty="0"/>
              <a:t>to </a:t>
            </a:r>
            <a:r>
              <a:rPr lang="en-US" sz="1500" dirty="0" smtClean="0"/>
              <a:t>:Keith/John </a:t>
            </a:r>
            <a:r>
              <a:rPr lang="en-US" sz="1500" dirty="0" err="1" smtClean="0"/>
              <a:t>Kilbourn</a:t>
            </a:r>
            <a:endParaRPr lang="en-US" sz="1500" dirty="0" smtClean="0"/>
          </a:p>
          <a:p>
            <a:pPr lvl="1"/>
            <a:r>
              <a:rPr lang="en-US" sz="1700" dirty="0" smtClean="0"/>
              <a:t>Tasks defined in Jira</a:t>
            </a:r>
          </a:p>
          <a:p>
            <a:pPr lvl="1"/>
            <a:r>
              <a:rPr lang="en-US" sz="1700" dirty="0" smtClean="0"/>
              <a:t>Biweekly meeting with CIMI/SOLOR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15722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101322</TotalTime>
  <Words>630</Words>
  <Application>Microsoft Office PowerPoint</Application>
  <PresentationFormat>On-screen Show (16:10)</PresentationFormat>
  <Paragraphs>99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News Gothic MT</vt:lpstr>
      <vt:lpstr>Wingdings 2</vt:lpstr>
      <vt:lpstr>Breeze</vt:lpstr>
      <vt:lpstr>PowerPoint Presentation</vt:lpstr>
      <vt:lpstr>Terminology and Modeling Initiative:</vt:lpstr>
      <vt:lpstr>PowerPoint Presentation</vt:lpstr>
      <vt:lpstr>Deliverable 1:  Develop the CIMI Content Architecture   (overseen by HL7 CIMI WG)</vt:lpstr>
      <vt:lpstr>Deliverable 2 Pilot Projects</vt:lpstr>
      <vt:lpstr>Deliverable 3:  Define Model Development Pipeline</vt:lpstr>
      <vt:lpstr>Request to CIMI to FHIR</vt:lpstr>
      <vt:lpstr>Confluence/Jira</vt:lpstr>
      <vt:lpstr>Deliverable 4: SOLOR terminology editing  environment (overseen by Keith Campbell)   </vt:lpstr>
      <vt:lpstr>Deliverable 4:  Provide SOLOR terminology services (overseen by Keith Campbell)   </vt:lpstr>
      <vt:lpstr>Deliverable 5: Define versioning and governance processes for terminology and models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Susan Matney</cp:lastModifiedBy>
  <cp:revision>407</cp:revision>
  <dcterms:created xsi:type="dcterms:W3CDTF">2015-02-03T21:55:03Z</dcterms:created>
  <dcterms:modified xsi:type="dcterms:W3CDTF">2017-08-01T20:35:50Z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1a4512-8026-4a73-bfb7-8d52c1779a3a_Enabled">
    <vt:lpwstr>True</vt:lpwstr>
  </property>
  <property fmtid="{D5CDD505-2E9C-101B-9397-08002B2CF9AE}" pid="3" name="MSIP_Label_ba1a4512-8026-4a73-bfb7-8d52c1779a3a_SiteId">
    <vt:lpwstr>a79016de-bdd0-4e47-91f4-79416ab912ad</vt:lpwstr>
  </property>
  <property fmtid="{D5CDD505-2E9C-101B-9397-08002B2CF9AE}" pid="4" name="MSIP_Label_ba1a4512-8026-4a73-bfb7-8d52c1779a3a_Ref">
    <vt:lpwstr>https://api.informationprotection.azure.com/api/a79016de-bdd0-4e47-91f4-79416ab912ad</vt:lpwstr>
  </property>
  <property fmtid="{D5CDD505-2E9C-101B-9397-08002B2CF9AE}" pid="5" name="MSIP_Label_ba1a4512-8026-4a73-bfb7-8d52c1779a3a_SetBy">
    <vt:lpwstr>Susan.Matney@imail.org</vt:lpwstr>
  </property>
  <property fmtid="{D5CDD505-2E9C-101B-9397-08002B2CF9AE}" pid="6" name="MSIP_Label_ba1a4512-8026-4a73-bfb7-8d52c1779a3a_SetDate">
    <vt:lpwstr>2017-04-11T15:25:10.7068240-06:00</vt:lpwstr>
  </property>
  <property fmtid="{D5CDD505-2E9C-101B-9397-08002B2CF9AE}" pid="7" name="MSIP_Label_ba1a4512-8026-4a73-bfb7-8d52c1779a3a_Name">
    <vt:lpwstr>Sensitive Information</vt:lpwstr>
  </property>
  <property fmtid="{D5CDD505-2E9C-101B-9397-08002B2CF9AE}" pid="8" name="MSIP_Label_ba1a4512-8026-4a73-bfb7-8d52c1779a3a_Application">
    <vt:lpwstr>Microsoft Azure Information Protection</vt:lpwstr>
  </property>
  <property fmtid="{D5CDD505-2E9C-101B-9397-08002B2CF9AE}" pid="9" name="MSIP_Label_ba1a4512-8026-4a73-bfb7-8d52c1779a3a_Extended_MSFT_Method">
    <vt:lpwstr>Automatic</vt:lpwstr>
  </property>
  <property fmtid="{D5CDD505-2E9C-101B-9397-08002B2CF9AE}" pid="10" name="Sensitivity">
    <vt:lpwstr>Sensitive Information</vt:lpwstr>
  </property>
</Properties>
</file>