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263" r:id="rId2"/>
    <p:sldId id="261" r:id="rId3"/>
    <p:sldId id="262"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DF84"/>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08" d="100"/>
          <a:sy n="108" d="100"/>
        </p:scale>
        <p:origin x="114" y="8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44225D5-3B9E-41EB-BDFD-347F39F5ED0F}" type="datetimeFigureOut">
              <a:rPr lang="en-US" smtClean="0"/>
              <a:t>8/2/2017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EE6136-E2B0-4791-AD49-9173F5A5E2BF}" type="slidenum">
              <a:rPr lang="en-US" smtClean="0"/>
              <a:t>‹#›</a:t>
            </a:fld>
            <a:endParaRPr lang="en-US"/>
          </a:p>
        </p:txBody>
      </p:sp>
    </p:spTree>
    <p:extLst>
      <p:ext uri="{BB962C8B-B14F-4D97-AF65-F5344CB8AC3E}">
        <p14:creationId xmlns:p14="http://schemas.microsoft.com/office/powerpoint/2010/main" val="24155888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1</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3443893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2</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4243748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A1FFE2-3451-40BC-996E-680B1B74EF18}" type="slidenum">
              <a:rPr lang="en-GB"/>
              <a:pPr/>
              <a:t>3</a:t>
            </a:fld>
            <a:endParaRPr lang="en-GB"/>
          </a:p>
        </p:txBody>
      </p:sp>
      <p:sp>
        <p:nvSpPr>
          <p:cNvPr id="1242114" name="Rectangle 2"/>
          <p:cNvSpPr>
            <a:spLocks noGrp="1" noRot="1" noChangeAspect="1" noChangeArrowheads="1" noTextEdit="1"/>
          </p:cNvSpPr>
          <p:nvPr>
            <p:ph type="sldImg"/>
          </p:nvPr>
        </p:nvSpPr>
        <p:spPr>
          <a:xfrm>
            <a:off x="28575" y="746125"/>
            <a:ext cx="6613525" cy="3721100"/>
          </a:xfrm>
          <a:ln/>
        </p:spPr>
      </p:sp>
      <p:sp>
        <p:nvSpPr>
          <p:cNvPr id="1242115" name="Rectangle 3"/>
          <p:cNvSpPr>
            <a:spLocks noGrp="1" noChangeArrowheads="1"/>
          </p:cNvSpPr>
          <p:nvPr>
            <p:ph type="body" idx="1"/>
          </p:nvPr>
        </p:nvSpPr>
        <p:spPr/>
        <p:txBody>
          <a:bodyPr/>
          <a:lstStyle/>
          <a:p>
            <a:r>
              <a:rPr lang="en-GB"/>
              <a:t>Having taken a look at the current reality, and the future vision, it makes sense to start assessing the gap between the two, and to what degree EDS is in position to help close it. The 5 focus areas are used again to organise the challenges. The orange wording reflects the plans of Working Age in each area. The blue statements are potential EDS offerings that may help to close the Gap. These offerings have not yet been assessed against funding, competitive position, and other qualifying factors. We’ve left those to the next steps after this workshop. </a:t>
            </a:r>
          </a:p>
        </p:txBody>
      </p:sp>
    </p:spTree>
    <p:extLst>
      <p:ext uri="{BB962C8B-B14F-4D97-AF65-F5344CB8AC3E}">
        <p14:creationId xmlns:p14="http://schemas.microsoft.com/office/powerpoint/2010/main" val="2951329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8/2/2017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2</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(~2020)</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3</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(~2022)</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Target State</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1</a:t>
            </a:r>
          </a:p>
          <a:p>
            <a:r>
              <a:rPr lang="en-GB" sz="1400" i="1" dirty="0" smtClean="0">
                <a:solidFill>
                  <a:schemeClr val="tx2"/>
                </a:solidFill>
                <a:latin typeface="Arial" charset="0"/>
                <a:cs typeface="Arial" charset="0"/>
              </a:rPr>
              <a:t>(Thru 2018)</a:t>
            </a:r>
            <a:endParaRPr lang="en-GB" sz="1400" i="1" dirty="0">
              <a:solidFill>
                <a:schemeClr val="tx2"/>
              </a:solidFill>
              <a:latin typeface="Arial" charset="0"/>
              <a:cs typeface="Arial" charset="0"/>
            </a:endParaRP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Security</a:t>
            </a:r>
            <a:endParaRPr lang="en-GB" dirty="0">
              <a:solidFill>
                <a:schemeClr val="accent1">
                  <a:lumMod val="60000"/>
                  <a:lumOff val="40000"/>
                </a:schemeClr>
              </a:solidFill>
              <a:latin typeface="Arial Narrow" pitchFamily="34" charset="0"/>
              <a:cs typeface="Arial" charset="0"/>
            </a:endParaRP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Knowledge</a:t>
            </a:r>
            <a:endParaRPr lang="en-GB" sz="2000" dirty="0">
              <a:solidFill>
                <a:srgbClr val="0070C0"/>
              </a:solidFill>
              <a:latin typeface="Arial Narrow" pitchFamily="34" charset="0"/>
              <a:cs typeface="Arial" charset="0"/>
            </a:endParaRPr>
          </a:p>
        </p:txBody>
      </p:sp>
      <p:sp>
        <p:nvSpPr>
          <p:cNvPr id="1241109" name="Rectangle 21"/>
          <p:cNvSpPr>
            <a:spLocks noChangeArrowheads="1"/>
          </p:cNvSpPr>
          <p:nvPr/>
        </p:nvSpPr>
        <p:spPr bwMode="auto">
          <a:xfrm>
            <a:off x="1631951" y="4652964"/>
            <a:ext cx="2016125" cy="2016125"/>
          </a:xfrm>
          <a:prstGeom prst="rect">
            <a:avLst/>
          </a:prstGeom>
          <a:solidFill>
            <a:schemeClr val="bg2">
              <a:lumMod val="60000"/>
              <a:lumOff val="40000"/>
            </a:schemeClr>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a:t>
            </a:r>
            <a:r>
              <a:rPr lang="en-GB" sz="1200" u="sng" dirty="0" smtClean="0">
                <a:latin typeface="Tahoma" pitchFamily="34" charset="0"/>
                <a:cs typeface="Arial" charset="0"/>
              </a:rPr>
              <a:t>Environment </a:t>
            </a:r>
          </a:p>
          <a:p>
            <a:pPr marL="66675" indent="-66675">
              <a:buFontTx/>
              <a:buChar char="•"/>
            </a:pPr>
            <a:r>
              <a:rPr lang="en-GB" sz="1050" dirty="0" smtClean="0">
                <a:latin typeface="Times New Roman" panose="02020603050405020304" pitchFamily="18" charset="0"/>
                <a:cs typeface="Times New Roman" panose="02020603050405020304" pitchFamily="18" charset="0"/>
              </a:rPr>
              <a:t>Health(care) is </a:t>
            </a:r>
            <a:r>
              <a:rPr lang="en-GB" sz="1050" dirty="0">
                <a:latin typeface="Times New Roman" panose="02020603050405020304" pitchFamily="18" charset="0"/>
                <a:cs typeface="Times New Roman" panose="02020603050405020304" pitchFamily="18" charset="0"/>
              </a:rPr>
              <a:t>a patchwork of </a:t>
            </a:r>
            <a:r>
              <a:rPr lang="en-GB" sz="1050" dirty="0" smtClean="0">
                <a:latin typeface="Times New Roman" panose="02020603050405020304" pitchFamily="18" charset="0"/>
                <a:cs typeface="Times New Roman" panose="02020603050405020304" pitchFamily="18" charset="0"/>
              </a:rPr>
              <a:t>silos </a:t>
            </a:r>
            <a:r>
              <a:rPr lang="en-GB" sz="1050" dirty="0">
                <a:latin typeface="Times New Roman" panose="02020603050405020304" pitchFamily="18" charset="0"/>
                <a:cs typeface="Times New Roman" panose="02020603050405020304" pitchFamily="18" charset="0"/>
              </a:rPr>
              <a:t>of health payment </a:t>
            </a:r>
            <a:r>
              <a:rPr lang="en-GB" sz="1050" dirty="0" smtClean="0">
                <a:latin typeface="Times New Roman" panose="02020603050405020304" pitchFamily="18" charset="0"/>
                <a:cs typeface="Times New Roman" panose="02020603050405020304" pitchFamily="18" charset="0"/>
              </a:rPr>
              <a:t>&amp; delivery</a:t>
            </a:r>
            <a:endParaRPr lang="en-GB" sz="1050" dirty="0">
              <a:latin typeface="Times New Roman" panose="02020603050405020304" pitchFamily="18" charset="0"/>
              <a:cs typeface="Times New Roman" panose="02020603050405020304" pitchFamily="18" charset="0"/>
            </a:endParaRPr>
          </a:p>
          <a:p>
            <a:pPr marL="66675" indent="-66675">
              <a:buFontTx/>
              <a:buChar char="•"/>
            </a:pPr>
            <a:r>
              <a:rPr lang="en-GB" sz="1050" dirty="0" smtClean="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smtClean="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smtClean="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smtClean="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smtClean="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smtClean="0">
                <a:latin typeface="Times New Roman" panose="02020603050405020304" pitchFamily="18" charset="0"/>
                <a:cs typeface="Times New Roman" panose="02020603050405020304" pitchFamily="18" charset="0"/>
              </a:rPr>
              <a:t>“Learning health system” is unrealized</a:t>
            </a:r>
          </a:p>
          <a:p>
            <a:endParaRPr lang="en-GB" sz="1050" dirty="0" smtClean="0">
              <a:latin typeface="Times New Roman" panose="02020603050405020304" pitchFamily="18" charset="0"/>
              <a:cs typeface="Times New Roman" panose="02020603050405020304" pitchFamily="18" charset="0"/>
            </a:endParaRP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solidFill>
            <a:schemeClr val="bg2">
              <a:lumMod val="60000"/>
              <a:lumOff val="40000"/>
            </a:schemeClr>
          </a:solid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a:t>
            </a:r>
            <a:r>
              <a:rPr lang="en-GB" sz="1200" u="sng" dirty="0" smtClean="0">
                <a:latin typeface="Tahoma" pitchFamily="34" charset="0"/>
                <a:cs typeface="Arial" charset="0"/>
              </a:rPr>
              <a:t>State</a:t>
            </a:r>
            <a:endParaRPr lang="en-GB" sz="1200" u="sng" dirty="0">
              <a:latin typeface="Tahoma" pitchFamily="34" charset="0"/>
              <a:cs typeface="Arial" charset="0"/>
            </a:endParaRPr>
          </a:p>
          <a:p>
            <a:pPr marL="66675" indent="-66675">
              <a:buFontTx/>
              <a:buChar char="•"/>
            </a:pPr>
            <a:r>
              <a:rPr lang="en-GB" sz="900" dirty="0" smtClean="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smtClean="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smtClean="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smtClean="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smtClean="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smtClean="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chemeClr val="bg1">
                    <a:lumMod val="75000"/>
                    <a:lumOff val="25000"/>
                  </a:schemeClr>
                </a:solidFill>
                <a:latin typeface="Tahoma" pitchFamily="34" charset="0"/>
                <a:cs typeface="Arial" charset="0"/>
              </a:rPr>
              <a:t>Articulation of </a:t>
            </a:r>
            <a:r>
              <a:rPr lang="en-GB" sz="1000" dirty="0" err="1">
                <a:solidFill>
                  <a:schemeClr val="bg1">
                    <a:lumMod val="75000"/>
                    <a:lumOff val="25000"/>
                  </a:schemeClr>
                </a:solidFill>
                <a:latin typeface="Tahoma" pitchFamily="34" charset="0"/>
                <a:cs typeface="Arial" charset="0"/>
              </a:rPr>
              <a:t>swimlane</a:t>
            </a:r>
            <a:r>
              <a:rPr lang="en-GB" sz="1000" dirty="0">
                <a:solidFill>
                  <a:schemeClr val="bg1">
                    <a:lumMod val="75000"/>
                    <a:lumOff val="25000"/>
                  </a:schemeClr>
                </a:solidFill>
                <a:latin typeface="Tahoma" pitchFamily="34" charset="0"/>
                <a:cs typeface="Arial" charset="0"/>
              </a:rPr>
              <a:t> goal goes here</a:t>
            </a: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smtClean="0">
                <a:solidFill>
                  <a:schemeClr val="accent1">
                    <a:lumMod val="60000"/>
                    <a:lumOff val="40000"/>
                  </a:schemeClr>
                </a:solidFill>
                <a:latin typeface="Arial Narrow" pitchFamily="34" charset="0"/>
                <a:cs typeface="Arial" charset="0"/>
              </a:rPr>
              <a:t>Software</a:t>
            </a:r>
            <a:endParaRPr lang="en-GB" dirty="0">
              <a:solidFill>
                <a:schemeClr val="accent1">
                  <a:lumMod val="60000"/>
                  <a:lumOff val="40000"/>
                </a:schemeClr>
              </a:solidFill>
              <a:latin typeface="Arial Narrow" pitchFamily="34" charset="0"/>
              <a:cs typeface="Arial" charset="0"/>
            </a:endParaRP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Data</a:t>
            </a:r>
            <a:endParaRPr lang="en-GB" sz="2000" dirty="0">
              <a:solidFill>
                <a:srgbClr val="0070C0"/>
              </a:solidFill>
              <a:latin typeface="Arial Narrow" pitchFamily="34" charset="0"/>
              <a:cs typeface="Arial" charset="0"/>
            </a:endParaRP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Infrastructure</a:t>
            </a:r>
            <a:endParaRPr lang="en-GB" dirty="0">
              <a:solidFill>
                <a:schemeClr val="accent1">
                  <a:lumMod val="60000"/>
                  <a:lumOff val="40000"/>
                </a:schemeClr>
              </a:solidFill>
              <a:latin typeface="Arial Narrow" pitchFamily="34" charset="0"/>
              <a:cs typeface="Arial" charset="0"/>
            </a:endParaRPr>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smtClean="0">
                <a:solidFill>
                  <a:schemeClr val="accent1">
                    <a:lumMod val="60000"/>
                    <a:lumOff val="40000"/>
                  </a:schemeClr>
                </a:solidFill>
                <a:latin typeface="Arial Narrow" pitchFamily="34" charset="0"/>
                <a:cs typeface="Arial" charset="0"/>
              </a:rPr>
              <a:t>Business</a:t>
            </a:r>
            <a:endParaRPr lang="en-GB" sz="2000" dirty="0">
              <a:solidFill>
                <a:schemeClr val="accent1">
                  <a:lumMod val="60000"/>
                  <a:lumOff val="40000"/>
                </a:schemeClr>
              </a:solidFill>
              <a:latin typeface="Arial Narrow" pitchFamily="34" charset="0"/>
              <a:cs typeface="Arial" charset="0"/>
            </a:endParaRPr>
          </a:p>
        </p:txBody>
      </p:sp>
      <p:sp>
        <p:nvSpPr>
          <p:cNvPr id="238" name="AutoShape 76"/>
          <p:cNvSpPr>
            <a:spLocks noChangeArrowheads="1"/>
          </p:cNvSpPr>
          <p:nvPr/>
        </p:nvSpPr>
        <p:spPr bwMode="auto">
          <a:xfrm>
            <a:off x="7844810" y="5564066"/>
            <a:ext cx="145112"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6"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3" name="AutoShape 80"/>
          <p:cNvSpPr>
            <a:spLocks noChangeArrowheads="1"/>
          </p:cNvSpPr>
          <p:nvPr/>
        </p:nvSpPr>
        <p:spPr bwMode="auto">
          <a:xfrm>
            <a:off x="9021571" y="5431964"/>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7"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5"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Tree>
    <p:extLst>
      <p:ext uri="{BB962C8B-B14F-4D97-AF65-F5344CB8AC3E}">
        <p14:creationId xmlns:p14="http://schemas.microsoft.com/office/powerpoint/2010/main" val="10306927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4" name="Rectangle 20"/>
          <p:cNvSpPr>
            <a:spLocks noChangeArrowheads="1"/>
          </p:cNvSpPr>
          <p:nvPr/>
        </p:nvSpPr>
        <p:spPr bwMode="auto">
          <a:xfrm>
            <a:off x="3186844" y="1185708"/>
            <a:ext cx="2024752" cy="553998"/>
          </a:xfrm>
          <a:prstGeom prst="rect">
            <a:avLst/>
          </a:prstGeom>
          <a:noFill/>
          <a:ln w="9525">
            <a:noFill/>
            <a:miter lim="800000"/>
            <a:headEnd/>
            <a:tailEnd/>
          </a:ln>
        </p:spPr>
        <p:txBody>
          <a:bodyPr wrap="square" lIns="0" tIns="0" rIns="0" bIns="0">
            <a:spAutoFit/>
          </a:bodyPr>
          <a:lstStyle/>
          <a:p>
            <a:pPr algn="ctr"/>
            <a:r>
              <a:rPr lang="en-GB" sz="3600" dirty="0" smtClean="0">
                <a:solidFill>
                  <a:schemeClr val="bg1">
                    <a:lumMod val="75000"/>
                    <a:lumOff val="25000"/>
                  </a:schemeClr>
                </a:solidFill>
                <a:latin typeface="Arial Narrow" pitchFamily="34" charset="0"/>
                <a:cs typeface="Arial" charset="0"/>
              </a:rPr>
              <a:t>CONTENT</a:t>
            </a:r>
            <a:endParaRPr lang="en-GB" sz="3600" dirty="0">
              <a:solidFill>
                <a:schemeClr val="bg1">
                  <a:lumMod val="75000"/>
                  <a:lumOff val="25000"/>
                </a:schemeClr>
              </a:solidFill>
              <a:latin typeface="Arial Narrow" pitchFamily="34" charset="0"/>
              <a:cs typeface="Arial" charset="0"/>
            </a:endParaRPr>
          </a:p>
        </p:txBody>
      </p:sp>
      <p:sp>
        <p:nvSpPr>
          <p:cNvPr id="4" name="Rectangle 3"/>
          <p:cNvSpPr/>
          <p:nvPr/>
        </p:nvSpPr>
        <p:spPr>
          <a:xfrm>
            <a:off x="4221489" y="1805277"/>
            <a:ext cx="5672869" cy="4038489"/>
          </a:xfrm>
          <a:custGeom>
            <a:avLst/>
            <a:gdLst>
              <a:gd name="connsiteX0" fmla="*/ 0 w 1820284"/>
              <a:gd name="connsiteY0" fmla="*/ 0 h 1142445"/>
              <a:gd name="connsiteX1" fmla="*/ 1820284 w 1820284"/>
              <a:gd name="connsiteY1" fmla="*/ 0 h 1142445"/>
              <a:gd name="connsiteX2" fmla="*/ 1820284 w 1820284"/>
              <a:gd name="connsiteY2" fmla="*/ 1142445 h 1142445"/>
              <a:gd name="connsiteX3" fmla="*/ 0 w 1820284"/>
              <a:gd name="connsiteY3" fmla="*/ 1142445 h 1142445"/>
              <a:gd name="connsiteX4" fmla="*/ 0 w 1820284"/>
              <a:gd name="connsiteY4" fmla="*/ 0 h 1142445"/>
              <a:gd name="connsiteX0" fmla="*/ 1145689 w 1820284"/>
              <a:gd name="connsiteY0" fmla="*/ 0 h 3390794"/>
              <a:gd name="connsiteX1" fmla="*/ 1820284 w 1820284"/>
              <a:gd name="connsiteY1" fmla="*/ 2248349 h 3390794"/>
              <a:gd name="connsiteX2" fmla="*/ 1820284 w 1820284"/>
              <a:gd name="connsiteY2" fmla="*/ 3390794 h 3390794"/>
              <a:gd name="connsiteX3" fmla="*/ 0 w 1820284"/>
              <a:gd name="connsiteY3" fmla="*/ 3390794 h 3390794"/>
              <a:gd name="connsiteX4" fmla="*/ 1145689 w 1820284"/>
              <a:gd name="connsiteY4" fmla="*/ 0 h 3390794"/>
              <a:gd name="connsiteX0" fmla="*/ 1145689 w 2315136"/>
              <a:gd name="connsiteY0" fmla="*/ 0 h 3390794"/>
              <a:gd name="connsiteX1" fmla="*/ 2315136 w 2315136"/>
              <a:gd name="connsiteY1" fmla="*/ 510989 h 3390794"/>
              <a:gd name="connsiteX2" fmla="*/ 1820284 w 2315136"/>
              <a:gd name="connsiteY2" fmla="*/ 3390794 h 3390794"/>
              <a:gd name="connsiteX3" fmla="*/ 0 w 2315136"/>
              <a:gd name="connsiteY3" fmla="*/ 3390794 h 3390794"/>
              <a:gd name="connsiteX4" fmla="*/ 1145689 w 2315136"/>
              <a:gd name="connsiteY4" fmla="*/ 0 h 3390794"/>
              <a:gd name="connsiteX0" fmla="*/ 1145689 w 2207560"/>
              <a:gd name="connsiteY0" fmla="*/ 0 h 3390794"/>
              <a:gd name="connsiteX1" fmla="*/ 2207560 w 2207560"/>
              <a:gd name="connsiteY1" fmla="*/ 166744 h 3390794"/>
              <a:gd name="connsiteX2" fmla="*/ 1820284 w 2207560"/>
              <a:gd name="connsiteY2" fmla="*/ 3390794 h 3390794"/>
              <a:gd name="connsiteX3" fmla="*/ 0 w 2207560"/>
              <a:gd name="connsiteY3" fmla="*/ 3390794 h 3390794"/>
              <a:gd name="connsiteX4" fmla="*/ 1145689 w 2207560"/>
              <a:gd name="connsiteY4" fmla="*/ 0 h 3390794"/>
              <a:gd name="connsiteX0" fmla="*/ 1145689 w 2277484"/>
              <a:gd name="connsiteY0" fmla="*/ 21514 h 3412308"/>
              <a:gd name="connsiteX1" fmla="*/ 2277484 w 2277484"/>
              <a:gd name="connsiteY1" fmla="*/ 0 h 3412308"/>
              <a:gd name="connsiteX2" fmla="*/ 1820284 w 2277484"/>
              <a:gd name="connsiteY2" fmla="*/ 3412308 h 3412308"/>
              <a:gd name="connsiteX3" fmla="*/ 0 w 2277484"/>
              <a:gd name="connsiteY3" fmla="*/ 3412308 h 3412308"/>
              <a:gd name="connsiteX4" fmla="*/ 1145689 w 2277484"/>
              <a:gd name="connsiteY4" fmla="*/ 21514 h 3412308"/>
              <a:gd name="connsiteX0" fmla="*/ 3749039 w 4880834"/>
              <a:gd name="connsiteY0" fmla="*/ 21514 h 4014736"/>
              <a:gd name="connsiteX1" fmla="*/ 4880834 w 4880834"/>
              <a:gd name="connsiteY1" fmla="*/ 0 h 4014736"/>
              <a:gd name="connsiteX2" fmla="*/ 4423634 w 4880834"/>
              <a:gd name="connsiteY2" fmla="*/ 3412308 h 4014736"/>
              <a:gd name="connsiteX3" fmla="*/ 0 w 4880834"/>
              <a:gd name="connsiteY3" fmla="*/ 4014736 h 4014736"/>
              <a:gd name="connsiteX4" fmla="*/ 3749039 w 4880834"/>
              <a:gd name="connsiteY4" fmla="*/ 21514 h 4014736"/>
              <a:gd name="connsiteX0" fmla="*/ 3749039 w 4880834"/>
              <a:gd name="connsiteY0" fmla="*/ 21514 h 4014736"/>
              <a:gd name="connsiteX1" fmla="*/ 4880834 w 4880834"/>
              <a:gd name="connsiteY1" fmla="*/ 0 h 4014736"/>
              <a:gd name="connsiteX2" fmla="*/ 4880834 w 4880834"/>
              <a:gd name="connsiteY2" fmla="*/ 4014736 h 4014736"/>
              <a:gd name="connsiteX3" fmla="*/ 0 w 4880834"/>
              <a:gd name="connsiteY3" fmla="*/ 4014736 h 4014736"/>
              <a:gd name="connsiteX4" fmla="*/ 3749039 w 4880834"/>
              <a:gd name="connsiteY4" fmla="*/ 21514 h 4014736"/>
              <a:gd name="connsiteX0" fmla="*/ 4567671 w 5699466"/>
              <a:gd name="connsiteY0" fmla="*/ 21514 h 4014736"/>
              <a:gd name="connsiteX1" fmla="*/ 5699466 w 5699466"/>
              <a:gd name="connsiteY1" fmla="*/ 0 h 4014736"/>
              <a:gd name="connsiteX2" fmla="*/ 5699466 w 5699466"/>
              <a:gd name="connsiteY2" fmla="*/ 4014736 h 4014736"/>
              <a:gd name="connsiteX3" fmla="*/ 0 w 5699466"/>
              <a:gd name="connsiteY3" fmla="*/ 3371940 h 4014736"/>
              <a:gd name="connsiteX4" fmla="*/ 4567671 w 5699466"/>
              <a:gd name="connsiteY4" fmla="*/ 21514 h 4014736"/>
              <a:gd name="connsiteX0" fmla="*/ 4294794 w 5699466"/>
              <a:gd name="connsiteY0" fmla="*/ 0 h 4038489"/>
              <a:gd name="connsiteX1" fmla="*/ 5699466 w 5699466"/>
              <a:gd name="connsiteY1" fmla="*/ 23753 h 4038489"/>
              <a:gd name="connsiteX2" fmla="*/ 5699466 w 5699466"/>
              <a:gd name="connsiteY2" fmla="*/ 4038489 h 4038489"/>
              <a:gd name="connsiteX3" fmla="*/ 0 w 5699466"/>
              <a:gd name="connsiteY3" fmla="*/ 3395693 h 4038489"/>
              <a:gd name="connsiteX4" fmla="*/ 4294794 w 5699466"/>
              <a:gd name="connsiteY4" fmla="*/ 0 h 4038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699466" h="4038489">
                <a:moveTo>
                  <a:pt x="4294794" y="0"/>
                </a:moveTo>
                <a:lnTo>
                  <a:pt x="5699466" y="23753"/>
                </a:lnTo>
                <a:lnTo>
                  <a:pt x="5699466" y="4038489"/>
                </a:lnTo>
                <a:lnTo>
                  <a:pt x="0" y="3395693"/>
                </a:lnTo>
                <a:lnTo>
                  <a:pt x="4294794" y="0"/>
                </a:lnTo>
                <a:close/>
              </a:path>
            </a:pathLst>
          </a:custGeom>
          <a:solidFill>
            <a:srgbClr val="E4DF84">
              <a:alpha val="48627"/>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2449969" y="742904"/>
            <a:ext cx="6033937" cy="2809085"/>
          </a:xfrm>
          <a:custGeom>
            <a:avLst/>
            <a:gdLst>
              <a:gd name="connsiteX0" fmla="*/ 0 w 3225156"/>
              <a:gd name="connsiteY0" fmla="*/ 0 h 485432"/>
              <a:gd name="connsiteX1" fmla="*/ 3225156 w 3225156"/>
              <a:gd name="connsiteY1" fmla="*/ 0 h 485432"/>
              <a:gd name="connsiteX2" fmla="*/ 3225156 w 3225156"/>
              <a:gd name="connsiteY2" fmla="*/ 485432 h 485432"/>
              <a:gd name="connsiteX3" fmla="*/ 0 w 3225156"/>
              <a:gd name="connsiteY3" fmla="*/ 485432 h 485432"/>
              <a:gd name="connsiteX4" fmla="*/ 0 w 3225156"/>
              <a:gd name="connsiteY4" fmla="*/ 0 h 485432"/>
              <a:gd name="connsiteX0" fmla="*/ 0 w 5070093"/>
              <a:gd name="connsiteY0" fmla="*/ 441064 h 926496"/>
              <a:gd name="connsiteX1" fmla="*/ 5070093 w 5070093"/>
              <a:gd name="connsiteY1" fmla="*/ 0 h 926496"/>
              <a:gd name="connsiteX2" fmla="*/ 3225156 w 5070093"/>
              <a:gd name="connsiteY2" fmla="*/ 926496 h 926496"/>
              <a:gd name="connsiteX3" fmla="*/ 0 w 5070093"/>
              <a:gd name="connsiteY3" fmla="*/ 926496 h 926496"/>
              <a:gd name="connsiteX4" fmla="*/ 0 w 5070093"/>
              <a:gd name="connsiteY4" fmla="*/ 441064 h 926496"/>
              <a:gd name="connsiteX0" fmla="*/ 0 w 5199184"/>
              <a:gd name="connsiteY0" fmla="*/ 457200 h 942632"/>
              <a:gd name="connsiteX1" fmla="*/ 5199184 w 5199184"/>
              <a:gd name="connsiteY1" fmla="*/ 0 h 942632"/>
              <a:gd name="connsiteX2" fmla="*/ 3225156 w 5199184"/>
              <a:gd name="connsiteY2" fmla="*/ 942632 h 942632"/>
              <a:gd name="connsiteX3" fmla="*/ 0 w 5199184"/>
              <a:gd name="connsiteY3" fmla="*/ 942632 h 942632"/>
              <a:gd name="connsiteX4" fmla="*/ 0 w 5199184"/>
              <a:gd name="connsiteY4" fmla="*/ 457200 h 942632"/>
              <a:gd name="connsiteX0" fmla="*/ 0 w 5199184"/>
              <a:gd name="connsiteY0" fmla="*/ 457200 h 942632"/>
              <a:gd name="connsiteX1" fmla="*/ 5199184 w 5199184"/>
              <a:gd name="connsiteY1" fmla="*/ 0 h 942632"/>
              <a:gd name="connsiteX2" fmla="*/ 5199184 w 5199184"/>
              <a:gd name="connsiteY2" fmla="*/ 458538 h 942632"/>
              <a:gd name="connsiteX3" fmla="*/ 0 w 5199184"/>
              <a:gd name="connsiteY3" fmla="*/ 942632 h 942632"/>
              <a:gd name="connsiteX4" fmla="*/ 0 w 5199184"/>
              <a:gd name="connsiteY4" fmla="*/ 457200 h 942632"/>
              <a:gd name="connsiteX0" fmla="*/ 833717 w 6032901"/>
              <a:gd name="connsiteY0" fmla="*/ 457200 h 2792948"/>
              <a:gd name="connsiteX1" fmla="*/ 6032901 w 6032901"/>
              <a:gd name="connsiteY1" fmla="*/ 0 h 2792948"/>
              <a:gd name="connsiteX2" fmla="*/ 6032901 w 6032901"/>
              <a:gd name="connsiteY2" fmla="*/ 458538 h 2792948"/>
              <a:gd name="connsiteX3" fmla="*/ 0 w 6032901"/>
              <a:gd name="connsiteY3" fmla="*/ 2792948 h 2792948"/>
              <a:gd name="connsiteX4" fmla="*/ 833717 w 6032901"/>
              <a:gd name="connsiteY4" fmla="*/ 457200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48408 w 6032901"/>
              <a:gd name="connsiteY0" fmla="*/ 21515 h 2792948"/>
              <a:gd name="connsiteX1" fmla="*/ 6032901 w 6032901"/>
              <a:gd name="connsiteY1" fmla="*/ 0 h 2792948"/>
              <a:gd name="connsiteX2" fmla="*/ 6032901 w 6032901"/>
              <a:gd name="connsiteY2" fmla="*/ 458538 h 2792948"/>
              <a:gd name="connsiteX3" fmla="*/ 0 w 6032901"/>
              <a:gd name="connsiteY3" fmla="*/ 2792948 h 2792948"/>
              <a:gd name="connsiteX4" fmla="*/ 48408 w 6032901"/>
              <a:gd name="connsiteY4" fmla="*/ 21515 h 2792948"/>
              <a:gd name="connsiteX0" fmla="*/ 10757 w 6032901"/>
              <a:gd name="connsiteY0" fmla="*/ 0 h 2803706"/>
              <a:gd name="connsiteX1" fmla="*/ 6032901 w 6032901"/>
              <a:gd name="connsiteY1" fmla="*/ 10758 h 2803706"/>
              <a:gd name="connsiteX2" fmla="*/ 6032901 w 6032901"/>
              <a:gd name="connsiteY2" fmla="*/ 469296 h 2803706"/>
              <a:gd name="connsiteX3" fmla="*/ 0 w 6032901"/>
              <a:gd name="connsiteY3" fmla="*/ 2803706 h 2803706"/>
              <a:gd name="connsiteX4" fmla="*/ 10757 w 6032901"/>
              <a:gd name="connsiteY4" fmla="*/ 0 h 2803706"/>
              <a:gd name="connsiteX0" fmla="*/ 1035 w 6033937"/>
              <a:gd name="connsiteY0" fmla="*/ 0 h 2809085"/>
              <a:gd name="connsiteX1" fmla="*/ 6033937 w 6033937"/>
              <a:gd name="connsiteY1" fmla="*/ 16137 h 2809085"/>
              <a:gd name="connsiteX2" fmla="*/ 6033937 w 6033937"/>
              <a:gd name="connsiteY2" fmla="*/ 474675 h 2809085"/>
              <a:gd name="connsiteX3" fmla="*/ 1036 w 6033937"/>
              <a:gd name="connsiteY3" fmla="*/ 2809085 h 2809085"/>
              <a:gd name="connsiteX4" fmla="*/ 1035 w 6033937"/>
              <a:gd name="connsiteY4" fmla="*/ 0 h 28090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33937" h="2809085">
                <a:moveTo>
                  <a:pt x="1035" y="0"/>
                </a:moveTo>
                <a:lnTo>
                  <a:pt x="6033937" y="16137"/>
                </a:lnTo>
                <a:lnTo>
                  <a:pt x="6033937" y="474675"/>
                </a:lnTo>
                <a:lnTo>
                  <a:pt x="1036" y="2809085"/>
                </a:lnTo>
                <a:cubicBezTo>
                  <a:pt x="4622" y="1874516"/>
                  <a:pt x="-2551" y="934569"/>
                  <a:pt x="1035" y="0"/>
                </a:cubicBezTo>
                <a:close/>
              </a:path>
            </a:pathLst>
          </a:custGeom>
          <a:solidFill>
            <a:schemeClr val="accent1">
              <a:lumMod val="40000"/>
              <a:lumOff val="60000"/>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p:txBody>
      </p:sp>
      <p:sp>
        <p:nvSpPr>
          <p:cNvPr id="3" name="Rectangle 2"/>
          <p:cNvSpPr/>
          <p:nvPr/>
        </p:nvSpPr>
        <p:spPr>
          <a:xfrm>
            <a:off x="2492078" y="1281280"/>
            <a:ext cx="6056053" cy="3937051"/>
          </a:xfrm>
          <a:custGeom>
            <a:avLst/>
            <a:gdLst>
              <a:gd name="connsiteX0" fmla="*/ 0 w 1485565"/>
              <a:gd name="connsiteY0" fmla="*/ 0 h 863762"/>
              <a:gd name="connsiteX1" fmla="*/ 1485565 w 1485565"/>
              <a:gd name="connsiteY1" fmla="*/ 0 h 863762"/>
              <a:gd name="connsiteX2" fmla="*/ 1485565 w 1485565"/>
              <a:gd name="connsiteY2" fmla="*/ 863762 h 863762"/>
              <a:gd name="connsiteX3" fmla="*/ 0 w 1485565"/>
              <a:gd name="connsiteY3" fmla="*/ 863762 h 863762"/>
              <a:gd name="connsiteX4" fmla="*/ 0 w 1485565"/>
              <a:gd name="connsiteY4" fmla="*/ 0 h 863762"/>
              <a:gd name="connsiteX0" fmla="*/ 0 w 3088455"/>
              <a:gd name="connsiteY0" fmla="*/ 1597510 h 2461272"/>
              <a:gd name="connsiteX1" fmla="*/ 3088455 w 3088455"/>
              <a:gd name="connsiteY1" fmla="*/ 0 h 2461272"/>
              <a:gd name="connsiteX2" fmla="*/ 1485565 w 3088455"/>
              <a:gd name="connsiteY2" fmla="*/ 2461272 h 2461272"/>
              <a:gd name="connsiteX3" fmla="*/ 0 w 3088455"/>
              <a:gd name="connsiteY3" fmla="*/ 2461272 h 2461272"/>
              <a:gd name="connsiteX4" fmla="*/ 0 w 3088455"/>
              <a:gd name="connsiteY4" fmla="*/ 1597510 h 2461272"/>
              <a:gd name="connsiteX0" fmla="*/ 0 w 3497245"/>
              <a:gd name="connsiteY0" fmla="*/ 1844936 h 2708698"/>
              <a:gd name="connsiteX1" fmla="*/ 3497245 w 3497245"/>
              <a:gd name="connsiteY1" fmla="*/ 0 h 2708698"/>
              <a:gd name="connsiteX2" fmla="*/ 1485565 w 3497245"/>
              <a:gd name="connsiteY2" fmla="*/ 2708698 h 2708698"/>
              <a:gd name="connsiteX3" fmla="*/ 0 w 3497245"/>
              <a:gd name="connsiteY3" fmla="*/ 2708698 h 2708698"/>
              <a:gd name="connsiteX4" fmla="*/ 0 w 3497245"/>
              <a:gd name="connsiteY4" fmla="*/ 1844936 h 2708698"/>
              <a:gd name="connsiteX0" fmla="*/ 0 w 3497245"/>
              <a:gd name="connsiteY0" fmla="*/ 1844936 h 2708698"/>
              <a:gd name="connsiteX1" fmla="*/ 3497245 w 3497245"/>
              <a:gd name="connsiteY1" fmla="*/ 0 h 2708698"/>
              <a:gd name="connsiteX2" fmla="*/ 3389668 w 3497245"/>
              <a:gd name="connsiteY2" fmla="*/ 879898 h 2708698"/>
              <a:gd name="connsiteX3" fmla="*/ 0 w 3497245"/>
              <a:gd name="connsiteY3" fmla="*/ 2708698 h 2708698"/>
              <a:gd name="connsiteX4" fmla="*/ 0 w 3497245"/>
              <a:gd name="connsiteY4" fmla="*/ 1844936 h 2708698"/>
              <a:gd name="connsiteX0" fmla="*/ 0 w 3395047"/>
              <a:gd name="connsiteY0" fmla="*/ 1764253 h 2628015"/>
              <a:gd name="connsiteX1" fmla="*/ 3395047 w 3395047"/>
              <a:gd name="connsiteY1" fmla="*/ 0 h 2628015"/>
              <a:gd name="connsiteX2" fmla="*/ 3389668 w 3395047"/>
              <a:gd name="connsiteY2" fmla="*/ 799215 h 2628015"/>
              <a:gd name="connsiteX3" fmla="*/ 0 w 3395047"/>
              <a:gd name="connsiteY3" fmla="*/ 2628015 h 2628015"/>
              <a:gd name="connsiteX4" fmla="*/ 0 w 3395047"/>
              <a:gd name="connsiteY4" fmla="*/ 1764253 h 2628015"/>
              <a:gd name="connsiteX0" fmla="*/ 0 w 5729456"/>
              <a:gd name="connsiteY0" fmla="*/ 2291378 h 2628015"/>
              <a:gd name="connsiteX1" fmla="*/ 5729456 w 5729456"/>
              <a:gd name="connsiteY1" fmla="*/ 0 h 2628015"/>
              <a:gd name="connsiteX2" fmla="*/ 5724077 w 5729456"/>
              <a:gd name="connsiteY2" fmla="*/ 799215 h 2628015"/>
              <a:gd name="connsiteX3" fmla="*/ 2334409 w 5729456"/>
              <a:gd name="connsiteY3" fmla="*/ 2628015 h 2628015"/>
              <a:gd name="connsiteX4" fmla="*/ 0 w 5729456"/>
              <a:gd name="connsiteY4" fmla="*/ 2291378 h 2628015"/>
              <a:gd name="connsiteX0" fmla="*/ 0 w 6062943"/>
              <a:gd name="connsiteY0" fmla="*/ 2318272 h 2628015"/>
              <a:gd name="connsiteX1" fmla="*/ 6062943 w 6062943"/>
              <a:gd name="connsiteY1" fmla="*/ 0 h 2628015"/>
              <a:gd name="connsiteX2" fmla="*/ 6057564 w 6062943"/>
              <a:gd name="connsiteY2" fmla="*/ 799215 h 2628015"/>
              <a:gd name="connsiteX3" fmla="*/ 2667896 w 6062943"/>
              <a:gd name="connsiteY3" fmla="*/ 2628015 h 2628015"/>
              <a:gd name="connsiteX4" fmla="*/ 0 w 6062943"/>
              <a:gd name="connsiteY4" fmla="*/ 2318272 h 2628015"/>
              <a:gd name="connsiteX0" fmla="*/ 0 w 6062943"/>
              <a:gd name="connsiteY0" fmla="*/ 2318272 h 4585907"/>
              <a:gd name="connsiteX1" fmla="*/ 6062943 w 6062943"/>
              <a:gd name="connsiteY1" fmla="*/ 0 h 4585907"/>
              <a:gd name="connsiteX2" fmla="*/ 6057564 w 6062943"/>
              <a:gd name="connsiteY2" fmla="*/ 799215 h 4585907"/>
              <a:gd name="connsiteX3" fmla="*/ 2544183 w 6062943"/>
              <a:gd name="connsiteY3" fmla="*/ 4585907 h 4585907"/>
              <a:gd name="connsiteX4" fmla="*/ 0 w 6062943"/>
              <a:gd name="connsiteY4" fmla="*/ 2318272 h 4585907"/>
              <a:gd name="connsiteX0" fmla="*/ 0 w 6062943"/>
              <a:gd name="connsiteY0" fmla="*/ 2318272 h 3926736"/>
              <a:gd name="connsiteX1" fmla="*/ 6062943 w 6062943"/>
              <a:gd name="connsiteY1" fmla="*/ 0 h 3926736"/>
              <a:gd name="connsiteX2" fmla="*/ 6057564 w 6062943"/>
              <a:gd name="connsiteY2" fmla="*/ 799215 h 3926736"/>
              <a:gd name="connsiteX3" fmla="*/ 1701253 w 6062943"/>
              <a:gd name="connsiteY3" fmla="*/ 3926736 h 3926736"/>
              <a:gd name="connsiteX4" fmla="*/ 0 w 6062943"/>
              <a:gd name="connsiteY4" fmla="*/ 2318272 h 3926736"/>
              <a:gd name="connsiteX0" fmla="*/ 0 w 6062943"/>
              <a:gd name="connsiteY0" fmla="*/ 2318272 h 3926736"/>
              <a:gd name="connsiteX1" fmla="*/ 6062943 w 6062943"/>
              <a:gd name="connsiteY1" fmla="*/ 0 h 3926736"/>
              <a:gd name="connsiteX2" fmla="*/ 6048501 w 6062943"/>
              <a:gd name="connsiteY2" fmla="*/ 492203 h 3926736"/>
              <a:gd name="connsiteX3" fmla="*/ 1701253 w 6062943"/>
              <a:gd name="connsiteY3" fmla="*/ 3926736 h 3926736"/>
              <a:gd name="connsiteX4" fmla="*/ 0 w 6062943"/>
              <a:gd name="connsiteY4" fmla="*/ 2318272 h 39267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62943" h="3926736">
                <a:moveTo>
                  <a:pt x="0" y="2318272"/>
                </a:moveTo>
                <a:lnTo>
                  <a:pt x="6062943" y="0"/>
                </a:lnTo>
                <a:lnTo>
                  <a:pt x="6048501" y="492203"/>
                </a:lnTo>
                <a:lnTo>
                  <a:pt x="1701253" y="3926736"/>
                </a:lnTo>
                <a:lnTo>
                  <a:pt x="0" y="2318272"/>
                </a:lnTo>
                <a:close/>
              </a:path>
            </a:pathLst>
          </a:custGeom>
          <a:solidFill>
            <a:schemeClr val="accent4">
              <a:lumMod val="75000"/>
              <a:alpha val="5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2</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(~2020)</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3</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(~2022)</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Target State</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1</a:t>
            </a:r>
          </a:p>
          <a:p>
            <a:r>
              <a:rPr lang="en-GB" sz="1400" i="1" dirty="0" smtClean="0">
                <a:solidFill>
                  <a:schemeClr val="tx2"/>
                </a:solidFill>
                <a:latin typeface="Arial" charset="0"/>
                <a:cs typeface="Arial" charset="0"/>
              </a:rPr>
              <a:t>(Thru 2018)</a:t>
            </a:r>
            <a:endParaRPr lang="en-GB" sz="1400" i="1" dirty="0">
              <a:solidFill>
                <a:schemeClr val="tx2"/>
              </a:solidFill>
              <a:latin typeface="Arial" charset="0"/>
              <a:cs typeface="Arial" charset="0"/>
            </a:endParaRP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Security</a:t>
            </a:r>
            <a:endParaRPr lang="en-GB" dirty="0">
              <a:solidFill>
                <a:schemeClr val="accent1">
                  <a:lumMod val="60000"/>
                  <a:lumOff val="40000"/>
                </a:schemeClr>
              </a:solidFill>
              <a:latin typeface="Arial Narrow" pitchFamily="34" charset="0"/>
              <a:cs typeface="Arial" charset="0"/>
            </a:endParaRP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Knowledge</a:t>
            </a:r>
            <a:endParaRPr lang="en-GB" sz="2000" dirty="0">
              <a:solidFill>
                <a:srgbClr val="0070C0"/>
              </a:solidFill>
              <a:latin typeface="Arial Narrow" pitchFamily="34" charset="0"/>
              <a:cs typeface="Arial" charset="0"/>
            </a:endParaRPr>
          </a:p>
        </p:txBody>
      </p:sp>
      <p:sp>
        <p:nvSpPr>
          <p:cNvPr id="1241109" name="Rectangle 21"/>
          <p:cNvSpPr>
            <a:spLocks noChangeArrowheads="1"/>
          </p:cNvSpPr>
          <p:nvPr/>
        </p:nvSpPr>
        <p:spPr bwMode="auto">
          <a:xfrm>
            <a:off x="1631951" y="4652964"/>
            <a:ext cx="2016125" cy="2016125"/>
          </a:xfrm>
          <a:prstGeom prst="rect">
            <a:avLst/>
          </a:prstGeom>
          <a:solidFill>
            <a:schemeClr val="bg2">
              <a:lumMod val="60000"/>
              <a:lumOff val="40000"/>
            </a:schemeClr>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a:t>
            </a:r>
            <a:r>
              <a:rPr lang="en-GB" sz="1200" u="sng" dirty="0" smtClean="0">
                <a:latin typeface="Tahoma" pitchFamily="34" charset="0"/>
                <a:cs typeface="Arial" charset="0"/>
              </a:rPr>
              <a:t>Environment </a:t>
            </a:r>
          </a:p>
          <a:p>
            <a:pPr marL="66675" indent="-66675">
              <a:buFontTx/>
              <a:buChar char="•"/>
            </a:pPr>
            <a:r>
              <a:rPr lang="en-GB" sz="1050" dirty="0" smtClean="0">
                <a:latin typeface="Times New Roman" panose="02020603050405020304" pitchFamily="18" charset="0"/>
                <a:cs typeface="Times New Roman" panose="02020603050405020304" pitchFamily="18" charset="0"/>
              </a:rPr>
              <a:t>Health(care) is </a:t>
            </a:r>
            <a:r>
              <a:rPr lang="en-GB" sz="1050" dirty="0">
                <a:latin typeface="Times New Roman" panose="02020603050405020304" pitchFamily="18" charset="0"/>
                <a:cs typeface="Times New Roman" panose="02020603050405020304" pitchFamily="18" charset="0"/>
              </a:rPr>
              <a:t>a patchwork of </a:t>
            </a:r>
            <a:r>
              <a:rPr lang="en-GB" sz="1050" dirty="0" smtClean="0">
                <a:latin typeface="Times New Roman" panose="02020603050405020304" pitchFamily="18" charset="0"/>
                <a:cs typeface="Times New Roman" panose="02020603050405020304" pitchFamily="18" charset="0"/>
              </a:rPr>
              <a:t>silos </a:t>
            </a:r>
            <a:r>
              <a:rPr lang="en-GB" sz="1050" dirty="0">
                <a:latin typeface="Times New Roman" panose="02020603050405020304" pitchFamily="18" charset="0"/>
                <a:cs typeface="Times New Roman" panose="02020603050405020304" pitchFamily="18" charset="0"/>
              </a:rPr>
              <a:t>of health payment </a:t>
            </a:r>
            <a:r>
              <a:rPr lang="en-GB" sz="1050" dirty="0" smtClean="0">
                <a:latin typeface="Times New Roman" panose="02020603050405020304" pitchFamily="18" charset="0"/>
                <a:cs typeface="Times New Roman" panose="02020603050405020304" pitchFamily="18" charset="0"/>
              </a:rPr>
              <a:t>&amp; delivery</a:t>
            </a:r>
            <a:endParaRPr lang="en-GB" sz="1050" dirty="0">
              <a:latin typeface="Times New Roman" panose="02020603050405020304" pitchFamily="18" charset="0"/>
              <a:cs typeface="Times New Roman" panose="02020603050405020304" pitchFamily="18" charset="0"/>
            </a:endParaRPr>
          </a:p>
          <a:p>
            <a:pPr marL="66675" indent="-66675">
              <a:buFontTx/>
              <a:buChar char="•"/>
            </a:pPr>
            <a:r>
              <a:rPr lang="en-GB" sz="1050" dirty="0" smtClean="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smtClean="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smtClean="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smtClean="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smtClean="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smtClean="0">
                <a:latin typeface="Times New Roman" panose="02020603050405020304" pitchFamily="18" charset="0"/>
                <a:cs typeface="Times New Roman" panose="02020603050405020304" pitchFamily="18" charset="0"/>
              </a:rPr>
              <a:t>“Learning health system” is unrealized</a:t>
            </a:r>
          </a:p>
          <a:p>
            <a:endParaRPr lang="en-GB" sz="1050" dirty="0" smtClean="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chemeClr val="bg1">
                    <a:lumMod val="75000"/>
                    <a:lumOff val="25000"/>
                  </a:schemeClr>
                </a:solidFill>
                <a:latin typeface="Tahoma" pitchFamily="34" charset="0"/>
                <a:cs typeface="Arial" charset="0"/>
              </a:rPr>
              <a:t>Articulation of </a:t>
            </a:r>
            <a:r>
              <a:rPr lang="en-GB" sz="1000" dirty="0" err="1">
                <a:solidFill>
                  <a:schemeClr val="bg1">
                    <a:lumMod val="75000"/>
                    <a:lumOff val="25000"/>
                  </a:schemeClr>
                </a:solidFill>
                <a:latin typeface="Tahoma" pitchFamily="34" charset="0"/>
                <a:cs typeface="Arial" charset="0"/>
              </a:rPr>
              <a:t>swimlane</a:t>
            </a:r>
            <a:r>
              <a:rPr lang="en-GB" sz="1000" dirty="0">
                <a:solidFill>
                  <a:schemeClr val="bg1">
                    <a:lumMod val="75000"/>
                    <a:lumOff val="25000"/>
                  </a:schemeClr>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chemeClr val="bg1">
                    <a:lumMod val="65000"/>
                    <a:lumOff val="35000"/>
                  </a:schemeClr>
                </a:solidFill>
                <a:latin typeface="Tahoma" pitchFamily="34" charset="0"/>
                <a:cs typeface="Arial" charset="0"/>
              </a:rPr>
              <a:t>Articulation</a:t>
            </a:r>
            <a:r>
              <a:rPr lang="en-GB" sz="1000" dirty="0">
                <a:solidFill>
                  <a:srgbClr val="B6AD8C"/>
                </a:solidFill>
                <a:latin typeface="Tahoma" pitchFamily="34" charset="0"/>
                <a:cs typeface="Arial" charset="0"/>
              </a:rPr>
              <a:t>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57648" y="1591053"/>
            <a:ext cx="4728773" cy="169406"/>
          </a:xfrm>
          <a:prstGeom prst="roundRect">
            <a:avLst>
              <a:gd name="adj" fmla="val 16667"/>
            </a:avLst>
          </a:prstGeom>
          <a:noFill/>
          <a:ln w="9525">
            <a:noFill/>
            <a:round/>
            <a:headEnd/>
            <a:tailEnd/>
          </a:ln>
          <a:effectLst/>
        </p:spPr>
        <p:txBody>
          <a:bodyPr lIns="53990" tIns="45712" rIns="53990" bIns="45712"/>
          <a:lstStyle/>
          <a:p>
            <a:r>
              <a:rPr lang="en-US" sz="1000" dirty="0" smtClean="0">
                <a:solidFill>
                  <a:schemeClr val="bg1"/>
                </a:solidFill>
                <a:latin typeface="Tahoma" pitchFamily="34" charset="0"/>
                <a:cs typeface="Arial" charset="0"/>
              </a:rPr>
              <a:t>Provide standards-based </a:t>
            </a:r>
            <a:r>
              <a:rPr lang="en-US" sz="1000" dirty="0">
                <a:solidFill>
                  <a:schemeClr val="bg1"/>
                </a:solidFill>
                <a:latin typeface="Tahoma" pitchFamily="34" charset="0"/>
                <a:cs typeface="Arial" charset="0"/>
              </a:rPr>
              <a:t>clinical process/CDS models </a:t>
            </a:r>
            <a:r>
              <a:rPr lang="en-US" sz="1000" dirty="0" smtClean="0">
                <a:solidFill>
                  <a:schemeClr val="bg1"/>
                </a:solidFill>
                <a:latin typeface="Tahoma" pitchFamily="34" charset="0"/>
                <a:cs typeface="Arial" charset="0"/>
              </a:rPr>
              <a:t>for </a:t>
            </a:r>
            <a:r>
              <a:rPr lang="en-US" sz="1000" dirty="0">
                <a:solidFill>
                  <a:schemeClr val="bg1"/>
                </a:solidFill>
                <a:latin typeface="Tahoma" pitchFamily="34" charset="0"/>
                <a:cs typeface="Arial" charset="0"/>
              </a:rPr>
              <a:t>HSPC </a:t>
            </a:r>
            <a:r>
              <a:rPr lang="en-US" sz="1000" dirty="0" smtClean="0">
                <a:solidFill>
                  <a:schemeClr val="bg1"/>
                </a:solidFill>
                <a:latin typeface="Tahoma" pitchFamily="34" charset="0"/>
                <a:cs typeface="Arial" charset="0"/>
              </a:rPr>
              <a:t>activities</a:t>
            </a:r>
            <a:endParaRPr lang="en-GB" sz="1000" dirty="0">
              <a:solidFill>
                <a:schemeClr val="bg1"/>
              </a:solidFill>
              <a:latin typeface="Tahoma" pitchFamily="34" charset="0"/>
              <a:cs typeface="Arial" charset="0"/>
            </a:endParaRPr>
          </a:p>
        </p:txBody>
      </p:sp>
      <p:sp>
        <p:nvSpPr>
          <p:cNvPr id="1241115" name="AutoShape 27"/>
          <p:cNvSpPr>
            <a:spLocks noChangeArrowheads="1"/>
          </p:cNvSpPr>
          <p:nvPr/>
        </p:nvSpPr>
        <p:spPr bwMode="auto">
          <a:xfrm>
            <a:off x="2582178" y="692150"/>
            <a:ext cx="5257800" cy="304800"/>
          </a:xfrm>
          <a:prstGeom prst="roundRect">
            <a:avLst>
              <a:gd name="adj" fmla="val 16667"/>
            </a:avLst>
          </a:prstGeom>
          <a:noFill/>
          <a:ln w="9525">
            <a:noFill/>
            <a:round/>
            <a:headEnd/>
            <a:tailEnd/>
          </a:ln>
          <a:effectLst/>
        </p:spPr>
        <p:txBody>
          <a:bodyPr lIns="53990" tIns="45712" rIns="53990" bIns="45712"/>
          <a:lstStyle/>
          <a:p>
            <a:r>
              <a:rPr lang="en-US" sz="1000" dirty="0" smtClean="0">
                <a:solidFill>
                  <a:schemeClr val="bg1"/>
                </a:solidFill>
                <a:latin typeface="Tahoma" pitchFamily="34" charset="0"/>
                <a:cs typeface="Arial" charset="0"/>
              </a:rPr>
              <a:t>Provide standards-based </a:t>
            </a:r>
            <a:r>
              <a:rPr lang="en-US" sz="1000" dirty="0">
                <a:solidFill>
                  <a:schemeClr val="bg1"/>
                </a:solidFill>
                <a:latin typeface="Tahoma" pitchFamily="34" charset="0"/>
                <a:cs typeface="Arial" charset="0"/>
              </a:rPr>
              <a:t>data/information models required for HSPC projects and platform</a:t>
            </a:r>
            <a:endParaRPr lang="en-GB" sz="1000" dirty="0">
              <a:solidFill>
                <a:schemeClr val="bg1"/>
              </a:solidFill>
              <a:latin typeface="Tahoma" pitchFamily="34" charset="0"/>
              <a:cs typeface="Arial" charset="0"/>
            </a:endParaRP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solidFill>
            <a:schemeClr val="bg2">
              <a:lumMod val="60000"/>
              <a:lumOff val="40000"/>
            </a:schemeClr>
          </a:solid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a:t>
            </a:r>
            <a:r>
              <a:rPr lang="en-GB" sz="1200" u="sng" dirty="0" smtClean="0">
                <a:latin typeface="Tahoma" pitchFamily="34" charset="0"/>
                <a:cs typeface="Arial" charset="0"/>
              </a:rPr>
              <a:t>State</a:t>
            </a:r>
            <a:endParaRPr lang="en-GB" sz="1200" u="sng" dirty="0">
              <a:latin typeface="Tahoma" pitchFamily="34" charset="0"/>
              <a:cs typeface="Arial" charset="0"/>
            </a:endParaRPr>
          </a:p>
          <a:p>
            <a:pPr marL="66675" indent="-66675">
              <a:buFontTx/>
              <a:buChar char="•"/>
            </a:pPr>
            <a:r>
              <a:rPr lang="en-GB" sz="900" dirty="0" smtClean="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smtClean="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smtClean="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smtClean="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smtClean="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smtClean="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Identity </a:t>
            </a:r>
            <a:r>
              <a:rPr lang="en-GB" sz="850" dirty="0" err="1" smtClean="0">
                <a:solidFill>
                  <a:schemeClr val="bg1">
                    <a:lumMod val="75000"/>
                    <a:lumOff val="25000"/>
                  </a:schemeClr>
                </a:solidFill>
                <a:latin typeface="Arial Narrow" pitchFamily="34" charset="0"/>
                <a:cs typeface="Arial" charset="0"/>
              </a:rPr>
              <a:t>Mgmt</a:t>
            </a:r>
            <a:endParaRPr lang="en-US" sz="850" dirty="0">
              <a:solidFill>
                <a:schemeClr val="bg1">
                  <a:lumMod val="75000"/>
                  <a:lumOff val="25000"/>
                </a:schemeClr>
              </a:solidFill>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Develop Phase I Priority Term. </a:t>
            </a:r>
            <a:r>
              <a:rPr lang="en-GB" sz="850" dirty="0" err="1" smtClean="0">
                <a:solidFill>
                  <a:schemeClr val="bg1">
                    <a:lumMod val="75000"/>
                    <a:lumOff val="25000"/>
                  </a:schemeClr>
                </a:solidFill>
                <a:latin typeface="Arial Narrow" pitchFamily="34" charset="0"/>
                <a:cs typeface="Arial" charset="0"/>
              </a:rPr>
              <a:t>Mgmt</a:t>
            </a:r>
            <a:r>
              <a:rPr lang="en-GB" sz="850" dirty="0" smtClean="0">
                <a:solidFill>
                  <a:schemeClr val="bg1">
                    <a:lumMod val="75000"/>
                    <a:lumOff val="25000"/>
                  </a:schemeClr>
                </a:solidFill>
                <a:latin typeface="Arial Narrow" pitchFamily="34" charset="0"/>
                <a:cs typeface="Arial" charset="0"/>
              </a:rPr>
              <a:t> Environment</a:t>
            </a:r>
            <a:endParaRPr lang="en-US" sz="850" dirty="0">
              <a:solidFill>
                <a:schemeClr val="bg1">
                  <a:lumMod val="75000"/>
                  <a:lumOff val="25000"/>
                </a:schemeClr>
              </a:solidFill>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5" name="Text Box 47"/>
          <p:cNvSpPr txBox="1">
            <a:spLocks noChangeArrowheads="1"/>
          </p:cNvSpPr>
          <p:nvPr/>
        </p:nvSpPr>
        <p:spPr bwMode="auto">
          <a:xfrm>
            <a:off x="5698172" y="823804"/>
            <a:ext cx="120745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data write (FHIR)</a:t>
            </a:r>
            <a:endParaRPr lang="en-US" sz="850" dirty="0">
              <a:solidFill>
                <a:schemeClr val="bg1">
                  <a:lumMod val="75000"/>
                  <a:lumOff val="25000"/>
                </a:schemeClr>
              </a:solidFill>
              <a:latin typeface="Arial Narrow" pitchFamily="34" charset="0"/>
              <a:cs typeface="Arial" charset="0"/>
            </a:endParaRPr>
          </a:p>
        </p:txBody>
      </p:sp>
      <p:sp>
        <p:nvSpPr>
          <p:cNvPr id="1241139" name="Text Box 51"/>
          <p:cNvSpPr txBox="1">
            <a:spLocks noChangeArrowheads="1"/>
          </p:cNvSpPr>
          <p:nvPr/>
        </p:nvSpPr>
        <p:spPr bwMode="auto">
          <a:xfrm>
            <a:off x="4370959" y="1424033"/>
            <a:ext cx="1132701"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FHIR-based pub/sub</a:t>
            </a:r>
            <a:endParaRPr lang="en-US" sz="900" dirty="0">
              <a:solidFill>
                <a:schemeClr val="bg1">
                  <a:lumMod val="75000"/>
                  <a:lumOff val="25000"/>
                </a:schemeClr>
              </a:solidFill>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solidFill>
                <a:schemeClr val="bg1">
                  <a:lumMod val="75000"/>
                  <a:lumOff val="25000"/>
                </a:schemeClr>
              </a:solidFill>
            </a:endParaRPr>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3" y="861218"/>
            <a:ext cx="135254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Create CIMI to FHIR Transformation</a:t>
            </a:r>
            <a:endParaRPr lang="en-US" sz="850" dirty="0">
              <a:solidFill>
                <a:schemeClr val="bg1">
                  <a:lumMod val="75000"/>
                  <a:lumOff val="25000"/>
                </a:schemeClr>
              </a:solidFill>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chemeClr val="bg1">
                    <a:lumMod val="75000"/>
                    <a:lumOff val="25000"/>
                  </a:schemeClr>
                </a:solidFill>
                <a:latin typeface="Tahoma" pitchFamily="34" charset="0"/>
                <a:cs typeface="Arial" charset="0"/>
              </a:rPr>
              <a:t>Articulation of </a:t>
            </a:r>
            <a:r>
              <a:rPr lang="en-GB" sz="1000" dirty="0" err="1">
                <a:solidFill>
                  <a:schemeClr val="bg1">
                    <a:lumMod val="75000"/>
                    <a:lumOff val="25000"/>
                  </a:schemeClr>
                </a:solidFill>
                <a:latin typeface="Tahoma" pitchFamily="34" charset="0"/>
                <a:cs typeface="Arial" charset="0"/>
              </a:rPr>
              <a:t>swimlane</a:t>
            </a:r>
            <a:r>
              <a:rPr lang="en-GB" sz="1000" dirty="0">
                <a:solidFill>
                  <a:schemeClr val="bg1">
                    <a:lumMod val="75000"/>
                    <a:lumOff val="25000"/>
                  </a:schemeClr>
                </a:solidFill>
                <a:latin typeface="Tahoma" pitchFamily="34" charset="0"/>
                <a:cs typeface="Arial" charset="0"/>
              </a:rPr>
              <a:t> goal goes here</a:t>
            </a: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60" name="Text Box 72"/>
          <p:cNvSpPr txBox="1">
            <a:spLocks noChangeArrowheads="1"/>
          </p:cNvSpPr>
          <p:nvPr/>
        </p:nvSpPr>
        <p:spPr bwMode="auto">
          <a:xfrm>
            <a:off x="8325997" y="2070590"/>
            <a:ext cx="1738498" cy="707886"/>
          </a:xfrm>
          <a:prstGeom prst="rect">
            <a:avLst/>
          </a:prstGeom>
          <a:noFill/>
          <a:ln w="25400">
            <a:noFill/>
            <a:miter lim="800000"/>
            <a:headEnd/>
            <a:tailEnd/>
          </a:ln>
          <a:effectLst/>
        </p:spPr>
        <p:txBody>
          <a:bodyPr wrap="square">
            <a:spAutoFit/>
          </a:bodyPr>
          <a:lstStyle/>
          <a:p>
            <a:r>
              <a:rPr lang="en-GB" sz="1000" b="1" dirty="0">
                <a:solidFill>
                  <a:schemeClr val="bg1">
                    <a:lumMod val="75000"/>
                    <a:lumOff val="25000"/>
                  </a:schemeClr>
                </a:solidFill>
                <a:latin typeface="Arial Narrow" pitchFamily="34" charset="0"/>
                <a:cs typeface="Arial" charset="0"/>
              </a:rPr>
              <a:t>Robust service </a:t>
            </a:r>
            <a:r>
              <a:rPr lang="en-GB" sz="1000" b="1" dirty="0" smtClean="0">
                <a:solidFill>
                  <a:schemeClr val="bg1">
                    <a:lumMod val="75000"/>
                    <a:lumOff val="25000"/>
                  </a:schemeClr>
                </a:solidFill>
                <a:latin typeface="Arial Narrow" pitchFamily="34" charset="0"/>
                <a:cs typeface="Arial" charset="0"/>
              </a:rPr>
              <a:t>validation, certification for semantically </a:t>
            </a:r>
            <a:r>
              <a:rPr lang="en-GB" sz="1000" b="1" dirty="0">
                <a:solidFill>
                  <a:schemeClr val="bg1">
                    <a:lumMod val="75000"/>
                    <a:lumOff val="25000"/>
                  </a:schemeClr>
                </a:solidFill>
                <a:latin typeface="Arial Narrow" pitchFamily="34" charset="0"/>
                <a:cs typeface="Arial" charset="0"/>
              </a:rPr>
              <a:t>compatible, knowledge-driven scenarios.</a:t>
            </a:r>
            <a:endParaRPr lang="en-US" sz="1000" b="1" dirty="0">
              <a:solidFill>
                <a:schemeClr val="bg1">
                  <a:lumMod val="75000"/>
                  <a:lumOff val="25000"/>
                </a:schemeClr>
              </a:solidFill>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189" name="AutoShape 101"/>
          <p:cNvCxnSpPr>
            <a:cxnSpLocks noChangeShapeType="1"/>
            <a:stCxn id="1241208" idx="3"/>
            <a:endCxn id="1241211" idx="1"/>
          </p:cNvCxnSpPr>
          <p:nvPr/>
        </p:nvCxnSpPr>
        <p:spPr bwMode="auto">
          <a:xfrm flipV="1">
            <a:off x="4351405" y="2085192"/>
            <a:ext cx="919190" cy="245110"/>
          </a:xfrm>
          <a:prstGeom prst="curvedConnector3">
            <a:avLst>
              <a:gd name="adj1" fmla="val 50000"/>
            </a:avLst>
          </a:prstGeom>
          <a:noFill/>
          <a:ln w="12700">
            <a:solidFill>
              <a:schemeClr val="tx1"/>
            </a:solidFill>
            <a:prstDash val="sysDot"/>
            <a:round/>
            <a:headEnd/>
            <a:tailEnd/>
          </a:ln>
          <a:effectLst/>
        </p:spPr>
      </p:cxnSp>
      <p:sp>
        <p:nvSpPr>
          <p:cNvPr id="1241193" name="Text Box 105"/>
          <p:cNvSpPr txBox="1">
            <a:spLocks noChangeArrowheads="1"/>
          </p:cNvSpPr>
          <p:nvPr/>
        </p:nvSpPr>
        <p:spPr bwMode="auto">
          <a:xfrm>
            <a:off x="4021520" y="1964154"/>
            <a:ext cx="2156005"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CIMI </a:t>
            </a:r>
            <a:r>
              <a:rPr lang="en-US" sz="850" dirty="0">
                <a:solidFill>
                  <a:schemeClr val="bg1">
                    <a:lumMod val="75000"/>
                    <a:lumOff val="25000"/>
                  </a:schemeClr>
                </a:solidFill>
                <a:latin typeface="Arial Narrow" pitchFamily="34" charset="0"/>
                <a:cs typeface="Arial" charset="0"/>
              </a:rPr>
              <a:t>Model Patterns </a:t>
            </a:r>
            <a:r>
              <a:rPr lang="en-US" sz="850" dirty="0" smtClean="0">
                <a:solidFill>
                  <a:schemeClr val="bg1">
                    <a:lumMod val="75000"/>
                    <a:lumOff val="25000"/>
                  </a:schemeClr>
                </a:solidFill>
                <a:latin typeface="Arial Narrow" pitchFamily="34" charset="0"/>
                <a:cs typeface="Arial" charset="0"/>
              </a:rPr>
              <a:t>for </a:t>
            </a:r>
            <a:br>
              <a:rPr lang="en-US" sz="850" dirty="0" smtClean="0">
                <a:solidFill>
                  <a:schemeClr val="bg1">
                    <a:lumMod val="75000"/>
                    <a:lumOff val="25000"/>
                  </a:schemeClr>
                </a:solidFill>
                <a:latin typeface="Arial Narrow" pitchFamily="34" charset="0"/>
                <a:cs typeface="Arial" charset="0"/>
              </a:rPr>
            </a:br>
            <a:r>
              <a:rPr lang="en-US" sz="850" dirty="0" smtClean="0">
                <a:solidFill>
                  <a:schemeClr val="bg1">
                    <a:lumMod val="75000"/>
                    <a:lumOff val="25000"/>
                  </a:schemeClr>
                </a:solidFill>
                <a:latin typeface="Arial Narrow" pitchFamily="34" charset="0"/>
                <a:cs typeface="Arial" charset="0"/>
              </a:rPr>
              <a:t>VMR</a:t>
            </a:r>
            <a:r>
              <a:rPr lang="en-US" sz="850" dirty="0">
                <a:solidFill>
                  <a:schemeClr val="bg1">
                    <a:lumMod val="75000"/>
                    <a:lumOff val="25000"/>
                  </a:schemeClr>
                </a:solidFill>
                <a:latin typeface="Arial Narrow" pitchFamily="34" charset="0"/>
                <a:cs typeface="Arial" charset="0"/>
              </a:rPr>
              <a:t>, </a:t>
            </a:r>
            <a:r>
              <a:rPr lang="en-US" sz="850" dirty="0" smtClean="0">
                <a:solidFill>
                  <a:schemeClr val="bg1">
                    <a:lumMod val="75000"/>
                    <a:lumOff val="25000"/>
                  </a:schemeClr>
                </a:solidFill>
                <a:latin typeface="Arial Narrow" pitchFamily="34" charset="0"/>
                <a:cs typeface="Arial" charset="0"/>
              </a:rPr>
              <a:t>QDM</a:t>
            </a:r>
            <a:r>
              <a:rPr lang="en-US" sz="850" dirty="0">
                <a:solidFill>
                  <a:schemeClr val="bg1">
                    <a:lumMod val="75000"/>
                    <a:lumOff val="25000"/>
                  </a:schemeClr>
                </a:solidFill>
                <a:latin typeface="Arial Narrow" pitchFamily="34" charset="0"/>
                <a:cs typeface="Arial" charset="0"/>
              </a:rPr>
              <a:t>, FHIR, CEM</a:t>
            </a:r>
          </a:p>
        </p:txBody>
      </p:sp>
      <p:sp>
        <p:nvSpPr>
          <p:cNvPr id="1241194" name="AutoShape 106"/>
          <p:cNvSpPr>
            <a:spLocks noChangeArrowheads="1"/>
          </p:cNvSpPr>
          <p:nvPr/>
        </p:nvSpPr>
        <p:spPr bwMode="auto">
          <a:xfrm>
            <a:off x="3970750" y="2061555"/>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97" name="Text Box 109"/>
          <p:cNvSpPr txBox="1">
            <a:spLocks noChangeArrowheads="1"/>
          </p:cNvSpPr>
          <p:nvPr/>
        </p:nvSpPr>
        <p:spPr bwMode="auto">
          <a:xfrm>
            <a:off x="2526480" y="2915106"/>
            <a:ext cx="142734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Create HSPC FHIR profile for selected domains</a:t>
            </a:r>
            <a:endParaRPr lang="en-US" sz="850" dirty="0">
              <a:solidFill>
                <a:schemeClr val="bg1">
                  <a:lumMod val="75000"/>
                  <a:lumOff val="25000"/>
                </a:schemeClr>
              </a:solidFill>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2732033" y="2754378"/>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06" name="Text Box 118"/>
          <p:cNvSpPr txBox="1">
            <a:spLocks noChangeArrowheads="1"/>
          </p:cNvSpPr>
          <p:nvPr/>
        </p:nvSpPr>
        <p:spPr bwMode="auto">
          <a:xfrm>
            <a:off x="2799894" y="2697083"/>
            <a:ext cx="170172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identification models published</a:t>
            </a:r>
            <a:endParaRPr lang="en-US" sz="850" dirty="0">
              <a:solidFill>
                <a:schemeClr val="bg1">
                  <a:lumMod val="75000"/>
                  <a:lumOff val="25000"/>
                </a:schemeClr>
              </a:solidFill>
              <a:latin typeface="Arial Narrow" pitchFamily="34" charset="0"/>
              <a:cs typeface="Arial" charset="0"/>
            </a:endParaRPr>
          </a:p>
        </p:txBody>
      </p:sp>
      <p:sp>
        <p:nvSpPr>
          <p:cNvPr id="1241207" name="Text Box 119"/>
          <p:cNvSpPr txBox="1">
            <a:spLocks noChangeArrowheads="1"/>
          </p:cNvSpPr>
          <p:nvPr/>
        </p:nvSpPr>
        <p:spPr bwMode="auto">
          <a:xfrm>
            <a:off x="4298974" y="2223684"/>
            <a:ext cx="1263213"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v2</a:t>
            </a:r>
            <a:endParaRPr lang="en-US" sz="850" dirty="0">
              <a:solidFill>
                <a:schemeClr val="bg1">
                  <a:lumMod val="75000"/>
                  <a:lumOff val="25000"/>
                </a:schemeClr>
              </a:solidFill>
              <a:latin typeface="Arial Narrow" pitchFamily="34" charset="0"/>
              <a:cs typeface="Arial" charset="0"/>
            </a:endParaRPr>
          </a:p>
        </p:txBody>
      </p:sp>
      <p:sp>
        <p:nvSpPr>
          <p:cNvPr id="1241208" name="AutoShape 120"/>
          <p:cNvSpPr>
            <a:spLocks noChangeArrowheads="1"/>
          </p:cNvSpPr>
          <p:nvPr/>
        </p:nvSpPr>
        <p:spPr bwMode="auto">
          <a:xfrm>
            <a:off x="4225950" y="2258864"/>
            <a:ext cx="12545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0" name="Text Box 122"/>
          <p:cNvSpPr txBox="1">
            <a:spLocks noChangeArrowheads="1"/>
          </p:cNvSpPr>
          <p:nvPr/>
        </p:nvSpPr>
        <p:spPr bwMode="auto">
          <a:xfrm>
            <a:off x="5766567" y="1658765"/>
            <a:ext cx="1505516"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Knowledge Authoring </a:t>
            </a:r>
            <a:r>
              <a:rPr lang="en-GB" sz="900" dirty="0" err="1" smtClean="0">
                <a:solidFill>
                  <a:schemeClr val="bg1">
                    <a:lumMod val="75000"/>
                    <a:lumOff val="25000"/>
                  </a:schemeClr>
                </a:solidFill>
                <a:latin typeface="Arial Narrow" pitchFamily="34" charset="0"/>
                <a:cs typeface="Arial" charset="0"/>
              </a:rPr>
              <a:t>Env</a:t>
            </a:r>
            <a:r>
              <a:rPr lang="en-GB" sz="900" dirty="0" smtClean="0">
                <a:solidFill>
                  <a:schemeClr val="bg1">
                    <a:lumMod val="75000"/>
                    <a:lumOff val="25000"/>
                  </a:schemeClr>
                </a:solidFill>
                <a:latin typeface="Arial Narrow" pitchFamily="34" charset="0"/>
                <a:cs typeface="Arial" charset="0"/>
              </a:rPr>
              <a:t> v3</a:t>
            </a:r>
            <a:endParaRPr lang="en-US" sz="900" dirty="0">
              <a:solidFill>
                <a:schemeClr val="bg1">
                  <a:lumMod val="75000"/>
                  <a:lumOff val="25000"/>
                </a:schemeClr>
              </a:solidFill>
              <a:latin typeface="Arial Narrow" pitchFamily="34" charset="0"/>
              <a:cs typeface="Arial" charset="0"/>
            </a:endParaRPr>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2" name="Text Box 124"/>
          <p:cNvSpPr txBox="1">
            <a:spLocks noChangeArrowheads="1"/>
          </p:cNvSpPr>
          <p:nvPr/>
        </p:nvSpPr>
        <p:spPr bwMode="auto">
          <a:xfrm>
            <a:off x="5345134" y="1954935"/>
            <a:ext cx="124166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workflows/care  processes v3</a:t>
            </a:r>
            <a:endParaRPr lang="en-US" sz="850" dirty="0">
              <a:solidFill>
                <a:schemeClr val="bg1">
                  <a:lumMod val="75000"/>
                  <a:lumOff val="25000"/>
                </a:schemeClr>
              </a:solidFill>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4" name="Text Box 126"/>
          <p:cNvSpPr txBox="1">
            <a:spLocks noChangeArrowheads="1"/>
          </p:cNvSpPr>
          <p:nvPr/>
        </p:nvSpPr>
        <p:spPr bwMode="auto">
          <a:xfrm>
            <a:off x="6745888" y="1486760"/>
            <a:ext cx="13911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a:t>
            </a:r>
            <a:r>
              <a:rPr lang="en-GB" sz="850" dirty="0" err="1" smtClean="0">
                <a:solidFill>
                  <a:schemeClr val="bg1">
                    <a:lumMod val="75000"/>
                    <a:lumOff val="25000"/>
                  </a:schemeClr>
                </a:solidFill>
                <a:latin typeface="Arial Narrow" pitchFamily="34" charset="0"/>
                <a:cs typeface="Arial" charset="0"/>
              </a:rPr>
              <a:t>Auth</a:t>
            </a:r>
            <a:r>
              <a:rPr lang="en-GB" sz="850" dirty="0" smtClean="0">
                <a:solidFill>
                  <a:schemeClr val="bg1">
                    <a:lumMod val="75000"/>
                    <a:lumOff val="25000"/>
                  </a:schemeClr>
                </a:solidFill>
                <a:latin typeface="Arial Narrow" pitchFamily="34" charset="0"/>
                <a:cs typeface="Arial" charset="0"/>
              </a:rPr>
              <a:t> v4</a:t>
            </a:r>
            <a:endParaRPr lang="en-US" sz="850" dirty="0">
              <a:solidFill>
                <a:schemeClr val="bg1">
                  <a:lumMod val="75000"/>
                  <a:lumOff val="25000"/>
                </a:schemeClr>
              </a:solidFill>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5878954" y="1145831"/>
            <a:ext cx="331003" cy="1404844"/>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6833251" y="1106356"/>
            <a:ext cx="347147" cy="519895"/>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20" name="Text Box 132"/>
          <p:cNvSpPr txBox="1">
            <a:spLocks noChangeArrowheads="1"/>
          </p:cNvSpPr>
          <p:nvPr/>
        </p:nvSpPr>
        <p:spPr bwMode="auto">
          <a:xfrm>
            <a:off x="7186901" y="1706322"/>
            <a:ext cx="1366821" cy="400110"/>
          </a:xfrm>
          <a:prstGeom prst="rect">
            <a:avLst/>
          </a:prstGeom>
          <a:noFill/>
          <a:ln w="25400">
            <a:noFill/>
            <a:miter lim="800000"/>
            <a:headEnd/>
            <a:tailEnd/>
          </a:ln>
          <a:effectLst/>
        </p:spPr>
        <p:txBody>
          <a:bodyPr wrap="square">
            <a:spAutoFit/>
          </a:bodyPr>
          <a:lstStyle/>
          <a:p>
            <a:r>
              <a:rPr lang="en-GB" sz="1000" dirty="0">
                <a:solidFill>
                  <a:schemeClr val="bg1">
                    <a:lumMod val="75000"/>
                    <a:lumOff val="25000"/>
                  </a:schemeClr>
                </a:solidFill>
                <a:latin typeface="Arial Narrow" pitchFamily="34" charset="0"/>
                <a:cs typeface="Arial" charset="0"/>
              </a:rPr>
              <a:t>Implementation guide for advance services </a:t>
            </a:r>
            <a:endParaRPr lang="en-US" sz="1000" dirty="0">
              <a:solidFill>
                <a:schemeClr val="bg1">
                  <a:lumMod val="75000"/>
                  <a:lumOff val="25000"/>
                </a:schemeClr>
              </a:solidFill>
              <a:latin typeface="Arial Narrow" pitchFamily="34" charset="0"/>
              <a:cs typeface="Arial" charset="0"/>
            </a:endParaRPr>
          </a:p>
        </p:txBody>
      </p:sp>
      <p:sp>
        <p:nvSpPr>
          <p:cNvPr id="1241221" name="Text Box 133"/>
          <p:cNvSpPr txBox="1">
            <a:spLocks noChangeArrowheads="1"/>
          </p:cNvSpPr>
          <p:nvPr/>
        </p:nvSpPr>
        <p:spPr bwMode="auto">
          <a:xfrm>
            <a:off x="2605240" y="4223860"/>
            <a:ext cx="1336584"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 xx</a:t>
            </a:r>
            <a:endParaRPr lang="en-US" sz="850" dirty="0">
              <a:solidFill>
                <a:schemeClr val="bg1">
                  <a:lumMod val="75000"/>
                  <a:lumOff val="25000"/>
                </a:schemeClr>
              </a:solidFill>
              <a:latin typeface="Arial Narrow" pitchFamily="34" charset="0"/>
              <a:cs typeface="Arial" charset="0"/>
            </a:endParaRPr>
          </a:p>
        </p:txBody>
      </p:sp>
      <p:cxnSp>
        <p:nvCxnSpPr>
          <p:cNvPr id="1241242" name="AutoShape 154"/>
          <p:cNvCxnSpPr>
            <a:cxnSpLocks noChangeShapeType="1"/>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47"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Signed/certified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specification</a:t>
            </a:r>
            <a:endParaRPr lang="en-US" sz="850" dirty="0">
              <a:solidFill>
                <a:schemeClr val="bg1">
                  <a:lumMod val="75000"/>
                  <a:lumOff val="25000"/>
                </a:schemeClr>
              </a:solidFill>
              <a:latin typeface="Arial Narrow" pitchFamily="34" charset="0"/>
              <a:cs typeface="Arial" charset="0"/>
            </a:endParaRPr>
          </a:p>
        </p:txBody>
      </p:sp>
      <p:sp>
        <p:nvSpPr>
          <p:cNvPr id="1241250" name="Text Box 162"/>
          <p:cNvSpPr txBox="1">
            <a:spLocks noChangeArrowheads="1"/>
          </p:cNvSpPr>
          <p:nvPr/>
        </p:nvSpPr>
        <p:spPr bwMode="auto">
          <a:xfrm>
            <a:off x="4638977" y="4400219"/>
            <a:ext cx="1697038"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identity management</a:t>
            </a:r>
            <a:endParaRPr lang="en-US" sz="850" dirty="0">
              <a:solidFill>
                <a:schemeClr val="bg1">
                  <a:lumMod val="75000"/>
                  <a:lumOff val="25000"/>
                </a:schemeClr>
              </a:solidFill>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3"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Specification for labelling knowledge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as sensitive</a:t>
            </a:r>
            <a:endParaRPr lang="en-US" sz="850" dirty="0">
              <a:solidFill>
                <a:schemeClr val="bg1">
                  <a:lumMod val="75000"/>
                  <a:lumOff val="25000"/>
                </a:schemeClr>
              </a:solidFill>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a:t>
            </a:r>
            <a:endParaRPr lang="en-US" sz="850" dirty="0">
              <a:solidFill>
                <a:schemeClr val="bg1">
                  <a:lumMod val="75000"/>
                  <a:lumOff val="25000"/>
                </a:schemeClr>
              </a:solidFill>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7" name="AutoShape 169"/>
          <p:cNvSpPr>
            <a:spLocks noChangeArrowheads="1"/>
          </p:cNvSpPr>
          <p:nvPr/>
        </p:nvSpPr>
        <p:spPr bwMode="auto">
          <a:xfrm>
            <a:off x="6979668" y="2959803"/>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258" name="AutoShape 170"/>
          <p:cNvCxnSpPr>
            <a:cxnSpLocks noChangeShapeType="1"/>
            <a:stCxn id="1241255" idx="0"/>
            <a:endCxn id="1241257" idx="2"/>
          </p:cNvCxnSpPr>
          <p:nvPr/>
        </p:nvCxnSpPr>
        <p:spPr bwMode="auto">
          <a:xfrm rot="5400000" flipH="1" flipV="1">
            <a:off x="6144087" y="2689973"/>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261" name="AutoShape 173"/>
          <p:cNvCxnSpPr>
            <a:cxnSpLocks noChangeShapeType="1"/>
            <a:stCxn id="1241257" idx="0"/>
            <a:endCxn id="1241260" idx="2"/>
          </p:cNvCxnSpPr>
          <p:nvPr/>
        </p:nvCxnSpPr>
        <p:spPr bwMode="auto">
          <a:xfrm rot="5400000" flipH="1" flipV="1">
            <a:off x="7077037" y="1794318"/>
            <a:ext cx="1139555" cy="1191416"/>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smtClean="0">
                <a:solidFill>
                  <a:schemeClr val="accent1">
                    <a:lumMod val="60000"/>
                    <a:lumOff val="40000"/>
                  </a:schemeClr>
                </a:solidFill>
                <a:latin typeface="Arial Narrow" pitchFamily="34" charset="0"/>
                <a:cs typeface="Arial" charset="0"/>
              </a:rPr>
              <a:t>Software</a:t>
            </a:r>
            <a:endParaRPr lang="en-GB" dirty="0">
              <a:solidFill>
                <a:schemeClr val="accent1">
                  <a:lumMod val="60000"/>
                  <a:lumOff val="40000"/>
                </a:schemeClr>
              </a:solidFill>
              <a:latin typeface="Arial Narrow" pitchFamily="34" charset="0"/>
              <a:cs typeface="Arial" charset="0"/>
            </a:endParaRP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Data</a:t>
            </a:r>
            <a:endParaRPr lang="en-GB" sz="2000" dirty="0">
              <a:solidFill>
                <a:srgbClr val="0070C0"/>
              </a:solidFill>
              <a:latin typeface="Arial Narrow" pitchFamily="34" charset="0"/>
              <a:cs typeface="Arial" charset="0"/>
            </a:endParaRP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Infrastructure</a:t>
            </a:r>
            <a:endParaRPr lang="en-GB" dirty="0">
              <a:solidFill>
                <a:schemeClr val="accent1">
                  <a:lumMod val="60000"/>
                  <a:lumOff val="40000"/>
                </a:schemeClr>
              </a:solidFill>
              <a:latin typeface="Arial Narrow" pitchFamily="34" charset="0"/>
              <a:cs typeface="Arial" charset="0"/>
            </a:endParaRPr>
          </a:p>
        </p:txBody>
      </p:sp>
      <p:sp>
        <p:nvSpPr>
          <p:cNvPr id="182" name="Text Box 39"/>
          <p:cNvSpPr txBox="1">
            <a:spLocks noChangeArrowheads="1"/>
          </p:cNvSpPr>
          <p:nvPr/>
        </p:nvSpPr>
        <p:spPr bwMode="auto">
          <a:xfrm>
            <a:off x="2876309" y="1400606"/>
            <a:ext cx="148830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Process for surveying term </a:t>
            </a:r>
            <a:r>
              <a:rPr lang="en-GB" sz="850" dirty="0" err="1" smtClean="0">
                <a:solidFill>
                  <a:schemeClr val="bg1">
                    <a:lumMod val="75000"/>
                    <a:lumOff val="25000"/>
                  </a:schemeClr>
                </a:solidFill>
                <a:latin typeface="Arial Narrow" pitchFamily="34" charset="0"/>
                <a:cs typeface="Arial" charset="0"/>
              </a:rPr>
              <a:t>stds</a:t>
            </a:r>
            <a:r>
              <a:rPr lang="en-GB" sz="850" dirty="0" smtClean="0">
                <a:solidFill>
                  <a:schemeClr val="bg1">
                    <a:lumMod val="75000"/>
                    <a:lumOff val="25000"/>
                  </a:schemeClr>
                </a:solidFill>
                <a:latin typeface="Arial Narrow" pitchFamily="34" charset="0"/>
                <a:cs typeface="Arial" charset="0"/>
              </a:rPr>
              <a:t>/</a:t>
            </a:r>
            <a:r>
              <a:rPr lang="en-GB" sz="850" dirty="0">
                <a:solidFill>
                  <a:schemeClr val="bg1">
                    <a:lumMod val="75000"/>
                    <a:lumOff val="25000"/>
                  </a:schemeClr>
                </a:solidFill>
                <a:latin typeface="Arial Narrow" pitchFamily="34" charset="0"/>
                <a:cs typeface="Arial" charset="0"/>
              </a:rPr>
              <a:t> </a:t>
            </a:r>
            <a:r>
              <a:rPr lang="en-GB" sz="850" dirty="0" smtClean="0">
                <a:solidFill>
                  <a:schemeClr val="bg1">
                    <a:lumMod val="75000"/>
                    <a:lumOff val="25000"/>
                  </a:schemeClr>
                </a:solidFill>
                <a:latin typeface="Arial Narrow" pitchFamily="34" charset="0"/>
                <a:cs typeface="Arial" charset="0"/>
              </a:rPr>
              <a:t>info models</a:t>
            </a:r>
            <a:endParaRPr lang="en-US" sz="850" dirty="0">
              <a:solidFill>
                <a:schemeClr val="bg1">
                  <a:lumMod val="75000"/>
                  <a:lumOff val="25000"/>
                </a:schemeClr>
              </a:solidFill>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85" name="Text Box 122"/>
          <p:cNvSpPr txBox="1">
            <a:spLocks noChangeArrowheads="1"/>
          </p:cNvSpPr>
          <p:nvPr/>
        </p:nvSpPr>
        <p:spPr bwMode="auto">
          <a:xfrm>
            <a:off x="4704547" y="1820641"/>
            <a:ext cx="1818491"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Authoring V2</a:t>
            </a:r>
            <a:endParaRPr lang="en-US" sz="850" dirty="0">
              <a:solidFill>
                <a:schemeClr val="bg1">
                  <a:lumMod val="75000"/>
                  <a:lumOff val="25000"/>
                </a:schemeClr>
              </a:solidFill>
              <a:latin typeface="Arial Narrow" pitchFamily="34" charset="0"/>
              <a:cs typeface="Arial" charset="0"/>
            </a:endParaRPr>
          </a:p>
        </p:txBody>
      </p:sp>
      <p:sp>
        <p:nvSpPr>
          <p:cNvPr id="195" name="AutoShape 164"/>
          <p:cNvSpPr>
            <a:spLocks noChangeArrowheads="1"/>
          </p:cNvSpPr>
          <p:nvPr/>
        </p:nvSpPr>
        <p:spPr bwMode="auto">
          <a:xfrm>
            <a:off x="6318983" y="3397599"/>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96"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xx</a:t>
            </a:r>
            <a:endParaRPr lang="en-US" sz="850" dirty="0">
              <a:solidFill>
                <a:schemeClr val="bg1">
                  <a:lumMod val="75000"/>
                  <a:lumOff val="25000"/>
                </a:schemeClr>
              </a:solidFill>
              <a:latin typeface="Arial Narrow" pitchFamily="34" charset="0"/>
              <a:cs typeface="Arial" charset="0"/>
            </a:endParaRPr>
          </a:p>
        </p:txBody>
      </p:sp>
      <p:cxnSp>
        <p:nvCxnSpPr>
          <p:cNvPr id="197" name="AutoShape 170"/>
          <p:cNvCxnSpPr>
            <a:cxnSpLocks noChangeShapeType="1"/>
            <a:endCxn id="1241190" idx="1"/>
          </p:cNvCxnSpPr>
          <p:nvPr/>
        </p:nvCxnSpPr>
        <p:spPr bwMode="auto">
          <a:xfrm flipV="1">
            <a:off x="4464952" y="1084779"/>
            <a:ext cx="2693870" cy="195124"/>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158822" y="976829"/>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smtClean="0">
                <a:solidFill>
                  <a:schemeClr val="accent1">
                    <a:lumMod val="60000"/>
                    <a:lumOff val="40000"/>
                  </a:schemeClr>
                </a:solidFill>
                <a:latin typeface="Arial Narrow" pitchFamily="34" charset="0"/>
                <a:cs typeface="Arial" charset="0"/>
              </a:rPr>
              <a:t>Business</a:t>
            </a:r>
            <a:endParaRPr lang="en-GB" sz="2000" dirty="0">
              <a:solidFill>
                <a:schemeClr val="accent1">
                  <a:lumMod val="60000"/>
                  <a:lumOff val="40000"/>
                </a:schemeClr>
              </a:solidFill>
              <a:latin typeface="Arial Narrow" pitchFamily="34" charset="0"/>
              <a:cs typeface="Arial" charset="0"/>
            </a:endParaRPr>
          </a:p>
        </p:txBody>
      </p:sp>
      <p:sp>
        <p:nvSpPr>
          <p:cNvPr id="161" name="Rectangle 20"/>
          <p:cNvSpPr>
            <a:spLocks noChangeArrowheads="1"/>
          </p:cNvSpPr>
          <p:nvPr/>
        </p:nvSpPr>
        <p:spPr bwMode="auto">
          <a:xfrm>
            <a:off x="4172817" y="3382960"/>
            <a:ext cx="2024752" cy="492443"/>
          </a:xfrm>
          <a:prstGeom prst="rect">
            <a:avLst/>
          </a:prstGeom>
          <a:noFill/>
          <a:ln w="9525">
            <a:noFill/>
            <a:miter lim="800000"/>
            <a:headEnd/>
            <a:tailEnd/>
          </a:ln>
        </p:spPr>
        <p:txBody>
          <a:bodyPr wrap="square" lIns="0" tIns="0" rIns="0" bIns="0">
            <a:spAutoFit/>
          </a:bodyPr>
          <a:lstStyle/>
          <a:p>
            <a:pPr algn="ctr"/>
            <a:r>
              <a:rPr lang="en-GB" sz="3200" dirty="0" smtClean="0">
                <a:solidFill>
                  <a:schemeClr val="bg1"/>
                </a:solidFill>
                <a:latin typeface="Arial Narrow" pitchFamily="34" charset="0"/>
                <a:cs typeface="Arial" charset="0"/>
              </a:rPr>
              <a:t>CONTEXT</a:t>
            </a:r>
            <a:endParaRPr lang="en-GB" sz="3200" dirty="0">
              <a:solidFill>
                <a:schemeClr val="bg1"/>
              </a:solidFill>
              <a:latin typeface="Arial Narrow" pitchFamily="34" charset="0"/>
              <a:cs typeface="Arial" charset="0"/>
            </a:endParaRPr>
          </a:p>
        </p:txBody>
      </p:sp>
      <p:sp>
        <p:nvSpPr>
          <p:cNvPr id="160" name="Rectangle 20"/>
          <p:cNvSpPr>
            <a:spLocks noChangeArrowheads="1"/>
          </p:cNvSpPr>
          <p:nvPr/>
        </p:nvSpPr>
        <p:spPr bwMode="auto">
          <a:xfrm>
            <a:off x="6963157" y="4859963"/>
            <a:ext cx="2024752" cy="492443"/>
          </a:xfrm>
          <a:prstGeom prst="rect">
            <a:avLst/>
          </a:prstGeom>
          <a:noFill/>
          <a:ln w="9525">
            <a:noFill/>
            <a:miter lim="800000"/>
            <a:headEnd/>
            <a:tailEnd/>
          </a:ln>
        </p:spPr>
        <p:txBody>
          <a:bodyPr wrap="square" lIns="0" tIns="0" rIns="0" bIns="0">
            <a:spAutoFit/>
          </a:bodyPr>
          <a:lstStyle/>
          <a:p>
            <a:pPr algn="ctr"/>
            <a:r>
              <a:rPr lang="en-GB" sz="3200" dirty="0" smtClean="0">
                <a:solidFill>
                  <a:schemeClr val="bg1">
                    <a:lumMod val="75000"/>
                    <a:lumOff val="25000"/>
                  </a:schemeClr>
                </a:solidFill>
                <a:latin typeface="Arial Narrow" pitchFamily="34" charset="0"/>
                <a:cs typeface="Arial" charset="0"/>
              </a:rPr>
              <a:t>PLATFORM</a:t>
            </a:r>
            <a:endParaRPr lang="en-GB" sz="3200" dirty="0">
              <a:solidFill>
                <a:schemeClr val="bg1">
                  <a:lumMod val="75000"/>
                  <a:lumOff val="25000"/>
                </a:schemeClr>
              </a:solidFill>
              <a:latin typeface="Arial Narrow" pitchFamily="34" charset="0"/>
              <a:cs typeface="Arial" charset="0"/>
            </a:endParaRPr>
          </a:p>
        </p:txBody>
      </p:sp>
      <p:sp>
        <p:nvSpPr>
          <p:cNvPr id="171" name="Text Box 43"/>
          <p:cNvSpPr txBox="1">
            <a:spLocks noChangeArrowheads="1"/>
          </p:cNvSpPr>
          <p:nvPr/>
        </p:nvSpPr>
        <p:spPr bwMode="auto">
          <a:xfrm>
            <a:off x="4672048" y="1227895"/>
            <a:ext cx="118740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a:t>
            </a:r>
            <a:endParaRPr lang="en-US" sz="850" dirty="0">
              <a:solidFill>
                <a:schemeClr val="bg1">
                  <a:lumMod val="75000"/>
                  <a:lumOff val="25000"/>
                </a:schemeClr>
              </a:solidFill>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3" name="Text Box 43"/>
          <p:cNvSpPr txBox="1">
            <a:spLocks noChangeArrowheads="1"/>
          </p:cNvSpPr>
          <p:nvPr/>
        </p:nvSpPr>
        <p:spPr bwMode="auto">
          <a:xfrm>
            <a:off x="3812686" y="816942"/>
            <a:ext cx="1555529" cy="353943"/>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Process for surveying term standards/information models</a:t>
            </a: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FHIR Data Read Services</a:t>
            </a:r>
            <a:endParaRPr lang="en-US" sz="850" dirty="0">
              <a:solidFill>
                <a:schemeClr val="bg1">
                  <a:lumMod val="75000"/>
                  <a:lumOff val="25000"/>
                </a:schemeClr>
              </a:solidFill>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03" name="AutoShape 121"/>
          <p:cNvSpPr>
            <a:spLocks noChangeArrowheads="1"/>
          </p:cNvSpPr>
          <p:nvPr/>
        </p:nvSpPr>
        <p:spPr bwMode="auto">
          <a:xfrm>
            <a:off x="2725234" y="2259067"/>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04" name="Text Box 122"/>
          <p:cNvSpPr txBox="1">
            <a:spLocks noChangeArrowheads="1"/>
          </p:cNvSpPr>
          <p:nvPr/>
        </p:nvSpPr>
        <p:spPr bwMode="auto">
          <a:xfrm>
            <a:off x="2780128" y="2146911"/>
            <a:ext cx="1161107" cy="3693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Knowledge Authoring Environment V1</a:t>
            </a:r>
            <a:endParaRPr lang="en-US" sz="900" dirty="0">
              <a:solidFill>
                <a:schemeClr val="bg1">
                  <a:lumMod val="75000"/>
                  <a:lumOff val="25000"/>
                </a:schemeClr>
              </a:solidFill>
              <a:latin typeface="Arial Narrow" pitchFamily="34" charset="0"/>
              <a:cs typeface="Arial" charset="0"/>
            </a:endParaRPr>
          </a:p>
        </p:txBody>
      </p:sp>
      <p:sp>
        <p:nvSpPr>
          <p:cNvPr id="219" name="Text Box 119"/>
          <p:cNvSpPr txBox="1">
            <a:spLocks noChangeArrowheads="1"/>
          </p:cNvSpPr>
          <p:nvPr/>
        </p:nvSpPr>
        <p:spPr bwMode="auto">
          <a:xfrm>
            <a:off x="3012082" y="2408343"/>
            <a:ext cx="101649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a:t>
            </a:r>
            <a:br>
              <a:rPr lang="en-GB" sz="850" dirty="0" smtClean="0">
                <a:solidFill>
                  <a:schemeClr val="bg1">
                    <a:lumMod val="75000"/>
                    <a:lumOff val="25000"/>
                  </a:schemeClr>
                </a:solidFill>
                <a:latin typeface="Arial Narrow" pitchFamily="34" charset="0"/>
                <a:cs typeface="Arial" charset="0"/>
              </a:rPr>
            </a:br>
            <a:r>
              <a:rPr lang="en-GB" sz="850" dirty="0" smtClean="0">
                <a:solidFill>
                  <a:schemeClr val="bg1">
                    <a:lumMod val="75000"/>
                    <a:lumOff val="25000"/>
                  </a:schemeClr>
                </a:solidFill>
                <a:latin typeface="Arial Narrow" pitchFamily="34" charset="0"/>
                <a:cs typeface="Arial" charset="0"/>
              </a:rPr>
              <a:t>&amp; care processes v1</a:t>
            </a:r>
            <a:endParaRPr lang="en-US" sz="850" dirty="0">
              <a:solidFill>
                <a:schemeClr val="bg1">
                  <a:lumMod val="75000"/>
                  <a:lumOff val="25000"/>
                </a:schemeClr>
              </a:solidFill>
              <a:latin typeface="Arial Narrow" pitchFamily="34" charset="0"/>
              <a:cs typeface="Arial" charset="0"/>
            </a:endParaRPr>
          </a:p>
        </p:txBody>
      </p:sp>
      <p:sp>
        <p:nvSpPr>
          <p:cNvPr id="220" name="AutoShape 120"/>
          <p:cNvSpPr>
            <a:spLocks noChangeArrowheads="1"/>
          </p:cNvSpPr>
          <p:nvPr/>
        </p:nvSpPr>
        <p:spPr bwMode="auto">
          <a:xfrm>
            <a:off x="2953900" y="2521544"/>
            <a:ext cx="12545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1" name="AutoShape 125"/>
          <p:cNvSpPr>
            <a:spLocks noChangeArrowheads="1"/>
          </p:cNvSpPr>
          <p:nvPr/>
        </p:nvSpPr>
        <p:spPr bwMode="auto">
          <a:xfrm>
            <a:off x="7010036" y="141146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2" name="Text Box 126"/>
          <p:cNvSpPr txBox="1">
            <a:spLocks noChangeArrowheads="1"/>
          </p:cNvSpPr>
          <p:nvPr/>
        </p:nvSpPr>
        <p:spPr bwMode="auto">
          <a:xfrm>
            <a:off x="7054823" y="1354079"/>
            <a:ext cx="13911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v4</a:t>
            </a:r>
            <a:endParaRPr lang="en-US" sz="850" dirty="0">
              <a:solidFill>
                <a:schemeClr val="bg1">
                  <a:lumMod val="75000"/>
                  <a:lumOff val="25000"/>
                </a:schemeClr>
              </a:solidFill>
              <a:latin typeface="Arial Narrow" pitchFamily="34" charset="0"/>
              <a:cs typeface="Arial" charset="0"/>
            </a:endParaRPr>
          </a:p>
        </p:txBody>
      </p:sp>
      <p:sp>
        <p:nvSpPr>
          <p:cNvPr id="223" name="AutoShape 121"/>
          <p:cNvSpPr>
            <a:spLocks noChangeArrowheads="1"/>
          </p:cNvSpPr>
          <p:nvPr/>
        </p:nvSpPr>
        <p:spPr bwMode="auto">
          <a:xfrm>
            <a:off x="4221747" y="2443224"/>
            <a:ext cx="139728"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4" name="Text Box 122"/>
          <p:cNvSpPr txBox="1">
            <a:spLocks noChangeArrowheads="1"/>
          </p:cNvSpPr>
          <p:nvPr/>
        </p:nvSpPr>
        <p:spPr bwMode="auto">
          <a:xfrm>
            <a:off x="4259597" y="2381996"/>
            <a:ext cx="1108035"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CDS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defined</a:t>
            </a:r>
            <a:endParaRPr lang="en-US" sz="850" dirty="0">
              <a:solidFill>
                <a:schemeClr val="bg1">
                  <a:lumMod val="75000"/>
                  <a:lumOff val="25000"/>
                </a:schemeClr>
              </a:solidFill>
              <a:latin typeface="Arial Narrow" pitchFamily="34" charset="0"/>
              <a:cs typeface="Arial" charset="0"/>
            </a:endParaRPr>
          </a:p>
        </p:txBody>
      </p:sp>
      <p:sp>
        <p:nvSpPr>
          <p:cNvPr id="225" name="Text Box 47"/>
          <p:cNvSpPr txBox="1">
            <a:spLocks noChangeArrowheads="1"/>
          </p:cNvSpPr>
          <p:nvPr/>
        </p:nvSpPr>
        <p:spPr bwMode="auto">
          <a:xfrm>
            <a:off x="5850572" y="976204"/>
            <a:ext cx="120745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226" name="AutoShape 48"/>
          <p:cNvSpPr>
            <a:spLocks noChangeArrowheads="1"/>
          </p:cNvSpPr>
          <p:nvPr/>
        </p:nvSpPr>
        <p:spPr bwMode="auto">
          <a:xfrm>
            <a:off x="5780091" y="109988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7" name="Text Box 132"/>
          <p:cNvSpPr txBox="1">
            <a:spLocks noChangeArrowheads="1"/>
          </p:cNvSpPr>
          <p:nvPr/>
        </p:nvSpPr>
        <p:spPr bwMode="auto">
          <a:xfrm>
            <a:off x="7212648" y="852417"/>
            <a:ext cx="1398448" cy="553998"/>
          </a:xfrm>
          <a:prstGeom prst="rect">
            <a:avLst/>
          </a:prstGeom>
          <a:noFill/>
          <a:ln w="25400">
            <a:noFill/>
            <a:miter lim="800000"/>
            <a:headEnd/>
            <a:tailEnd/>
          </a:ln>
          <a:effectLst/>
        </p:spPr>
        <p:txBody>
          <a:bodyPr wrap="square">
            <a:spAutoFit/>
          </a:bodyPr>
          <a:lstStyle/>
          <a:p>
            <a:pPr algn="ctr"/>
            <a:r>
              <a:rPr lang="en-GB" sz="1000" b="1" dirty="0" smtClean="0">
                <a:solidFill>
                  <a:schemeClr val="bg1">
                    <a:lumMod val="75000"/>
                    <a:lumOff val="25000"/>
                  </a:schemeClr>
                </a:solidFill>
                <a:latin typeface="Arial Narrow" pitchFamily="34" charset="0"/>
                <a:cs typeface="Arial" charset="0"/>
              </a:rPr>
              <a:t>Available models/tools supporting Community Needs</a:t>
            </a:r>
            <a:endParaRPr lang="en-US" sz="1000" b="1" dirty="0">
              <a:solidFill>
                <a:schemeClr val="bg1">
                  <a:lumMod val="75000"/>
                  <a:lumOff val="25000"/>
                </a:schemeClr>
              </a:solidFill>
              <a:latin typeface="Arial Narrow" pitchFamily="34" charset="0"/>
              <a:cs typeface="Arial" charset="0"/>
            </a:endParaRPr>
          </a:p>
        </p:txBody>
      </p:sp>
      <p:sp>
        <p:nvSpPr>
          <p:cNvPr id="228" name="AutoShape 49"/>
          <p:cNvSpPr>
            <a:spLocks noChangeArrowheads="1"/>
          </p:cNvSpPr>
          <p:nvPr/>
        </p:nvSpPr>
        <p:spPr bwMode="auto">
          <a:xfrm>
            <a:off x="6819628" y="5438271"/>
            <a:ext cx="153252"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9" name="Text Box 50"/>
          <p:cNvSpPr txBox="1">
            <a:spLocks noChangeArrowheads="1"/>
          </p:cNvSpPr>
          <p:nvPr/>
        </p:nvSpPr>
        <p:spPr bwMode="auto">
          <a:xfrm>
            <a:off x="6897286" y="5390243"/>
            <a:ext cx="150698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data write (FHIR)</a:t>
            </a:r>
            <a:endParaRPr lang="en-US" sz="850" dirty="0">
              <a:solidFill>
                <a:schemeClr val="bg1">
                  <a:lumMod val="75000"/>
                  <a:lumOff val="25000"/>
                </a:schemeClr>
              </a:solidFill>
              <a:latin typeface="Arial Narrow" pitchFamily="34" charset="0"/>
              <a:cs typeface="Arial" charset="0"/>
            </a:endParaRPr>
          </a:p>
        </p:txBody>
      </p:sp>
      <p:sp>
        <p:nvSpPr>
          <p:cNvPr id="230" name="Text Box 51"/>
          <p:cNvSpPr txBox="1">
            <a:spLocks noChangeArrowheads="1"/>
          </p:cNvSpPr>
          <p:nvPr/>
        </p:nvSpPr>
        <p:spPr bwMode="auto">
          <a:xfrm>
            <a:off x="8572570" y="3899671"/>
            <a:ext cx="1132701"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FHIR-based pub/sub</a:t>
            </a:r>
            <a:endParaRPr lang="en-US" sz="900" dirty="0">
              <a:solidFill>
                <a:schemeClr val="bg1">
                  <a:lumMod val="75000"/>
                  <a:lumOff val="25000"/>
                </a:schemeClr>
              </a:solidFill>
              <a:latin typeface="Arial Narrow" pitchFamily="34" charset="0"/>
              <a:cs typeface="Arial" charset="0"/>
            </a:endParaRPr>
          </a:p>
        </p:txBody>
      </p:sp>
      <p:sp>
        <p:nvSpPr>
          <p:cNvPr id="231" name="AutoShape 52"/>
          <p:cNvSpPr>
            <a:spLocks noChangeArrowheads="1"/>
          </p:cNvSpPr>
          <p:nvPr/>
        </p:nvSpPr>
        <p:spPr bwMode="auto">
          <a:xfrm>
            <a:off x="8503255" y="3928217"/>
            <a:ext cx="142875" cy="142875"/>
          </a:xfrm>
          <a:prstGeom prst="diamond">
            <a:avLst/>
          </a:prstGeom>
          <a:solidFill>
            <a:srgbClr val="FF9900"/>
          </a:solidFill>
          <a:ln w="25400">
            <a:noFill/>
            <a:miter lim="800000"/>
            <a:headEnd/>
            <a:tailEnd/>
          </a:ln>
          <a:effectLst/>
        </p:spPr>
        <p:txBody>
          <a:bodyPr wrap="none" anchor="ctr"/>
          <a:lstStyle/>
          <a:p>
            <a:endParaRPr lang="en-US" sz="1000">
              <a:solidFill>
                <a:schemeClr val="bg1">
                  <a:lumMod val="75000"/>
                  <a:lumOff val="25000"/>
                </a:schemeClr>
              </a:solidFill>
            </a:endParaRPr>
          </a:p>
        </p:txBody>
      </p:sp>
      <p:sp>
        <p:nvSpPr>
          <p:cNvPr id="232" name="AutoShape 61"/>
          <p:cNvSpPr>
            <a:spLocks noChangeArrowheads="1"/>
          </p:cNvSpPr>
          <p:nvPr/>
        </p:nvSpPr>
        <p:spPr bwMode="auto">
          <a:xfrm>
            <a:off x="5778936" y="5321568"/>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3" name="Text Box 62"/>
          <p:cNvSpPr txBox="1">
            <a:spLocks noChangeArrowheads="1"/>
          </p:cNvSpPr>
          <p:nvPr/>
        </p:nvSpPr>
        <p:spPr bwMode="auto">
          <a:xfrm>
            <a:off x="5848786" y="5210862"/>
            <a:ext cx="929747"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Terminology Server Availability</a:t>
            </a:r>
            <a:endParaRPr lang="en-US" sz="850" dirty="0">
              <a:solidFill>
                <a:schemeClr val="bg1">
                  <a:lumMod val="75000"/>
                  <a:lumOff val="25000"/>
                </a:schemeClr>
              </a:solidFill>
              <a:latin typeface="Arial Narrow" pitchFamily="34" charset="0"/>
              <a:cs typeface="Arial" charset="0"/>
            </a:endParaRPr>
          </a:p>
        </p:txBody>
      </p:sp>
      <p:sp>
        <p:nvSpPr>
          <p:cNvPr id="234"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5" name="Text Box 64"/>
          <p:cNvSpPr txBox="1">
            <a:spLocks noChangeArrowheads="1"/>
          </p:cNvSpPr>
          <p:nvPr/>
        </p:nvSpPr>
        <p:spPr bwMode="auto">
          <a:xfrm>
            <a:off x="6370638" y="4652964"/>
            <a:ext cx="158114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Terminology Authoring – Purchased SW in use</a:t>
            </a:r>
            <a:endParaRPr lang="en-US" sz="850" dirty="0">
              <a:solidFill>
                <a:schemeClr val="bg1">
                  <a:lumMod val="75000"/>
                  <a:lumOff val="25000"/>
                </a:schemeClr>
              </a:solidFill>
              <a:latin typeface="Arial Narrow" pitchFamily="34" charset="0"/>
              <a:cs typeface="Arial" charset="0"/>
            </a:endParaRPr>
          </a:p>
        </p:txBody>
      </p:sp>
      <p:sp>
        <p:nvSpPr>
          <p:cNvPr id="236"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7"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Knowledge execution engines / environment</a:t>
            </a:r>
            <a:endParaRPr lang="en-US" sz="850" dirty="0">
              <a:solidFill>
                <a:schemeClr val="bg1">
                  <a:lumMod val="75000"/>
                  <a:lumOff val="25000"/>
                </a:schemeClr>
              </a:solidFill>
              <a:latin typeface="Arial Narrow" pitchFamily="34" charset="0"/>
              <a:cs typeface="Arial" charset="0"/>
            </a:endParaRPr>
          </a:p>
        </p:txBody>
      </p:sp>
      <p:sp>
        <p:nvSpPr>
          <p:cNvPr id="238" name="AutoShape 76"/>
          <p:cNvSpPr>
            <a:spLocks noChangeArrowheads="1"/>
          </p:cNvSpPr>
          <p:nvPr/>
        </p:nvSpPr>
        <p:spPr bwMode="auto">
          <a:xfrm>
            <a:off x="7844810" y="5564066"/>
            <a:ext cx="145112"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9"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0"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CDS Hooks Support</a:t>
            </a:r>
            <a:endParaRPr lang="en-US" sz="850" dirty="0">
              <a:solidFill>
                <a:schemeClr val="bg1">
                  <a:lumMod val="75000"/>
                  <a:lumOff val="25000"/>
                </a:schemeClr>
              </a:solidFill>
              <a:latin typeface="Arial Narrow" pitchFamily="34" charset="0"/>
              <a:cs typeface="Arial" charset="0"/>
            </a:endParaRPr>
          </a:p>
        </p:txBody>
      </p:sp>
      <p:sp>
        <p:nvSpPr>
          <p:cNvPr id="241"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KS View, Review, Curation Tools</a:t>
            </a:r>
            <a:endParaRPr lang="en-US" sz="850" dirty="0">
              <a:solidFill>
                <a:schemeClr val="bg1">
                  <a:lumMod val="75000"/>
                  <a:lumOff val="25000"/>
                </a:schemeClr>
              </a:solidFill>
              <a:latin typeface="Arial Narrow" pitchFamily="34" charset="0"/>
              <a:cs typeface="Arial" charset="0"/>
            </a:endParaRPr>
          </a:p>
        </p:txBody>
      </p:sp>
      <p:sp>
        <p:nvSpPr>
          <p:cNvPr id="242"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3"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4"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Pub/Sub/Notify Capability</a:t>
            </a:r>
            <a:endParaRPr lang="en-US" sz="850" dirty="0">
              <a:solidFill>
                <a:schemeClr val="bg1">
                  <a:lumMod val="75000"/>
                  <a:lumOff val="25000"/>
                </a:schemeClr>
              </a:solidFill>
              <a:latin typeface="Arial Narrow" pitchFamily="34" charset="0"/>
              <a:cs typeface="Arial" charset="0"/>
            </a:endParaRPr>
          </a:p>
        </p:txBody>
      </p:sp>
      <p:sp>
        <p:nvSpPr>
          <p:cNvPr id="245"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t>
            </a:r>
            <a:r>
              <a:rPr lang="en-GB" sz="850" dirty="0" err="1" smtClean="0">
                <a:solidFill>
                  <a:schemeClr val="bg1">
                    <a:lumMod val="75000"/>
                    <a:lumOff val="25000"/>
                  </a:schemeClr>
                </a:solidFill>
                <a:latin typeface="Arial Narrow" pitchFamily="34" charset="0"/>
                <a:cs typeface="Arial" charset="0"/>
              </a:rPr>
              <a:t>Artifact</a:t>
            </a:r>
            <a:r>
              <a:rPr lang="en-GB" sz="850" dirty="0" smtClean="0">
                <a:solidFill>
                  <a:schemeClr val="bg1">
                    <a:lumMod val="75000"/>
                    <a:lumOff val="25000"/>
                  </a:schemeClr>
                </a:solidFill>
                <a:latin typeface="Arial Narrow" pitchFamily="34" charset="0"/>
                <a:cs typeface="Arial" charset="0"/>
              </a:rPr>
              <a:t>/model transform tools</a:t>
            </a:r>
            <a:endParaRPr lang="en-US" sz="850" dirty="0">
              <a:solidFill>
                <a:schemeClr val="bg1">
                  <a:lumMod val="75000"/>
                  <a:lumOff val="25000"/>
                </a:schemeClr>
              </a:solidFill>
              <a:latin typeface="Arial Narrow" pitchFamily="34" charset="0"/>
              <a:cs typeface="Arial" charset="0"/>
            </a:endParaRPr>
          </a:p>
        </p:txBody>
      </p:sp>
      <p:sp>
        <p:nvSpPr>
          <p:cNvPr id="246"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7" name="Text Box 96"/>
          <p:cNvSpPr txBox="1">
            <a:spLocks noChangeArrowheads="1"/>
          </p:cNvSpPr>
          <p:nvPr/>
        </p:nvSpPr>
        <p:spPr bwMode="auto">
          <a:xfrm>
            <a:off x="6926391" y="4206897"/>
            <a:ext cx="1311377"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Repository Service GA</a:t>
            </a:r>
            <a:endParaRPr lang="en-US" sz="850" dirty="0">
              <a:solidFill>
                <a:schemeClr val="bg1">
                  <a:lumMod val="75000"/>
                  <a:lumOff val="25000"/>
                </a:schemeClr>
              </a:solidFill>
              <a:latin typeface="Arial Narrow" pitchFamily="34" charset="0"/>
              <a:cs typeface="Arial" charset="0"/>
            </a:endParaRPr>
          </a:p>
        </p:txBody>
      </p:sp>
      <p:sp>
        <p:nvSpPr>
          <p:cNvPr id="248" name="AutoShape 97"/>
          <p:cNvSpPr>
            <a:spLocks noChangeArrowheads="1"/>
          </p:cNvSpPr>
          <p:nvPr/>
        </p:nvSpPr>
        <p:spPr bwMode="auto">
          <a:xfrm>
            <a:off x="6830923" y="4244483"/>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0"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Automated test harness / compliance validation</a:t>
            </a:r>
            <a:endParaRPr lang="en-US" sz="850" dirty="0">
              <a:solidFill>
                <a:schemeClr val="bg1">
                  <a:lumMod val="75000"/>
                  <a:lumOff val="25000"/>
                </a:schemeClr>
              </a:solidFill>
              <a:latin typeface="Arial Narrow" pitchFamily="34" charset="0"/>
              <a:cs typeface="Arial" charset="0"/>
            </a:endParaRPr>
          </a:p>
        </p:txBody>
      </p:sp>
      <p:sp>
        <p:nvSpPr>
          <p:cNvPr id="251"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2" name="Rectangle 20"/>
          <p:cNvSpPr>
            <a:spLocks noChangeArrowheads="1"/>
          </p:cNvSpPr>
          <p:nvPr/>
        </p:nvSpPr>
        <p:spPr bwMode="auto">
          <a:xfrm>
            <a:off x="6963157" y="4850773"/>
            <a:ext cx="2024752" cy="492443"/>
          </a:xfrm>
          <a:prstGeom prst="rect">
            <a:avLst/>
          </a:prstGeom>
          <a:noFill/>
          <a:ln w="9525">
            <a:noFill/>
            <a:miter lim="800000"/>
            <a:headEnd/>
            <a:tailEnd/>
          </a:ln>
        </p:spPr>
        <p:txBody>
          <a:bodyPr wrap="square" lIns="0" tIns="0" rIns="0" bIns="0">
            <a:spAutoFit/>
          </a:bodyPr>
          <a:lstStyle/>
          <a:p>
            <a:pPr algn="ctr"/>
            <a:r>
              <a:rPr lang="en-GB" sz="3200" dirty="0" smtClean="0">
                <a:solidFill>
                  <a:schemeClr val="bg1">
                    <a:lumMod val="75000"/>
                    <a:lumOff val="25000"/>
                  </a:schemeClr>
                </a:solidFill>
                <a:latin typeface="Arial Narrow" pitchFamily="34" charset="0"/>
                <a:cs typeface="Arial" charset="0"/>
              </a:rPr>
              <a:t>PLATFORM</a:t>
            </a:r>
            <a:endParaRPr lang="en-GB" sz="3200" dirty="0">
              <a:solidFill>
                <a:schemeClr val="bg1">
                  <a:lumMod val="75000"/>
                  <a:lumOff val="25000"/>
                </a:schemeClr>
              </a:solidFill>
              <a:latin typeface="Arial Narrow" pitchFamily="34" charset="0"/>
              <a:cs typeface="Arial" charset="0"/>
            </a:endParaRPr>
          </a:p>
        </p:txBody>
      </p:sp>
      <p:sp>
        <p:nvSpPr>
          <p:cNvPr id="253" name="Text Box 39"/>
          <p:cNvSpPr txBox="1">
            <a:spLocks noChangeArrowheads="1"/>
          </p:cNvSpPr>
          <p:nvPr/>
        </p:nvSpPr>
        <p:spPr bwMode="auto">
          <a:xfrm>
            <a:off x="6699496" y="5522095"/>
            <a:ext cx="1488300"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FHIR Data Read Services</a:t>
            </a:r>
            <a:endParaRPr lang="en-US" sz="850" dirty="0">
              <a:solidFill>
                <a:schemeClr val="bg1">
                  <a:lumMod val="75000"/>
                  <a:lumOff val="25000"/>
                </a:schemeClr>
              </a:solidFill>
              <a:latin typeface="Arial Narrow" pitchFamily="34" charset="0"/>
              <a:cs typeface="Arial" charset="0"/>
            </a:endParaRPr>
          </a:p>
        </p:txBody>
      </p:sp>
      <p:sp>
        <p:nvSpPr>
          <p:cNvPr id="254" name="AutoShape 40"/>
          <p:cNvSpPr>
            <a:spLocks noChangeArrowheads="1"/>
          </p:cNvSpPr>
          <p:nvPr/>
        </p:nvSpPr>
        <p:spPr bwMode="auto">
          <a:xfrm>
            <a:off x="6617519" y="5558652"/>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5" name="AutoShape 63"/>
          <p:cNvSpPr>
            <a:spLocks noChangeArrowheads="1"/>
          </p:cNvSpPr>
          <p:nvPr/>
        </p:nvSpPr>
        <p:spPr bwMode="auto">
          <a:xfrm>
            <a:off x="6421734" y="526866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6" name="Text Box 64"/>
          <p:cNvSpPr txBox="1">
            <a:spLocks noChangeArrowheads="1"/>
          </p:cNvSpPr>
          <p:nvPr/>
        </p:nvSpPr>
        <p:spPr bwMode="auto">
          <a:xfrm>
            <a:off x="6493171" y="5218817"/>
            <a:ext cx="1581145"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Marketplace General Availability</a:t>
            </a:r>
            <a:endParaRPr lang="en-US" sz="850" dirty="0">
              <a:solidFill>
                <a:schemeClr val="bg1">
                  <a:lumMod val="75000"/>
                  <a:lumOff val="25000"/>
                </a:schemeClr>
              </a:solidFill>
              <a:latin typeface="Arial Narrow" pitchFamily="34" charset="0"/>
              <a:cs typeface="Arial" charset="0"/>
            </a:endParaRPr>
          </a:p>
        </p:txBody>
      </p:sp>
      <p:sp>
        <p:nvSpPr>
          <p:cNvPr id="257" name="AutoShape 63"/>
          <p:cNvSpPr>
            <a:spLocks noChangeArrowheads="1"/>
          </p:cNvSpPr>
          <p:nvPr/>
        </p:nvSpPr>
        <p:spPr bwMode="auto">
          <a:xfrm>
            <a:off x="6880050" y="5009108"/>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8" name="Text Box 64"/>
          <p:cNvSpPr txBox="1">
            <a:spLocks noChangeArrowheads="1"/>
          </p:cNvSpPr>
          <p:nvPr/>
        </p:nvSpPr>
        <p:spPr bwMode="auto">
          <a:xfrm>
            <a:off x="6951489" y="4947945"/>
            <a:ext cx="125281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Model Repository</a:t>
            </a:r>
            <a:endParaRPr lang="en-US" sz="850" dirty="0">
              <a:solidFill>
                <a:schemeClr val="bg1">
                  <a:lumMod val="75000"/>
                  <a:lumOff val="25000"/>
                </a:schemeClr>
              </a:solidFill>
              <a:latin typeface="Arial Narrow" pitchFamily="34" charset="0"/>
              <a:cs typeface="Arial" charset="0"/>
            </a:endParaRPr>
          </a:p>
        </p:txBody>
      </p:sp>
      <p:sp>
        <p:nvSpPr>
          <p:cNvPr id="259"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accent1">
                  <a:lumMod val="60000"/>
                  <a:lumOff val="40000"/>
                </a:schemeClr>
              </a:solidFill>
            </a:endParaRPr>
          </a:p>
        </p:txBody>
      </p:sp>
      <p:sp>
        <p:nvSpPr>
          <p:cNvPr id="260" name="Text Box 64"/>
          <p:cNvSpPr txBox="1">
            <a:spLocks noChangeArrowheads="1"/>
          </p:cNvSpPr>
          <p:nvPr/>
        </p:nvSpPr>
        <p:spPr bwMode="auto">
          <a:xfrm>
            <a:off x="6425488" y="5684124"/>
            <a:ext cx="1221448" cy="223138"/>
          </a:xfrm>
          <a:prstGeom prst="rect">
            <a:avLst/>
          </a:prstGeom>
          <a:noFill/>
          <a:ln w="25400">
            <a:noFill/>
            <a:miter lim="800000"/>
            <a:headEnd/>
            <a:tailEnd/>
          </a:ln>
          <a:effectLst/>
        </p:spPr>
        <p:txBody>
          <a:bodyPr wrap="square">
            <a:spAutoFit/>
          </a:bodyPr>
          <a:lstStyle/>
          <a:p>
            <a:r>
              <a:rPr lang="en-GB" sz="850" dirty="0" smtClean="0">
                <a:solidFill>
                  <a:schemeClr val="bg1">
                    <a:lumMod val="65000"/>
                    <a:lumOff val="35000"/>
                  </a:schemeClr>
                </a:solidFill>
                <a:latin typeface="Arial Narrow" pitchFamily="34" charset="0"/>
                <a:cs typeface="Arial" charset="0"/>
              </a:rPr>
              <a:t>SMART Sandbox GA</a:t>
            </a:r>
            <a:endParaRPr lang="en-US" sz="850" dirty="0">
              <a:solidFill>
                <a:schemeClr val="bg1">
                  <a:lumMod val="65000"/>
                  <a:lumOff val="35000"/>
                </a:schemeClr>
              </a:solidFill>
              <a:latin typeface="Arial Narrow" pitchFamily="34" charset="0"/>
              <a:cs typeface="Arial" charset="0"/>
            </a:endParaRPr>
          </a:p>
        </p:txBody>
      </p:sp>
      <p:sp>
        <p:nvSpPr>
          <p:cNvPr id="261" name="AutoShape 63"/>
          <p:cNvSpPr>
            <a:spLocks noChangeArrowheads="1"/>
          </p:cNvSpPr>
          <p:nvPr/>
        </p:nvSpPr>
        <p:spPr bwMode="auto">
          <a:xfrm>
            <a:off x="6556621" y="3760714"/>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2" name="Text Box 64"/>
          <p:cNvSpPr txBox="1">
            <a:spLocks noChangeArrowheads="1"/>
          </p:cNvSpPr>
          <p:nvPr/>
        </p:nvSpPr>
        <p:spPr bwMode="auto">
          <a:xfrm>
            <a:off x="6636392" y="3617391"/>
            <a:ext cx="1174151"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Availability of Community Cloud</a:t>
            </a:r>
            <a:endParaRPr lang="en-US" sz="850" dirty="0">
              <a:solidFill>
                <a:schemeClr val="bg1">
                  <a:lumMod val="75000"/>
                  <a:lumOff val="25000"/>
                </a:schemeClr>
              </a:solidFill>
              <a:latin typeface="Arial Narrow" pitchFamily="34" charset="0"/>
              <a:cs typeface="Arial" charset="0"/>
            </a:endParaRPr>
          </a:p>
        </p:txBody>
      </p:sp>
      <p:sp>
        <p:nvSpPr>
          <p:cNvPr id="263" name="AutoShape 80"/>
          <p:cNvSpPr>
            <a:spLocks noChangeArrowheads="1"/>
          </p:cNvSpPr>
          <p:nvPr/>
        </p:nvSpPr>
        <p:spPr bwMode="auto">
          <a:xfrm>
            <a:off x="9021571" y="5431964"/>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4" name="AutoShape 80"/>
          <p:cNvSpPr>
            <a:spLocks noChangeArrowheads="1"/>
          </p:cNvSpPr>
          <p:nvPr/>
        </p:nvSpPr>
        <p:spPr bwMode="auto">
          <a:xfrm>
            <a:off x="7629030" y="5319372"/>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5" name="Text Box 81"/>
          <p:cNvSpPr txBox="1">
            <a:spLocks noChangeArrowheads="1"/>
          </p:cNvSpPr>
          <p:nvPr/>
        </p:nvSpPr>
        <p:spPr bwMode="auto">
          <a:xfrm>
            <a:off x="7684190" y="5286878"/>
            <a:ext cx="1080060"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Term Services API</a:t>
            </a:r>
            <a:endParaRPr lang="en-US" sz="850" dirty="0">
              <a:solidFill>
                <a:schemeClr val="bg1">
                  <a:lumMod val="75000"/>
                  <a:lumOff val="25000"/>
                </a:schemeClr>
              </a:solidFill>
              <a:latin typeface="Arial Narrow" pitchFamily="34" charset="0"/>
              <a:cs typeface="Arial" charset="0"/>
            </a:endParaRPr>
          </a:p>
        </p:txBody>
      </p:sp>
      <p:sp>
        <p:nvSpPr>
          <p:cNvPr id="267"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8" name="Text Box 96"/>
          <p:cNvSpPr txBox="1">
            <a:spLocks noChangeArrowheads="1"/>
          </p:cNvSpPr>
          <p:nvPr/>
        </p:nvSpPr>
        <p:spPr bwMode="auto">
          <a:xfrm>
            <a:off x="7926120" y="4058875"/>
            <a:ext cx="937879"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Model Authoring Environment</a:t>
            </a:r>
            <a:endParaRPr lang="en-US" sz="850" dirty="0">
              <a:solidFill>
                <a:schemeClr val="bg1">
                  <a:lumMod val="75000"/>
                  <a:lumOff val="25000"/>
                </a:schemeClr>
              </a:solidFill>
              <a:latin typeface="Arial Narrow" pitchFamily="34" charset="0"/>
              <a:cs typeface="Arial" charset="0"/>
            </a:endParaRPr>
          </a:p>
        </p:txBody>
      </p:sp>
      <p:sp>
        <p:nvSpPr>
          <p:cNvPr id="269" name="AutoShape 97"/>
          <p:cNvSpPr>
            <a:spLocks noChangeArrowheads="1"/>
          </p:cNvSpPr>
          <p:nvPr/>
        </p:nvSpPr>
        <p:spPr bwMode="auto">
          <a:xfrm>
            <a:off x="7864208" y="4146188"/>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0" name="Text Box 96"/>
          <p:cNvSpPr txBox="1">
            <a:spLocks noChangeArrowheads="1"/>
          </p:cNvSpPr>
          <p:nvPr/>
        </p:nvSpPr>
        <p:spPr bwMode="auto">
          <a:xfrm>
            <a:off x="8624641" y="4339010"/>
            <a:ext cx="9444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ADL/AML to FHIR </a:t>
            </a:r>
            <a:endParaRPr lang="en-US" sz="850" dirty="0">
              <a:solidFill>
                <a:schemeClr val="bg1">
                  <a:lumMod val="75000"/>
                  <a:lumOff val="25000"/>
                </a:schemeClr>
              </a:solidFill>
              <a:latin typeface="Arial Narrow" pitchFamily="34" charset="0"/>
              <a:cs typeface="Arial" charset="0"/>
            </a:endParaRPr>
          </a:p>
        </p:txBody>
      </p:sp>
      <p:sp>
        <p:nvSpPr>
          <p:cNvPr id="271" name="AutoShape 97"/>
          <p:cNvSpPr>
            <a:spLocks noChangeArrowheads="1"/>
          </p:cNvSpPr>
          <p:nvPr/>
        </p:nvSpPr>
        <p:spPr bwMode="auto">
          <a:xfrm>
            <a:off x="8562729" y="4375287"/>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6" name="Text Box 64"/>
          <p:cNvSpPr txBox="1">
            <a:spLocks noChangeArrowheads="1"/>
          </p:cNvSpPr>
          <p:nvPr/>
        </p:nvSpPr>
        <p:spPr bwMode="auto">
          <a:xfrm>
            <a:off x="6943623" y="3916583"/>
            <a:ext cx="1869998"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UCS Spec + Ref. Implementation</a:t>
            </a:r>
            <a:endParaRPr lang="en-US" sz="850" dirty="0">
              <a:solidFill>
                <a:schemeClr val="bg1">
                  <a:lumMod val="75000"/>
                  <a:lumOff val="25000"/>
                </a:schemeClr>
              </a:solidFill>
              <a:latin typeface="Arial Narrow" pitchFamily="34" charset="0"/>
              <a:cs typeface="Arial" charset="0"/>
            </a:endParaRPr>
          </a:p>
        </p:txBody>
      </p:sp>
      <p:sp>
        <p:nvSpPr>
          <p:cNvPr id="277" name="AutoShape 60"/>
          <p:cNvSpPr>
            <a:spLocks noChangeArrowheads="1"/>
          </p:cNvSpPr>
          <p:nvPr/>
        </p:nvSpPr>
        <p:spPr bwMode="auto">
          <a:xfrm>
            <a:off x="6855619" y="4008746"/>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8" name="Text Box 81"/>
          <p:cNvSpPr txBox="1">
            <a:spLocks noChangeArrowheads="1"/>
          </p:cNvSpPr>
          <p:nvPr/>
        </p:nvSpPr>
        <p:spPr bwMode="auto">
          <a:xfrm>
            <a:off x="9093897" y="5369236"/>
            <a:ext cx="1844974"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Specification </a:t>
            </a:r>
            <a:r>
              <a:rPr lang="en-US" sz="850" smtClean="0">
                <a:solidFill>
                  <a:schemeClr val="bg1">
                    <a:lumMod val="75000"/>
                    <a:lumOff val="25000"/>
                  </a:schemeClr>
                </a:solidFill>
                <a:latin typeface="Arial Narrow" pitchFamily="34" charset="0"/>
                <a:cs typeface="Arial" charset="0"/>
              </a:rPr>
              <a:t>for </a:t>
            </a:r>
            <a:br>
              <a:rPr lang="en-US" sz="850" smtClean="0">
                <a:solidFill>
                  <a:schemeClr val="bg1">
                    <a:lumMod val="75000"/>
                    <a:lumOff val="25000"/>
                  </a:schemeClr>
                </a:solidFill>
                <a:latin typeface="Arial Narrow" pitchFamily="34" charset="0"/>
                <a:cs typeface="Arial" charset="0"/>
              </a:rPr>
            </a:br>
            <a:r>
              <a:rPr lang="en-US" sz="850" smtClean="0">
                <a:solidFill>
                  <a:schemeClr val="bg1">
                    <a:lumMod val="75000"/>
                    <a:lumOff val="25000"/>
                  </a:schemeClr>
                </a:solidFill>
                <a:latin typeface="Arial Narrow" pitchFamily="34" charset="0"/>
                <a:cs typeface="Arial" charset="0"/>
              </a:rPr>
              <a:t>Knowledge </a:t>
            </a:r>
            <a:r>
              <a:rPr lang="en-US" sz="850" dirty="0" smtClean="0">
                <a:solidFill>
                  <a:schemeClr val="bg1">
                    <a:lumMod val="75000"/>
                    <a:lumOff val="25000"/>
                  </a:schemeClr>
                </a:solidFill>
                <a:latin typeface="Arial Narrow" pitchFamily="34" charset="0"/>
                <a:cs typeface="Arial" charset="0"/>
              </a:rPr>
              <a:t>Repository</a:t>
            </a:r>
            <a:endParaRPr lang="en-US" sz="850" dirty="0">
              <a:solidFill>
                <a:schemeClr val="bg1">
                  <a:lumMod val="75000"/>
                  <a:lumOff val="25000"/>
                </a:schemeClr>
              </a:solidFill>
              <a:latin typeface="Arial Narrow" pitchFamily="34" charset="0"/>
              <a:cs typeface="Arial" charset="0"/>
            </a:endParaRPr>
          </a:p>
        </p:txBody>
      </p:sp>
      <p:sp>
        <p:nvSpPr>
          <p:cNvPr id="279" name="Text Box 77"/>
          <p:cNvSpPr txBox="1">
            <a:spLocks noChangeArrowheads="1"/>
          </p:cNvSpPr>
          <p:nvPr/>
        </p:nvSpPr>
        <p:spPr bwMode="auto">
          <a:xfrm>
            <a:off x="7922206" y="5491218"/>
            <a:ext cx="1560512"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Marketplace API Spec</a:t>
            </a:r>
            <a:endParaRPr lang="en-US" sz="850" dirty="0">
              <a:solidFill>
                <a:schemeClr val="bg1">
                  <a:lumMod val="75000"/>
                  <a:lumOff val="25000"/>
                </a:schemeClr>
              </a:solidFill>
              <a:latin typeface="Arial Narrow" pitchFamily="34" charset="0"/>
              <a:cs typeface="Arial" charset="0"/>
            </a:endParaRPr>
          </a:p>
        </p:txBody>
      </p:sp>
      <p:sp>
        <p:nvSpPr>
          <p:cNvPr id="280" name="Text Box 118"/>
          <p:cNvSpPr txBox="1">
            <a:spLocks noChangeArrowheads="1"/>
          </p:cNvSpPr>
          <p:nvPr/>
        </p:nvSpPr>
        <p:spPr bwMode="auto">
          <a:xfrm>
            <a:off x="8973751" y="4707905"/>
            <a:ext cx="1556600" cy="353943"/>
          </a:xfrm>
          <a:prstGeom prst="rect">
            <a:avLst/>
          </a:prstGeom>
          <a:noFill/>
          <a:ln w="25400">
            <a:noFill/>
            <a:miter lim="800000"/>
            <a:headEnd/>
            <a:tailEnd/>
          </a:ln>
          <a:effectLst/>
        </p:spPr>
        <p:txBody>
          <a:bodyPr wrap="square">
            <a:spAutoFit/>
          </a:bodyPr>
          <a:lstStyle/>
          <a:p>
            <a:r>
              <a:rPr lang="en-GB" sz="850" dirty="0" err="1" smtClean="0">
                <a:solidFill>
                  <a:schemeClr val="bg1">
                    <a:lumMod val="75000"/>
                    <a:lumOff val="25000"/>
                  </a:schemeClr>
                </a:solidFill>
                <a:latin typeface="Arial Narrow" pitchFamily="34" charset="0"/>
                <a:cs typeface="Arial" charset="0"/>
              </a:rPr>
              <a:t>Knowl</a:t>
            </a:r>
            <a:r>
              <a:rPr lang="en-GB" sz="850" dirty="0" smtClean="0">
                <a:solidFill>
                  <a:schemeClr val="bg1">
                    <a:lumMod val="75000"/>
                    <a:lumOff val="25000"/>
                  </a:schemeClr>
                </a:solidFill>
                <a:latin typeface="Arial Narrow" pitchFamily="34" charset="0"/>
                <a:cs typeface="Arial" charset="0"/>
              </a:rPr>
              <a:t>. Authoring </a:t>
            </a:r>
            <a:br>
              <a:rPr lang="en-GB" sz="850" dirty="0" smtClean="0">
                <a:solidFill>
                  <a:schemeClr val="bg1">
                    <a:lumMod val="75000"/>
                    <a:lumOff val="25000"/>
                  </a:schemeClr>
                </a:solidFill>
                <a:latin typeface="Arial Narrow" pitchFamily="34" charset="0"/>
                <a:cs typeface="Arial" charset="0"/>
              </a:rPr>
            </a:br>
            <a:r>
              <a:rPr lang="en-GB" sz="850" dirty="0" smtClean="0">
                <a:solidFill>
                  <a:schemeClr val="bg1">
                    <a:lumMod val="75000"/>
                    <a:lumOff val="25000"/>
                  </a:schemeClr>
                </a:solidFill>
                <a:latin typeface="Arial Narrow" pitchFamily="34" charset="0"/>
                <a:cs typeface="Arial" charset="0"/>
              </a:rPr>
              <a:t>Environment V1</a:t>
            </a:r>
            <a:endParaRPr lang="en-US" sz="850" dirty="0">
              <a:solidFill>
                <a:schemeClr val="bg1">
                  <a:lumMod val="75000"/>
                  <a:lumOff val="25000"/>
                </a:schemeClr>
              </a:solidFill>
              <a:latin typeface="Arial Narrow" pitchFamily="34" charset="0"/>
              <a:cs typeface="Arial" charset="0"/>
            </a:endParaRPr>
          </a:p>
        </p:txBody>
      </p:sp>
      <p:sp>
        <p:nvSpPr>
          <p:cNvPr id="281" name="AutoShape 63"/>
          <p:cNvSpPr>
            <a:spLocks noChangeArrowheads="1"/>
          </p:cNvSpPr>
          <p:nvPr/>
        </p:nvSpPr>
        <p:spPr bwMode="auto">
          <a:xfrm>
            <a:off x="5737099" y="489622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82" name="Text Box 64"/>
          <p:cNvSpPr txBox="1">
            <a:spLocks noChangeArrowheads="1"/>
          </p:cNvSpPr>
          <p:nvPr/>
        </p:nvSpPr>
        <p:spPr bwMode="auto">
          <a:xfrm>
            <a:off x="5808536" y="4841803"/>
            <a:ext cx="101184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HSPC IDs</a:t>
            </a:r>
            <a:endParaRPr lang="en-US" sz="850" dirty="0">
              <a:solidFill>
                <a:schemeClr val="bg1">
                  <a:lumMod val="75000"/>
                  <a:lumOff val="25000"/>
                </a:schemeClr>
              </a:solidFill>
              <a:latin typeface="Arial Narrow" pitchFamily="34" charset="0"/>
              <a:cs typeface="Arial" charset="0"/>
            </a:endParaRPr>
          </a:p>
        </p:txBody>
      </p:sp>
      <p:sp>
        <p:nvSpPr>
          <p:cNvPr id="299" name="Text Box 133"/>
          <p:cNvSpPr txBox="1">
            <a:spLocks noChangeArrowheads="1"/>
          </p:cNvSpPr>
          <p:nvPr/>
        </p:nvSpPr>
        <p:spPr bwMode="auto">
          <a:xfrm>
            <a:off x="3871794" y="4360533"/>
            <a:ext cx="1336584" cy="461665"/>
          </a:xfrm>
          <a:prstGeom prst="rect">
            <a:avLst/>
          </a:prstGeom>
          <a:noFill/>
          <a:ln w="25400">
            <a:noFill/>
            <a:miter lim="800000"/>
            <a:headEnd/>
            <a:tailEnd/>
          </a:ln>
          <a:effectLst/>
        </p:spPr>
        <p:txBody>
          <a:bodyPr wrap="square">
            <a:spAutoFit/>
          </a:bodyPr>
          <a:lstStyle/>
          <a:p>
            <a:pPr lvl="0"/>
            <a:r>
              <a:rPr lang="en-US" sz="800" dirty="0">
                <a:solidFill>
                  <a:schemeClr val="bg1">
                    <a:lumMod val="75000"/>
                    <a:lumOff val="25000"/>
                  </a:schemeClr>
                </a:solidFill>
                <a:latin typeface="Arial Narrow" panose="020B0606020202030204" pitchFamily="34" charset="0"/>
              </a:rPr>
              <a:t>CDS and workflow/BPM adoption strategy and implementation guide </a:t>
            </a:r>
            <a:endParaRPr lang="en-US" sz="900" dirty="0">
              <a:solidFill>
                <a:schemeClr val="bg1">
                  <a:lumMod val="75000"/>
                  <a:lumOff val="25000"/>
                </a:schemeClr>
              </a:solidFill>
              <a:latin typeface="Arial Narrow" panose="020B0606020202030204" pitchFamily="34" charset="0"/>
            </a:endParaRPr>
          </a:p>
        </p:txBody>
      </p:sp>
      <p:sp>
        <p:nvSpPr>
          <p:cNvPr id="300" name="Text Box 136"/>
          <p:cNvSpPr txBox="1">
            <a:spLocks noChangeArrowheads="1"/>
          </p:cNvSpPr>
          <p:nvPr/>
        </p:nvSpPr>
        <p:spPr bwMode="auto">
          <a:xfrm>
            <a:off x="3593894" y="3649335"/>
            <a:ext cx="2208924"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 Opensource adoption and </a:t>
            </a:r>
            <a:r>
              <a:rPr lang="en-US" sz="850" dirty="0">
                <a:solidFill>
                  <a:schemeClr val="bg1">
                    <a:lumMod val="75000"/>
                    <a:lumOff val="25000"/>
                  </a:schemeClr>
                </a:solidFill>
                <a:latin typeface="Arial Narrow" pitchFamily="34" charset="0"/>
                <a:cs typeface="Arial" charset="0"/>
              </a:rPr>
              <a:t>governance policy</a:t>
            </a:r>
          </a:p>
          <a:p>
            <a:endParaRPr lang="en-US" sz="850" dirty="0">
              <a:solidFill>
                <a:schemeClr val="bg1">
                  <a:lumMod val="75000"/>
                  <a:lumOff val="25000"/>
                </a:schemeClr>
              </a:solidFill>
              <a:latin typeface="Arial Narrow" pitchFamily="34" charset="0"/>
              <a:cs typeface="Arial" charset="0"/>
            </a:endParaRPr>
          </a:p>
        </p:txBody>
      </p:sp>
      <p:sp>
        <p:nvSpPr>
          <p:cNvPr id="301"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302" name="Text Box 139"/>
          <p:cNvSpPr txBox="1">
            <a:spLocks noChangeArrowheads="1"/>
          </p:cNvSpPr>
          <p:nvPr/>
        </p:nvSpPr>
        <p:spPr bwMode="auto">
          <a:xfrm>
            <a:off x="2785182" y="3412023"/>
            <a:ext cx="1321361"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Draft of Interop Maturity Model Published</a:t>
            </a:r>
            <a:endParaRPr lang="en-US" sz="850" dirty="0">
              <a:solidFill>
                <a:schemeClr val="bg1">
                  <a:lumMod val="75000"/>
                  <a:lumOff val="25000"/>
                </a:schemeClr>
              </a:solidFill>
              <a:latin typeface="Arial Narrow" pitchFamily="34" charset="0"/>
              <a:cs typeface="Arial" charset="0"/>
            </a:endParaRPr>
          </a:p>
        </p:txBody>
      </p:sp>
      <p:sp>
        <p:nvSpPr>
          <p:cNvPr id="303" name="Text Box 141"/>
          <p:cNvSpPr txBox="1">
            <a:spLocks noChangeArrowheads="1"/>
          </p:cNvSpPr>
          <p:nvPr/>
        </p:nvSpPr>
        <p:spPr bwMode="auto">
          <a:xfrm>
            <a:off x="4665190" y="2727507"/>
            <a:ext cx="1893163" cy="223138"/>
          </a:xfrm>
          <a:prstGeom prst="rect">
            <a:avLst/>
          </a:prstGeom>
          <a:noFill/>
          <a:ln w="25400">
            <a:noFill/>
            <a:miter lim="800000"/>
            <a:headEnd/>
            <a:tailEnd/>
          </a:ln>
          <a:effectLst/>
        </p:spPr>
        <p:txBody>
          <a:bodyPr wrap="square">
            <a:spAutoFit/>
          </a:bodyPr>
          <a:lstStyle/>
          <a:p>
            <a:r>
              <a:rPr lang="en-GB" sz="800" dirty="0">
                <a:solidFill>
                  <a:schemeClr val="bg1">
                    <a:lumMod val="75000"/>
                    <a:lumOff val="25000"/>
                  </a:schemeClr>
                </a:solidFill>
                <a:latin typeface="Arial Narrow" pitchFamily="34" charset="0"/>
                <a:cs typeface="Arial" charset="0"/>
              </a:rPr>
              <a:t>Advance Analytic services adoption guide</a:t>
            </a:r>
            <a:endParaRPr lang="en-US" sz="800" dirty="0">
              <a:solidFill>
                <a:schemeClr val="bg1">
                  <a:lumMod val="75000"/>
                  <a:lumOff val="25000"/>
                </a:schemeClr>
              </a:solidFill>
              <a:latin typeface="Arial Narrow" pitchFamily="34" charset="0"/>
              <a:cs typeface="Arial" charset="0"/>
            </a:endParaRPr>
          </a:p>
        </p:txBody>
      </p:sp>
      <p:sp>
        <p:nvSpPr>
          <p:cNvPr id="304" name="Text Box 143"/>
          <p:cNvSpPr txBox="1">
            <a:spLocks noChangeArrowheads="1"/>
          </p:cNvSpPr>
          <p:nvPr/>
        </p:nvSpPr>
        <p:spPr bwMode="auto">
          <a:xfrm>
            <a:off x="4828499" y="2870618"/>
            <a:ext cx="1418479"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anose="020B0606020202030204" pitchFamily="34" charset="0"/>
              </a:rPr>
              <a:t>Sharable Workflow/BPM model content</a:t>
            </a:r>
          </a:p>
        </p:txBody>
      </p:sp>
      <p:sp>
        <p:nvSpPr>
          <p:cNvPr id="305" name="Text Box 147"/>
          <p:cNvSpPr txBox="1">
            <a:spLocks noChangeArrowheads="1"/>
          </p:cNvSpPr>
          <p:nvPr/>
        </p:nvSpPr>
        <p:spPr bwMode="auto">
          <a:xfrm>
            <a:off x="5178516" y="2468269"/>
            <a:ext cx="1223962" cy="353943"/>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Detailed interop maturity </a:t>
            </a:r>
            <a:br>
              <a:rPr lang="en-GB" sz="850" dirty="0">
                <a:solidFill>
                  <a:schemeClr val="bg1">
                    <a:lumMod val="75000"/>
                    <a:lumOff val="25000"/>
                  </a:schemeClr>
                </a:solidFill>
                <a:latin typeface="Arial Narrow" pitchFamily="34" charset="0"/>
                <a:cs typeface="Arial" charset="0"/>
              </a:rPr>
            </a:br>
            <a:r>
              <a:rPr lang="en-GB" sz="850" dirty="0">
                <a:solidFill>
                  <a:schemeClr val="bg1">
                    <a:lumMod val="75000"/>
                    <a:lumOff val="25000"/>
                  </a:schemeClr>
                </a:solidFill>
                <a:latin typeface="Arial Narrow" pitchFamily="34" charset="0"/>
                <a:cs typeface="Arial" charset="0"/>
              </a:rPr>
              <a:t>model</a:t>
            </a:r>
            <a:endParaRPr lang="en-US" sz="850" dirty="0">
              <a:solidFill>
                <a:schemeClr val="bg1">
                  <a:lumMod val="75000"/>
                  <a:lumOff val="25000"/>
                </a:schemeClr>
              </a:solidFill>
              <a:latin typeface="Arial Narrow" pitchFamily="34" charset="0"/>
              <a:cs typeface="Arial" charset="0"/>
            </a:endParaRPr>
          </a:p>
        </p:txBody>
      </p:sp>
      <p:sp>
        <p:nvSpPr>
          <p:cNvPr id="306" name="Text Box 150"/>
          <p:cNvSpPr txBox="1">
            <a:spLocks noChangeArrowheads="1"/>
          </p:cNvSpPr>
          <p:nvPr/>
        </p:nvSpPr>
        <p:spPr bwMode="auto">
          <a:xfrm>
            <a:off x="6436704" y="2272433"/>
            <a:ext cx="1210374"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 Full HSPC interoperability package</a:t>
            </a:r>
            <a:endParaRPr lang="en-US" sz="850" dirty="0">
              <a:solidFill>
                <a:schemeClr val="bg1">
                  <a:lumMod val="75000"/>
                  <a:lumOff val="25000"/>
                </a:schemeClr>
              </a:solidFill>
              <a:latin typeface="Arial Narrow" pitchFamily="34" charset="0"/>
              <a:cs typeface="Arial" charset="0"/>
            </a:endParaRPr>
          </a:p>
        </p:txBody>
      </p:sp>
      <p:sp>
        <p:nvSpPr>
          <p:cNvPr id="308" name="Text Box 156"/>
          <p:cNvSpPr txBox="1">
            <a:spLocks noChangeArrowheads="1"/>
          </p:cNvSpPr>
          <p:nvPr/>
        </p:nvSpPr>
        <p:spPr bwMode="auto">
          <a:xfrm>
            <a:off x="3701806" y="3194712"/>
            <a:ext cx="1398723" cy="353943"/>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Strategy for </a:t>
            </a:r>
            <a:r>
              <a:rPr lang="en-US" sz="850" dirty="0" err="1">
                <a:solidFill>
                  <a:schemeClr val="bg1">
                    <a:lumMod val="75000"/>
                    <a:lumOff val="25000"/>
                  </a:schemeClr>
                </a:solidFill>
                <a:latin typeface="Arial Narrow" pitchFamily="34" charset="0"/>
                <a:cs typeface="Arial" charset="0"/>
              </a:rPr>
              <a:t>Coord</a:t>
            </a:r>
            <a:r>
              <a:rPr lang="en-US" sz="850" dirty="0">
                <a:solidFill>
                  <a:schemeClr val="bg1">
                    <a:lumMod val="75000"/>
                    <a:lumOff val="25000"/>
                  </a:schemeClr>
                </a:solidFill>
                <a:latin typeface="Arial Narrow" pitchFamily="34" charset="0"/>
                <a:cs typeface="Arial" charset="0"/>
              </a:rPr>
              <a:t> w/ External Stakeholders </a:t>
            </a:r>
          </a:p>
        </p:txBody>
      </p:sp>
      <p:sp>
        <p:nvSpPr>
          <p:cNvPr id="309"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Signed/certified </a:t>
            </a:r>
            <a:r>
              <a:rPr lang="en-GB" sz="850" dirty="0" err="1">
                <a:solidFill>
                  <a:schemeClr val="bg1">
                    <a:lumMod val="75000"/>
                    <a:lumOff val="25000"/>
                  </a:schemeClr>
                </a:solidFill>
                <a:latin typeface="Arial Narrow" pitchFamily="34" charset="0"/>
                <a:cs typeface="Arial" charset="0"/>
              </a:rPr>
              <a:t>artifacts</a:t>
            </a:r>
            <a:r>
              <a:rPr lang="en-GB" sz="850" dirty="0">
                <a:solidFill>
                  <a:schemeClr val="bg1">
                    <a:lumMod val="75000"/>
                    <a:lumOff val="25000"/>
                  </a:schemeClr>
                </a:solidFill>
                <a:latin typeface="Arial Narrow" pitchFamily="34" charset="0"/>
                <a:cs typeface="Arial" charset="0"/>
              </a:rPr>
              <a:t> specification</a:t>
            </a:r>
            <a:endParaRPr lang="en-US" sz="850" dirty="0">
              <a:solidFill>
                <a:schemeClr val="bg1">
                  <a:lumMod val="75000"/>
                  <a:lumOff val="25000"/>
                </a:schemeClr>
              </a:solidFill>
              <a:latin typeface="Arial Narrow" pitchFamily="34" charset="0"/>
              <a:cs typeface="Arial" charset="0"/>
            </a:endParaRPr>
          </a:p>
        </p:txBody>
      </p:sp>
      <p:sp>
        <p:nvSpPr>
          <p:cNvPr id="310"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Specification for labelling knowledge </a:t>
            </a:r>
            <a:r>
              <a:rPr lang="en-GB" sz="850" dirty="0" err="1">
                <a:solidFill>
                  <a:schemeClr val="bg1">
                    <a:lumMod val="75000"/>
                    <a:lumOff val="25000"/>
                  </a:schemeClr>
                </a:solidFill>
                <a:latin typeface="Arial Narrow" pitchFamily="34" charset="0"/>
                <a:cs typeface="Arial" charset="0"/>
              </a:rPr>
              <a:t>artifacts</a:t>
            </a:r>
            <a:r>
              <a:rPr lang="en-GB" sz="850" dirty="0">
                <a:solidFill>
                  <a:schemeClr val="bg1">
                    <a:lumMod val="75000"/>
                    <a:lumOff val="25000"/>
                  </a:schemeClr>
                </a:solidFill>
                <a:latin typeface="Arial Narrow" pitchFamily="34" charset="0"/>
                <a:cs typeface="Arial" charset="0"/>
              </a:rPr>
              <a:t> as sensitive</a:t>
            </a:r>
            <a:endParaRPr lang="en-US" sz="850" dirty="0">
              <a:solidFill>
                <a:schemeClr val="bg1">
                  <a:lumMod val="75000"/>
                  <a:lumOff val="25000"/>
                </a:schemeClr>
              </a:solidFill>
              <a:latin typeface="Arial Narrow" pitchFamily="34" charset="0"/>
              <a:cs typeface="Arial" charset="0"/>
            </a:endParaRPr>
          </a:p>
        </p:txBody>
      </p:sp>
      <p:sp>
        <p:nvSpPr>
          <p:cNvPr id="311" name="Text Box 136"/>
          <p:cNvSpPr txBox="1">
            <a:spLocks noChangeArrowheads="1"/>
          </p:cNvSpPr>
          <p:nvPr/>
        </p:nvSpPr>
        <p:spPr bwMode="auto">
          <a:xfrm>
            <a:off x="3271336" y="3918061"/>
            <a:ext cx="1548263" cy="359661"/>
          </a:xfrm>
          <a:prstGeom prst="rect">
            <a:avLst/>
          </a:prstGeom>
          <a:noFill/>
          <a:ln w="25400">
            <a:noFill/>
            <a:miter lim="800000"/>
            <a:headEnd/>
            <a:tailEnd/>
          </a:ln>
          <a:effectLst/>
        </p:spPr>
        <p:txBody>
          <a:bodyPr wrap="square">
            <a:spAutoFit/>
          </a:bodyPr>
          <a:lstStyle/>
          <a:p>
            <a:pPr marL="58738" indent="-58738"/>
            <a:r>
              <a:rPr lang="en-GB" sz="850" dirty="0">
                <a:solidFill>
                  <a:schemeClr val="bg1">
                    <a:lumMod val="75000"/>
                    <a:lumOff val="25000"/>
                  </a:schemeClr>
                </a:solidFill>
                <a:latin typeface="Arial Narrow" pitchFamily="34" charset="0"/>
                <a:cs typeface="Arial" charset="0"/>
              </a:rPr>
              <a:t> Software and Content IP draft License and Policies</a:t>
            </a:r>
            <a:endParaRPr lang="en-US" sz="850" dirty="0">
              <a:solidFill>
                <a:schemeClr val="bg1">
                  <a:lumMod val="75000"/>
                  <a:lumOff val="25000"/>
                </a:schemeClr>
              </a:solidFill>
              <a:latin typeface="Arial Narrow" pitchFamily="34" charset="0"/>
              <a:cs typeface="Arial" charset="0"/>
            </a:endParaRPr>
          </a:p>
        </p:txBody>
      </p:sp>
      <p:sp>
        <p:nvSpPr>
          <p:cNvPr id="312"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xx</a:t>
            </a:r>
          </a:p>
        </p:txBody>
      </p:sp>
      <p:sp>
        <p:nvSpPr>
          <p:cNvPr id="313" name="Text Box 156"/>
          <p:cNvSpPr txBox="1">
            <a:spLocks noChangeArrowheads="1"/>
          </p:cNvSpPr>
          <p:nvPr/>
        </p:nvSpPr>
        <p:spPr bwMode="auto">
          <a:xfrm>
            <a:off x="5099386" y="3247797"/>
            <a:ext cx="1379537"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  Written Conformance Certification Criteria</a:t>
            </a:r>
          </a:p>
        </p:txBody>
      </p:sp>
      <p:sp>
        <p:nvSpPr>
          <p:cNvPr id="314" name="Text Box 133"/>
          <p:cNvSpPr txBox="1">
            <a:spLocks noChangeArrowheads="1"/>
          </p:cNvSpPr>
          <p:nvPr/>
        </p:nvSpPr>
        <p:spPr bwMode="auto">
          <a:xfrm>
            <a:off x="5426936" y="3530081"/>
            <a:ext cx="1336584"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Draft interop self-assessment methodology</a:t>
            </a:r>
          </a:p>
        </p:txBody>
      </p:sp>
      <p:sp>
        <p:nvSpPr>
          <p:cNvPr id="315"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6" name="AutoShape 135"/>
          <p:cNvSpPr>
            <a:spLocks noChangeArrowheads="1"/>
          </p:cNvSpPr>
          <p:nvPr/>
        </p:nvSpPr>
        <p:spPr bwMode="auto">
          <a:xfrm>
            <a:off x="3523060" y="364583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7" name="AutoShape 140"/>
          <p:cNvSpPr>
            <a:spLocks noChangeArrowheads="1"/>
          </p:cNvSpPr>
          <p:nvPr/>
        </p:nvSpPr>
        <p:spPr bwMode="auto">
          <a:xfrm>
            <a:off x="2662077" y="3503774"/>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8" name="AutoShape 142"/>
          <p:cNvSpPr>
            <a:spLocks noChangeArrowheads="1"/>
          </p:cNvSpPr>
          <p:nvPr/>
        </p:nvSpPr>
        <p:spPr bwMode="auto">
          <a:xfrm>
            <a:off x="4590825" y="2720928"/>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9" name="AutoShape 148"/>
          <p:cNvSpPr>
            <a:spLocks noChangeArrowheads="1"/>
          </p:cNvSpPr>
          <p:nvPr/>
        </p:nvSpPr>
        <p:spPr bwMode="auto">
          <a:xfrm>
            <a:off x="5105035" y="249441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0" name="AutoShape 149"/>
          <p:cNvSpPr>
            <a:spLocks noChangeArrowheads="1"/>
          </p:cNvSpPr>
          <p:nvPr/>
        </p:nvSpPr>
        <p:spPr bwMode="auto">
          <a:xfrm>
            <a:off x="6372774" y="2284479"/>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1" name="AutoShape 151"/>
          <p:cNvSpPr>
            <a:spLocks noChangeArrowheads="1"/>
          </p:cNvSpPr>
          <p:nvPr/>
        </p:nvSpPr>
        <p:spPr bwMode="auto">
          <a:xfrm>
            <a:off x="7134586" y="182610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2" name="AutoShape 155"/>
          <p:cNvSpPr>
            <a:spLocks noChangeArrowheads="1"/>
          </p:cNvSpPr>
          <p:nvPr/>
        </p:nvSpPr>
        <p:spPr bwMode="auto">
          <a:xfrm>
            <a:off x="3608942" y="3179190"/>
            <a:ext cx="142875" cy="112004"/>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3" name="AutoShape 135"/>
          <p:cNvSpPr>
            <a:spLocks noChangeArrowheads="1"/>
          </p:cNvSpPr>
          <p:nvPr/>
        </p:nvSpPr>
        <p:spPr bwMode="auto">
          <a:xfrm>
            <a:off x="3186844" y="393382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4" name="AutoShape 155"/>
          <p:cNvSpPr>
            <a:spLocks noChangeArrowheads="1"/>
          </p:cNvSpPr>
          <p:nvPr/>
        </p:nvSpPr>
        <p:spPr bwMode="auto">
          <a:xfrm>
            <a:off x="5092585" y="324869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5" name="AutoShape 134"/>
          <p:cNvSpPr>
            <a:spLocks noChangeArrowheads="1"/>
          </p:cNvSpPr>
          <p:nvPr/>
        </p:nvSpPr>
        <p:spPr bwMode="auto">
          <a:xfrm>
            <a:off x="5350985" y="3538500"/>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6" name="AutoShape 144"/>
          <p:cNvSpPr>
            <a:spLocks noChangeArrowheads="1"/>
          </p:cNvSpPr>
          <p:nvPr/>
        </p:nvSpPr>
        <p:spPr bwMode="auto">
          <a:xfrm>
            <a:off x="4757773" y="291767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7" name="AutoShape 134">
            <a:extLst>
              <a:ext uri="{FF2B5EF4-FFF2-40B4-BE49-F238E27FC236}">
                <a16:creationId xmlns="" xmlns:a16="http://schemas.microsoft.com/office/drawing/2014/main" id="{A938611A-2580-4FD9-A352-22C2F541D699}"/>
              </a:ext>
            </a:extLst>
          </p:cNvPr>
          <p:cNvSpPr>
            <a:spLocks noChangeArrowheads="1"/>
          </p:cNvSpPr>
          <p:nvPr/>
        </p:nvSpPr>
        <p:spPr bwMode="auto">
          <a:xfrm>
            <a:off x="3769401" y="4346172"/>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8" name="Text Box 156">
            <a:extLst>
              <a:ext uri="{FF2B5EF4-FFF2-40B4-BE49-F238E27FC236}">
                <a16:creationId xmlns="" xmlns:a16="http://schemas.microsoft.com/office/drawing/2014/main" id="{2FF1FAE5-6E6A-4D65-9ED6-8484FE9BF460}"/>
              </a:ext>
            </a:extLst>
          </p:cNvPr>
          <p:cNvSpPr txBox="1">
            <a:spLocks noChangeArrowheads="1"/>
          </p:cNvSpPr>
          <p:nvPr/>
        </p:nvSpPr>
        <p:spPr bwMode="auto">
          <a:xfrm>
            <a:off x="5650914" y="3030258"/>
            <a:ext cx="1398723"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KPIs &amp; Business Outcomes from HSPC adoption</a:t>
            </a:r>
          </a:p>
        </p:txBody>
      </p:sp>
      <p:sp>
        <p:nvSpPr>
          <p:cNvPr id="329" name="AutoShape 155">
            <a:extLst>
              <a:ext uri="{FF2B5EF4-FFF2-40B4-BE49-F238E27FC236}">
                <a16:creationId xmlns="" xmlns:a16="http://schemas.microsoft.com/office/drawing/2014/main" id="{74504287-0F28-40C5-AC80-E2287E0499B3}"/>
              </a:ext>
            </a:extLst>
          </p:cNvPr>
          <p:cNvSpPr>
            <a:spLocks noChangeArrowheads="1"/>
          </p:cNvSpPr>
          <p:nvPr/>
        </p:nvSpPr>
        <p:spPr bwMode="auto">
          <a:xfrm>
            <a:off x="5588506" y="3056182"/>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Tree>
    <p:extLst>
      <p:ext uri="{BB962C8B-B14F-4D97-AF65-F5344CB8AC3E}">
        <p14:creationId xmlns:p14="http://schemas.microsoft.com/office/powerpoint/2010/main" val="349753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241091" name="Rectangle 3"/>
          <p:cNvSpPr>
            <a:spLocks noChangeArrowheads="1"/>
          </p:cNvSpPr>
          <p:nvPr/>
        </p:nvSpPr>
        <p:spPr bwMode="auto">
          <a:xfrm>
            <a:off x="2462214" y="746126"/>
            <a:ext cx="7443787" cy="5121275"/>
          </a:xfrm>
          <a:prstGeom prst="rect">
            <a:avLst/>
          </a:prstGeom>
          <a:noFill/>
          <a:ln w="28575">
            <a:solidFill>
              <a:schemeClr val="accent1"/>
            </a:solidFill>
            <a:miter lim="800000"/>
            <a:headEnd/>
            <a:tailEnd/>
          </a:ln>
        </p:spPr>
        <p:txBody>
          <a:bodyPr/>
          <a:lstStyle/>
          <a:p>
            <a:endParaRPr lang="en-US"/>
          </a:p>
        </p:txBody>
      </p:sp>
      <p:sp>
        <p:nvSpPr>
          <p:cNvPr id="1241093" name="Line 5"/>
          <p:cNvSpPr>
            <a:spLocks noChangeShapeType="1"/>
          </p:cNvSpPr>
          <p:nvPr/>
        </p:nvSpPr>
        <p:spPr bwMode="auto">
          <a:xfrm flipH="1">
            <a:off x="2478088" y="746125"/>
            <a:ext cx="7351712" cy="1519238"/>
          </a:xfrm>
          <a:prstGeom prst="line">
            <a:avLst/>
          </a:prstGeom>
          <a:noFill/>
          <a:ln w="12700">
            <a:solidFill>
              <a:schemeClr val="accent1"/>
            </a:solidFill>
            <a:prstDash val="sysDot"/>
            <a:round/>
            <a:headEnd/>
            <a:tailEnd/>
          </a:ln>
        </p:spPr>
        <p:txBody>
          <a:bodyPr/>
          <a:lstStyle/>
          <a:p>
            <a:endParaRPr lang="en-US"/>
          </a:p>
        </p:txBody>
      </p:sp>
      <p:sp>
        <p:nvSpPr>
          <p:cNvPr id="1241094" name="Line 6"/>
          <p:cNvSpPr>
            <a:spLocks noChangeShapeType="1"/>
          </p:cNvSpPr>
          <p:nvPr/>
        </p:nvSpPr>
        <p:spPr bwMode="auto">
          <a:xfrm flipH="1">
            <a:off x="2460625" y="746126"/>
            <a:ext cx="7310438" cy="2835275"/>
          </a:xfrm>
          <a:prstGeom prst="line">
            <a:avLst/>
          </a:prstGeom>
          <a:noFill/>
          <a:ln w="22225">
            <a:solidFill>
              <a:schemeClr val="accent1"/>
            </a:solidFill>
            <a:round/>
            <a:headEnd/>
            <a:tailEnd/>
          </a:ln>
        </p:spPr>
        <p:txBody>
          <a:bodyPr/>
          <a:lstStyle/>
          <a:p>
            <a:endParaRPr lang="en-US"/>
          </a:p>
        </p:txBody>
      </p:sp>
      <p:sp>
        <p:nvSpPr>
          <p:cNvPr id="1241095" name="Line 7"/>
          <p:cNvSpPr>
            <a:spLocks noChangeShapeType="1"/>
          </p:cNvSpPr>
          <p:nvPr/>
        </p:nvSpPr>
        <p:spPr bwMode="auto">
          <a:xfrm flipH="1">
            <a:off x="3111857" y="670165"/>
            <a:ext cx="6505575" cy="4543743"/>
          </a:xfrm>
          <a:prstGeom prst="line">
            <a:avLst/>
          </a:prstGeom>
          <a:noFill/>
          <a:ln w="12700">
            <a:solidFill>
              <a:schemeClr val="accent1"/>
            </a:solidFill>
            <a:prstDash val="sysDot"/>
            <a:round/>
            <a:headEnd/>
            <a:tailEnd/>
          </a:ln>
        </p:spPr>
        <p:txBody>
          <a:bodyPr/>
          <a:lstStyle/>
          <a:p>
            <a:endParaRPr lang="en-US"/>
          </a:p>
        </p:txBody>
      </p:sp>
      <p:sp>
        <p:nvSpPr>
          <p:cNvPr id="1241096" name="Line 8"/>
          <p:cNvSpPr>
            <a:spLocks noChangeShapeType="1"/>
          </p:cNvSpPr>
          <p:nvPr/>
        </p:nvSpPr>
        <p:spPr bwMode="auto">
          <a:xfrm flipH="1">
            <a:off x="4964113" y="746125"/>
            <a:ext cx="4806950" cy="5143500"/>
          </a:xfrm>
          <a:prstGeom prst="line">
            <a:avLst/>
          </a:prstGeom>
          <a:noFill/>
          <a:ln w="22225">
            <a:solidFill>
              <a:schemeClr val="accent1"/>
            </a:solidFill>
            <a:round/>
            <a:headEnd/>
            <a:tailEnd/>
          </a:ln>
        </p:spPr>
        <p:txBody>
          <a:bodyPr/>
          <a:lstStyle/>
          <a:p>
            <a:endParaRPr lang="en-US"/>
          </a:p>
        </p:txBody>
      </p:sp>
      <p:sp>
        <p:nvSpPr>
          <p:cNvPr id="1241097" name="Freeform 9"/>
          <p:cNvSpPr>
            <a:spLocks/>
          </p:cNvSpPr>
          <p:nvPr/>
        </p:nvSpPr>
        <p:spPr bwMode="auto">
          <a:xfrm>
            <a:off x="6527800" y="765176"/>
            <a:ext cx="3378200" cy="228282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8" name="Freeform 10"/>
          <p:cNvSpPr>
            <a:spLocks/>
          </p:cNvSpPr>
          <p:nvPr/>
        </p:nvSpPr>
        <p:spPr bwMode="auto">
          <a:xfrm>
            <a:off x="5016500" y="746126"/>
            <a:ext cx="4889500" cy="3444875"/>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099" name="Freeform 11"/>
          <p:cNvSpPr>
            <a:spLocks/>
          </p:cNvSpPr>
          <p:nvPr/>
        </p:nvSpPr>
        <p:spPr bwMode="auto">
          <a:xfrm>
            <a:off x="3719514" y="765176"/>
            <a:ext cx="6192837" cy="4392613"/>
          </a:xfrm>
          <a:custGeom>
            <a:avLst/>
            <a:gdLst/>
            <a:ahLst/>
            <a:cxnLst>
              <a:cxn ang="0">
                <a:pos x="3498" y="2238"/>
              </a:cxn>
              <a:cxn ang="0">
                <a:pos x="3478" y="2238"/>
              </a:cxn>
              <a:cxn ang="0">
                <a:pos x="3458" y="2238"/>
              </a:cxn>
              <a:cxn ang="0">
                <a:pos x="3280" y="2236"/>
              </a:cxn>
              <a:cxn ang="0">
                <a:pos x="3104" y="2228"/>
              </a:cxn>
              <a:cxn ang="0">
                <a:pos x="2932" y="2214"/>
              </a:cxn>
              <a:cxn ang="0">
                <a:pos x="2762" y="2194"/>
              </a:cxn>
              <a:cxn ang="0">
                <a:pos x="2594" y="2170"/>
              </a:cxn>
              <a:cxn ang="0">
                <a:pos x="2430" y="2140"/>
              </a:cxn>
              <a:cxn ang="0">
                <a:pos x="2270" y="2106"/>
              </a:cxn>
              <a:cxn ang="0">
                <a:pos x="2112" y="2068"/>
              </a:cxn>
              <a:cxn ang="0">
                <a:pos x="1958" y="2024"/>
              </a:cxn>
              <a:cxn ang="0">
                <a:pos x="1810" y="1976"/>
              </a:cxn>
              <a:cxn ang="0">
                <a:pos x="1666" y="1924"/>
              </a:cxn>
              <a:cxn ang="0">
                <a:pos x="1524" y="1868"/>
              </a:cxn>
              <a:cxn ang="0">
                <a:pos x="1390" y="1808"/>
              </a:cxn>
              <a:cxn ang="0">
                <a:pos x="1258" y="1744"/>
              </a:cxn>
              <a:cxn ang="0">
                <a:pos x="1134" y="1676"/>
              </a:cxn>
              <a:cxn ang="0">
                <a:pos x="1012" y="1604"/>
              </a:cxn>
              <a:cxn ang="0">
                <a:pos x="898" y="1528"/>
              </a:cxn>
              <a:cxn ang="0">
                <a:pos x="790" y="1450"/>
              </a:cxn>
              <a:cxn ang="0">
                <a:pos x="688" y="1368"/>
              </a:cxn>
              <a:cxn ang="0">
                <a:pos x="590" y="1282"/>
              </a:cxn>
              <a:cxn ang="0">
                <a:pos x="500" y="1194"/>
              </a:cxn>
              <a:cxn ang="0">
                <a:pos x="418" y="1104"/>
              </a:cxn>
              <a:cxn ang="0">
                <a:pos x="342" y="1010"/>
              </a:cxn>
              <a:cxn ang="0">
                <a:pos x="272" y="914"/>
              </a:cxn>
              <a:cxn ang="0">
                <a:pos x="210" y="814"/>
              </a:cxn>
              <a:cxn ang="0">
                <a:pos x="156" y="714"/>
              </a:cxn>
              <a:cxn ang="0">
                <a:pos x="110" y="612"/>
              </a:cxn>
              <a:cxn ang="0">
                <a:pos x="88" y="558"/>
              </a:cxn>
              <a:cxn ang="0">
                <a:pos x="70" y="506"/>
              </a:cxn>
              <a:cxn ang="0">
                <a:pos x="54" y="452"/>
              </a:cxn>
              <a:cxn ang="0">
                <a:pos x="40" y="400"/>
              </a:cxn>
              <a:cxn ang="0">
                <a:pos x="28" y="344"/>
              </a:cxn>
              <a:cxn ang="0">
                <a:pos x="18" y="290"/>
              </a:cxn>
              <a:cxn ang="0">
                <a:pos x="10" y="236"/>
              </a:cxn>
              <a:cxn ang="0">
                <a:pos x="4" y="180"/>
              </a:cxn>
              <a:cxn ang="0">
                <a:pos x="2" y="124"/>
              </a:cxn>
              <a:cxn ang="0">
                <a:pos x="0" y="68"/>
              </a:cxn>
              <a:cxn ang="0">
                <a:pos x="0" y="34"/>
              </a:cxn>
              <a:cxn ang="0">
                <a:pos x="2" y="0"/>
              </a:cxn>
            </a:cxnLst>
            <a:rect l="0" t="0" r="r" b="b"/>
            <a:pathLst>
              <a:path w="3498" h="2238">
                <a:moveTo>
                  <a:pt x="3498" y="2238"/>
                </a:moveTo>
                <a:lnTo>
                  <a:pt x="3478" y="2238"/>
                </a:lnTo>
                <a:lnTo>
                  <a:pt x="3458" y="2238"/>
                </a:lnTo>
                <a:lnTo>
                  <a:pt x="3280" y="2236"/>
                </a:lnTo>
                <a:lnTo>
                  <a:pt x="3104" y="2228"/>
                </a:lnTo>
                <a:lnTo>
                  <a:pt x="2932" y="2214"/>
                </a:lnTo>
                <a:lnTo>
                  <a:pt x="2762" y="2194"/>
                </a:lnTo>
                <a:lnTo>
                  <a:pt x="2594" y="2170"/>
                </a:lnTo>
                <a:lnTo>
                  <a:pt x="2430" y="2140"/>
                </a:lnTo>
                <a:lnTo>
                  <a:pt x="2270" y="2106"/>
                </a:lnTo>
                <a:lnTo>
                  <a:pt x="2112" y="2068"/>
                </a:lnTo>
                <a:lnTo>
                  <a:pt x="1958" y="2024"/>
                </a:lnTo>
                <a:lnTo>
                  <a:pt x="1810" y="1976"/>
                </a:lnTo>
                <a:lnTo>
                  <a:pt x="1666" y="1924"/>
                </a:lnTo>
                <a:lnTo>
                  <a:pt x="1524" y="1868"/>
                </a:lnTo>
                <a:lnTo>
                  <a:pt x="1390" y="1808"/>
                </a:lnTo>
                <a:lnTo>
                  <a:pt x="1258" y="1744"/>
                </a:lnTo>
                <a:lnTo>
                  <a:pt x="1134" y="1676"/>
                </a:lnTo>
                <a:lnTo>
                  <a:pt x="1012" y="1604"/>
                </a:lnTo>
                <a:lnTo>
                  <a:pt x="898" y="1528"/>
                </a:lnTo>
                <a:lnTo>
                  <a:pt x="790" y="1450"/>
                </a:lnTo>
                <a:lnTo>
                  <a:pt x="688" y="1368"/>
                </a:lnTo>
                <a:lnTo>
                  <a:pt x="590" y="1282"/>
                </a:lnTo>
                <a:lnTo>
                  <a:pt x="500" y="1194"/>
                </a:lnTo>
                <a:lnTo>
                  <a:pt x="418" y="1104"/>
                </a:lnTo>
                <a:lnTo>
                  <a:pt x="342" y="1010"/>
                </a:lnTo>
                <a:lnTo>
                  <a:pt x="272" y="914"/>
                </a:lnTo>
                <a:lnTo>
                  <a:pt x="210" y="814"/>
                </a:lnTo>
                <a:lnTo>
                  <a:pt x="156" y="714"/>
                </a:lnTo>
                <a:lnTo>
                  <a:pt x="110" y="612"/>
                </a:lnTo>
                <a:lnTo>
                  <a:pt x="88" y="558"/>
                </a:lnTo>
                <a:lnTo>
                  <a:pt x="70" y="506"/>
                </a:lnTo>
                <a:lnTo>
                  <a:pt x="54" y="452"/>
                </a:lnTo>
                <a:lnTo>
                  <a:pt x="40" y="400"/>
                </a:lnTo>
                <a:lnTo>
                  <a:pt x="28" y="344"/>
                </a:lnTo>
                <a:lnTo>
                  <a:pt x="18" y="290"/>
                </a:lnTo>
                <a:lnTo>
                  <a:pt x="10" y="236"/>
                </a:lnTo>
                <a:lnTo>
                  <a:pt x="4" y="180"/>
                </a:lnTo>
                <a:lnTo>
                  <a:pt x="2" y="124"/>
                </a:lnTo>
                <a:lnTo>
                  <a:pt x="0" y="68"/>
                </a:lnTo>
                <a:lnTo>
                  <a:pt x="0" y="34"/>
                </a:lnTo>
                <a:lnTo>
                  <a:pt x="2" y="0"/>
                </a:lnTo>
              </a:path>
            </a:pathLst>
          </a:custGeom>
          <a:noFill/>
          <a:ln w="9525">
            <a:solidFill>
              <a:schemeClr val="accent1"/>
            </a:solidFill>
            <a:prstDash val="solid"/>
            <a:round/>
            <a:headEnd/>
            <a:tailEnd/>
          </a:ln>
        </p:spPr>
        <p:txBody>
          <a:bodyPr/>
          <a:lstStyle/>
          <a:p>
            <a:endParaRPr lang="en-US"/>
          </a:p>
        </p:txBody>
      </p:sp>
      <p:sp>
        <p:nvSpPr>
          <p:cNvPr id="1241100" name="Text Box 12"/>
          <p:cNvSpPr txBox="1">
            <a:spLocks noChangeArrowheads="1"/>
          </p:cNvSpPr>
          <p:nvPr/>
        </p:nvSpPr>
        <p:spPr bwMode="auto">
          <a:xfrm>
            <a:off x="9982201" y="4504177"/>
            <a:ext cx="719139"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2</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(~2020)</a:t>
            </a:r>
            <a:endParaRPr lang="en-GB" sz="1400" i="1" dirty="0">
              <a:solidFill>
                <a:schemeClr val="tx2"/>
              </a:solidFill>
              <a:latin typeface="Arial" charset="0"/>
              <a:cs typeface="Arial" charset="0"/>
            </a:endParaRPr>
          </a:p>
        </p:txBody>
      </p:sp>
      <p:sp>
        <p:nvSpPr>
          <p:cNvPr id="1241101" name="Text Box 13"/>
          <p:cNvSpPr txBox="1">
            <a:spLocks noChangeArrowheads="1"/>
          </p:cNvSpPr>
          <p:nvPr/>
        </p:nvSpPr>
        <p:spPr bwMode="auto">
          <a:xfrm>
            <a:off x="9982201" y="3444875"/>
            <a:ext cx="667542"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3</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(~2022)</a:t>
            </a:r>
            <a:endParaRPr lang="en-GB" sz="1400" i="1" dirty="0">
              <a:solidFill>
                <a:schemeClr val="tx2"/>
              </a:solidFill>
              <a:latin typeface="Arial" charset="0"/>
              <a:cs typeface="Arial" charset="0"/>
            </a:endParaRPr>
          </a:p>
        </p:txBody>
      </p:sp>
      <p:sp>
        <p:nvSpPr>
          <p:cNvPr id="1241102" name="Text Box 14"/>
          <p:cNvSpPr txBox="1">
            <a:spLocks noChangeArrowheads="1"/>
          </p:cNvSpPr>
          <p:nvPr/>
        </p:nvSpPr>
        <p:spPr bwMode="auto">
          <a:xfrm>
            <a:off x="9956769" y="2008537"/>
            <a:ext cx="696454" cy="646331"/>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Target State</a:t>
            </a:r>
            <a:br>
              <a:rPr lang="en-GB" sz="1400" i="1" dirty="0" smtClean="0">
                <a:solidFill>
                  <a:schemeClr val="tx2"/>
                </a:solidFill>
                <a:latin typeface="Arial" charset="0"/>
                <a:cs typeface="Arial" charset="0"/>
              </a:rPr>
            </a:br>
            <a:r>
              <a:rPr lang="en-GB" sz="1400" i="1" dirty="0" smtClean="0">
                <a:solidFill>
                  <a:schemeClr val="tx2"/>
                </a:solidFill>
                <a:latin typeface="Arial" charset="0"/>
                <a:cs typeface="Arial" charset="0"/>
              </a:rPr>
              <a:t>(~2024)</a:t>
            </a:r>
          </a:p>
        </p:txBody>
      </p:sp>
      <p:sp>
        <p:nvSpPr>
          <p:cNvPr id="1241103" name="Text Box 15"/>
          <p:cNvSpPr txBox="1">
            <a:spLocks noChangeArrowheads="1"/>
          </p:cNvSpPr>
          <p:nvPr/>
        </p:nvSpPr>
        <p:spPr bwMode="auto">
          <a:xfrm>
            <a:off x="9982201" y="5562600"/>
            <a:ext cx="1062445" cy="430887"/>
          </a:xfrm>
          <a:prstGeom prst="rect">
            <a:avLst/>
          </a:prstGeom>
          <a:noFill/>
          <a:ln w="9525">
            <a:noFill/>
            <a:miter lim="800000"/>
            <a:headEnd/>
            <a:tailEnd/>
          </a:ln>
          <a:effectLst/>
        </p:spPr>
        <p:txBody>
          <a:bodyPr wrap="square" lIns="0" tIns="0" rIns="0" bIns="0">
            <a:spAutoFit/>
          </a:bodyPr>
          <a:lstStyle/>
          <a:p>
            <a:r>
              <a:rPr lang="en-GB" sz="1400" i="1" dirty="0" smtClean="0">
                <a:solidFill>
                  <a:schemeClr val="tx2"/>
                </a:solidFill>
                <a:latin typeface="Arial" charset="0"/>
                <a:cs typeface="Arial" charset="0"/>
              </a:rPr>
              <a:t>Phase 1</a:t>
            </a:r>
          </a:p>
          <a:p>
            <a:r>
              <a:rPr lang="en-GB" sz="1400" i="1" dirty="0" smtClean="0">
                <a:solidFill>
                  <a:schemeClr val="tx2"/>
                </a:solidFill>
                <a:latin typeface="Arial" charset="0"/>
                <a:cs typeface="Arial" charset="0"/>
              </a:rPr>
              <a:t>(Thru 2018)</a:t>
            </a:r>
            <a:endParaRPr lang="en-GB" sz="1400" i="1" dirty="0">
              <a:solidFill>
                <a:schemeClr val="tx2"/>
              </a:solidFill>
              <a:latin typeface="Arial" charset="0"/>
              <a:cs typeface="Arial" charset="0"/>
            </a:endParaRPr>
          </a:p>
        </p:txBody>
      </p:sp>
      <p:sp>
        <p:nvSpPr>
          <p:cNvPr id="1241105" name="Rectangle 17"/>
          <p:cNvSpPr>
            <a:spLocks noChangeArrowheads="1"/>
          </p:cNvSpPr>
          <p:nvPr/>
        </p:nvSpPr>
        <p:spPr bwMode="auto">
          <a:xfrm>
            <a:off x="3662898" y="5854666"/>
            <a:ext cx="1295400"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Security</a:t>
            </a:r>
            <a:endParaRPr lang="en-GB" dirty="0">
              <a:solidFill>
                <a:schemeClr val="accent1">
                  <a:lumMod val="60000"/>
                  <a:lumOff val="40000"/>
                </a:schemeClr>
              </a:solidFill>
              <a:latin typeface="Arial Narrow" pitchFamily="34" charset="0"/>
              <a:cs typeface="Arial" charset="0"/>
            </a:endParaRPr>
          </a:p>
        </p:txBody>
      </p:sp>
      <p:sp>
        <p:nvSpPr>
          <p:cNvPr id="1241108" name="Rectangle 20"/>
          <p:cNvSpPr>
            <a:spLocks noChangeArrowheads="1"/>
          </p:cNvSpPr>
          <p:nvPr/>
        </p:nvSpPr>
        <p:spPr bwMode="auto">
          <a:xfrm rot="16200000">
            <a:off x="1729481" y="2752075"/>
            <a:ext cx="1161259"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Knowledge</a:t>
            </a:r>
            <a:endParaRPr lang="en-GB" sz="2000" dirty="0">
              <a:solidFill>
                <a:srgbClr val="0070C0"/>
              </a:solidFill>
              <a:latin typeface="Arial Narrow" pitchFamily="34" charset="0"/>
              <a:cs typeface="Arial" charset="0"/>
            </a:endParaRPr>
          </a:p>
        </p:txBody>
      </p:sp>
      <p:sp>
        <p:nvSpPr>
          <p:cNvPr id="1241109" name="Rectangle 21"/>
          <p:cNvSpPr>
            <a:spLocks noChangeArrowheads="1"/>
          </p:cNvSpPr>
          <p:nvPr/>
        </p:nvSpPr>
        <p:spPr bwMode="auto">
          <a:xfrm>
            <a:off x="1631951" y="4652964"/>
            <a:ext cx="2016125" cy="2016125"/>
          </a:xfrm>
          <a:prstGeom prst="rect">
            <a:avLst/>
          </a:prstGeom>
          <a:solidFill>
            <a:schemeClr val="bg2">
              <a:lumMod val="60000"/>
              <a:lumOff val="40000"/>
            </a:schemeClr>
          </a:solidFill>
          <a:ln w="28575">
            <a:solidFill>
              <a:schemeClr val="accent1"/>
            </a:solidFill>
            <a:miter lim="800000"/>
            <a:headEnd/>
            <a:tailEnd/>
          </a:ln>
        </p:spPr>
        <p:txBody>
          <a:bodyPr/>
          <a:lstStyle/>
          <a:p>
            <a:endParaRPr lang="en-US">
              <a:cs typeface="Arial" charset="0"/>
            </a:endParaRPr>
          </a:p>
        </p:txBody>
      </p:sp>
      <p:sp>
        <p:nvSpPr>
          <p:cNvPr id="1241110" name="Rectangle 22"/>
          <p:cNvSpPr>
            <a:spLocks noChangeArrowheads="1"/>
          </p:cNvSpPr>
          <p:nvPr/>
        </p:nvSpPr>
        <p:spPr bwMode="auto">
          <a:xfrm>
            <a:off x="1696042" y="4664075"/>
            <a:ext cx="2093530" cy="2123658"/>
          </a:xfrm>
          <a:prstGeom prst="rect">
            <a:avLst/>
          </a:prstGeom>
          <a:no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Current </a:t>
            </a:r>
            <a:r>
              <a:rPr lang="en-GB" sz="1200" u="sng" dirty="0" smtClean="0">
                <a:latin typeface="Tahoma" pitchFamily="34" charset="0"/>
                <a:cs typeface="Arial" charset="0"/>
              </a:rPr>
              <a:t>Environment </a:t>
            </a:r>
          </a:p>
          <a:p>
            <a:pPr marL="66675" indent="-66675">
              <a:buFontTx/>
              <a:buChar char="•"/>
            </a:pPr>
            <a:r>
              <a:rPr lang="en-GB" sz="1050" dirty="0" smtClean="0">
                <a:latin typeface="Times New Roman" panose="02020603050405020304" pitchFamily="18" charset="0"/>
                <a:cs typeface="Times New Roman" panose="02020603050405020304" pitchFamily="18" charset="0"/>
              </a:rPr>
              <a:t>Health(care) is </a:t>
            </a:r>
            <a:r>
              <a:rPr lang="en-GB" sz="1050" dirty="0">
                <a:latin typeface="Times New Roman" panose="02020603050405020304" pitchFamily="18" charset="0"/>
                <a:cs typeface="Times New Roman" panose="02020603050405020304" pitchFamily="18" charset="0"/>
              </a:rPr>
              <a:t>a patchwork of </a:t>
            </a:r>
            <a:r>
              <a:rPr lang="en-GB" sz="1050" dirty="0" smtClean="0">
                <a:latin typeface="Times New Roman" panose="02020603050405020304" pitchFamily="18" charset="0"/>
                <a:cs typeface="Times New Roman" panose="02020603050405020304" pitchFamily="18" charset="0"/>
              </a:rPr>
              <a:t>silos </a:t>
            </a:r>
            <a:r>
              <a:rPr lang="en-GB" sz="1050" dirty="0">
                <a:latin typeface="Times New Roman" panose="02020603050405020304" pitchFamily="18" charset="0"/>
                <a:cs typeface="Times New Roman" panose="02020603050405020304" pitchFamily="18" charset="0"/>
              </a:rPr>
              <a:t>of health payment </a:t>
            </a:r>
            <a:r>
              <a:rPr lang="en-GB" sz="1050" dirty="0" smtClean="0">
                <a:latin typeface="Times New Roman" panose="02020603050405020304" pitchFamily="18" charset="0"/>
                <a:cs typeface="Times New Roman" panose="02020603050405020304" pitchFamily="18" charset="0"/>
              </a:rPr>
              <a:t>&amp; delivery</a:t>
            </a:r>
            <a:endParaRPr lang="en-GB" sz="1050" dirty="0">
              <a:latin typeface="Times New Roman" panose="02020603050405020304" pitchFamily="18" charset="0"/>
              <a:cs typeface="Times New Roman" panose="02020603050405020304" pitchFamily="18" charset="0"/>
            </a:endParaRPr>
          </a:p>
          <a:p>
            <a:pPr marL="66675" indent="-66675">
              <a:buFontTx/>
              <a:buChar char="•"/>
            </a:pPr>
            <a:r>
              <a:rPr lang="en-GB" sz="1050" dirty="0" smtClean="0">
                <a:latin typeface="Times New Roman" panose="02020603050405020304" pitchFamily="18" charset="0"/>
                <a:cs typeface="Times New Roman" panose="02020603050405020304" pitchFamily="18" charset="0"/>
              </a:rPr>
              <a:t>Cannot share data or knowledge across sites or institutions</a:t>
            </a:r>
          </a:p>
          <a:p>
            <a:pPr marL="66675" indent="-66675">
              <a:buFontTx/>
              <a:buChar char="•"/>
            </a:pPr>
            <a:r>
              <a:rPr lang="en-GB" sz="1050" dirty="0" smtClean="0">
                <a:latin typeface="Times New Roman" panose="02020603050405020304" pitchFamily="18" charset="0"/>
                <a:cs typeface="Times New Roman" panose="02020603050405020304" pitchFamily="18" charset="0"/>
              </a:rPr>
              <a:t>Lacking common data sets</a:t>
            </a:r>
          </a:p>
          <a:p>
            <a:pPr marL="66675" indent="-66675">
              <a:buFontTx/>
              <a:buChar char="•"/>
            </a:pPr>
            <a:r>
              <a:rPr lang="en-GB" sz="1050" dirty="0" smtClean="0">
                <a:latin typeface="Times New Roman" panose="02020603050405020304" pitchFamily="18" charset="0"/>
                <a:cs typeface="Times New Roman" panose="02020603050405020304" pitchFamily="18" charset="0"/>
              </a:rPr>
              <a:t>Unsustainable health IT costs</a:t>
            </a:r>
          </a:p>
          <a:p>
            <a:pPr marL="66675" indent="-66675">
              <a:buFontTx/>
              <a:buChar char="•"/>
            </a:pPr>
            <a:r>
              <a:rPr lang="en-GB" sz="1050" dirty="0" smtClean="0">
                <a:latin typeface="Times New Roman" panose="02020603050405020304" pitchFamily="18" charset="0"/>
                <a:cs typeface="Times New Roman" panose="02020603050405020304" pitchFamily="18" charset="0"/>
              </a:rPr>
              <a:t>Cannot effectively coordinate care</a:t>
            </a:r>
          </a:p>
          <a:p>
            <a:pPr marL="66675" indent="-66675">
              <a:buFontTx/>
              <a:buChar char="•"/>
            </a:pPr>
            <a:r>
              <a:rPr lang="en-GB" sz="1050" dirty="0" smtClean="0">
                <a:latin typeface="Times New Roman" panose="02020603050405020304" pitchFamily="18" charset="0"/>
                <a:cs typeface="Times New Roman" panose="02020603050405020304" pitchFamily="18" charset="0"/>
              </a:rPr>
              <a:t>Long delays to reap benefits from innovation</a:t>
            </a:r>
          </a:p>
          <a:p>
            <a:pPr marL="66675" indent="-66675">
              <a:buFontTx/>
              <a:buChar char="•"/>
            </a:pPr>
            <a:r>
              <a:rPr lang="en-GB" sz="1050" dirty="0" smtClean="0">
                <a:latin typeface="Times New Roman" panose="02020603050405020304" pitchFamily="18" charset="0"/>
                <a:cs typeface="Times New Roman" panose="02020603050405020304" pitchFamily="18" charset="0"/>
              </a:rPr>
              <a:t>“Learning health system” is unrealized</a:t>
            </a:r>
          </a:p>
          <a:p>
            <a:endParaRPr lang="en-GB" sz="1050" dirty="0" smtClean="0">
              <a:latin typeface="Times New Roman" panose="02020603050405020304" pitchFamily="18" charset="0"/>
              <a:cs typeface="Times New Roman" panose="02020603050405020304" pitchFamily="18" charset="0"/>
            </a:endParaRPr>
          </a:p>
        </p:txBody>
      </p:sp>
      <p:sp>
        <p:nvSpPr>
          <p:cNvPr id="1241111" name="AutoShape 23"/>
          <p:cNvSpPr>
            <a:spLocks noChangeArrowheads="1"/>
          </p:cNvSpPr>
          <p:nvPr/>
        </p:nvSpPr>
        <p:spPr bwMode="auto">
          <a:xfrm rot="18742742" flipH="1">
            <a:off x="4632726" y="3614359"/>
            <a:ext cx="4812032" cy="149189"/>
          </a:xfrm>
          <a:prstGeom prst="roundRect">
            <a:avLst>
              <a:gd name="adj" fmla="val 2440"/>
            </a:avLst>
          </a:prstGeom>
          <a:noFill/>
          <a:ln w="9525">
            <a:noFill/>
            <a:round/>
            <a:headEnd/>
            <a:tailEnd/>
          </a:ln>
          <a:effectLst/>
        </p:spPr>
        <p:txBody>
          <a:bodyPr lIns="53990" tIns="45712" rIns="53990" bIns="45712"/>
          <a:lstStyle/>
          <a:p>
            <a:r>
              <a:rPr lang="en-GB" sz="1000" dirty="0">
                <a:solidFill>
                  <a:schemeClr val="bg1">
                    <a:lumMod val="75000"/>
                    <a:lumOff val="25000"/>
                  </a:schemeClr>
                </a:solidFill>
                <a:latin typeface="Tahoma" pitchFamily="34" charset="0"/>
                <a:cs typeface="Arial" charset="0"/>
              </a:rPr>
              <a:t>Articulation of </a:t>
            </a:r>
            <a:r>
              <a:rPr lang="en-GB" sz="1000" dirty="0" err="1">
                <a:solidFill>
                  <a:schemeClr val="bg1">
                    <a:lumMod val="75000"/>
                    <a:lumOff val="25000"/>
                  </a:schemeClr>
                </a:solidFill>
                <a:latin typeface="Tahoma" pitchFamily="34" charset="0"/>
                <a:cs typeface="Arial" charset="0"/>
              </a:rPr>
              <a:t>swimlane</a:t>
            </a:r>
            <a:r>
              <a:rPr lang="en-GB" sz="1000" dirty="0">
                <a:solidFill>
                  <a:schemeClr val="bg1">
                    <a:lumMod val="75000"/>
                    <a:lumOff val="25000"/>
                  </a:schemeClr>
                </a:solidFill>
                <a:latin typeface="Tahoma" pitchFamily="34" charset="0"/>
                <a:cs typeface="Arial" charset="0"/>
              </a:rPr>
              <a:t> goal goes here</a:t>
            </a:r>
          </a:p>
        </p:txBody>
      </p:sp>
      <p:sp>
        <p:nvSpPr>
          <p:cNvPr id="1241112" name="AutoShape 24"/>
          <p:cNvSpPr>
            <a:spLocks noChangeArrowheads="1"/>
          </p:cNvSpPr>
          <p:nvPr/>
        </p:nvSpPr>
        <p:spPr bwMode="auto">
          <a:xfrm rot="19649026" flipH="1">
            <a:off x="3792538" y="3068638"/>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rgbClr val="B6AD8C"/>
                </a:solidFill>
                <a:latin typeface="Tahoma" pitchFamily="34" charset="0"/>
                <a:cs typeface="Arial" charset="0"/>
              </a:rPr>
              <a:t>Articulation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3" name="AutoShape 25"/>
          <p:cNvSpPr>
            <a:spLocks noChangeArrowheads="1"/>
          </p:cNvSpPr>
          <p:nvPr/>
        </p:nvSpPr>
        <p:spPr bwMode="auto">
          <a:xfrm rot="20347243" flipH="1">
            <a:off x="3575050" y="2245240"/>
            <a:ext cx="4400550" cy="139700"/>
          </a:xfrm>
          <a:prstGeom prst="roundRect">
            <a:avLst>
              <a:gd name="adj" fmla="val 16667"/>
            </a:avLst>
          </a:prstGeom>
          <a:noFill/>
          <a:ln w="9525">
            <a:noFill/>
            <a:round/>
            <a:headEnd/>
            <a:tailEnd/>
          </a:ln>
          <a:effectLst/>
        </p:spPr>
        <p:txBody>
          <a:bodyPr lIns="53990" tIns="45712" rIns="53990" bIns="45712"/>
          <a:lstStyle/>
          <a:p>
            <a:r>
              <a:rPr lang="en-GB" sz="1000" dirty="0">
                <a:solidFill>
                  <a:schemeClr val="bg1">
                    <a:lumMod val="65000"/>
                    <a:lumOff val="35000"/>
                  </a:schemeClr>
                </a:solidFill>
                <a:latin typeface="Tahoma" pitchFamily="34" charset="0"/>
                <a:cs typeface="Arial" charset="0"/>
              </a:rPr>
              <a:t>Articulation</a:t>
            </a:r>
            <a:r>
              <a:rPr lang="en-GB" sz="1000" dirty="0">
                <a:solidFill>
                  <a:srgbClr val="B6AD8C"/>
                </a:solidFill>
                <a:latin typeface="Tahoma" pitchFamily="34" charset="0"/>
                <a:cs typeface="Arial" charset="0"/>
              </a:rPr>
              <a:t> of </a:t>
            </a:r>
            <a:r>
              <a:rPr lang="en-GB" sz="1000" dirty="0" err="1">
                <a:solidFill>
                  <a:srgbClr val="B6AD8C"/>
                </a:solidFill>
                <a:latin typeface="Tahoma" pitchFamily="34" charset="0"/>
                <a:cs typeface="Arial" charset="0"/>
              </a:rPr>
              <a:t>swimlane</a:t>
            </a:r>
            <a:r>
              <a:rPr lang="en-GB" sz="1000" dirty="0">
                <a:solidFill>
                  <a:srgbClr val="B6AD8C"/>
                </a:solidFill>
                <a:latin typeface="Tahoma" pitchFamily="34" charset="0"/>
                <a:cs typeface="Arial" charset="0"/>
              </a:rPr>
              <a:t> goal goes here</a:t>
            </a:r>
          </a:p>
        </p:txBody>
      </p:sp>
      <p:sp>
        <p:nvSpPr>
          <p:cNvPr id="1241114" name="AutoShape 26"/>
          <p:cNvSpPr>
            <a:spLocks noChangeArrowheads="1"/>
          </p:cNvSpPr>
          <p:nvPr/>
        </p:nvSpPr>
        <p:spPr bwMode="auto">
          <a:xfrm rot="20909557" flipH="1">
            <a:off x="3057648" y="1591053"/>
            <a:ext cx="4728773" cy="169406"/>
          </a:xfrm>
          <a:prstGeom prst="roundRect">
            <a:avLst>
              <a:gd name="adj" fmla="val 16667"/>
            </a:avLst>
          </a:prstGeom>
          <a:noFill/>
          <a:ln w="9525">
            <a:noFill/>
            <a:round/>
            <a:headEnd/>
            <a:tailEnd/>
          </a:ln>
          <a:effectLst/>
        </p:spPr>
        <p:txBody>
          <a:bodyPr lIns="53990" tIns="45712" rIns="53990" bIns="45712"/>
          <a:lstStyle/>
          <a:p>
            <a:r>
              <a:rPr lang="en-US" sz="1000" dirty="0" smtClean="0">
                <a:solidFill>
                  <a:schemeClr val="bg1"/>
                </a:solidFill>
                <a:latin typeface="Tahoma" pitchFamily="34" charset="0"/>
                <a:cs typeface="Arial" charset="0"/>
              </a:rPr>
              <a:t>Provide standards-based </a:t>
            </a:r>
            <a:r>
              <a:rPr lang="en-US" sz="1000" dirty="0">
                <a:solidFill>
                  <a:schemeClr val="bg1"/>
                </a:solidFill>
                <a:latin typeface="Tahoma" pitchFamily="34" charset="0"/>
                <a:cs typeface="Arial" charset="0"/>
              </a:rPr>
              <a:t>clinical process/CDS models </a:t>
            </a:r>
            <a:r>
              <a:rPr lang="en-US" sz="1000" dirty="0" smtClean="0">
                <a:solidFill>
                  <a:schemeClr val="bg1"/>
                </a:solidFill>
                <a:latin typeface="Tahoma" pitchFamily="34" charset="0"/>
                <a:cs typeface="Arial" charset="0"/>
              </a:rPr>
              <a:t>for </a:t>
            </a:r>
            <a:r>
              <a:rPr lang="en-US" sz="1000" dirty="0">
                <a:solidFill>
                  <a:schemeClr val="bg1"/>
                </a:solidFill>
                <a:latin typeface="Tahoma" pitchFamily="34" charset="0"/>
                <a:cs typeface="Arial" charset="0"/>
              </a:rPr>
              <a:t>HSPC </a:t>
            </a:r>
            <a:r>
              <a:rPr lang="en-US" sz="1000" dirty="0" smtClean="0">
                <a:solidFill>
                  <a:schemeClr val="bg1"/>
                </a:solidFill>
                <a:latin typeface="Tahoma" pitchFamily="34" charset="0"/>
                <a:cs typeface="Arial" charset="0"/>
              </a:rPr>
              <a:t>activities</a:t>
            </a:r>
            <a:endParaRPr lang="en-GB" sz="1000" dirty="0">
              <a:solidFill>
                <a:schemeClr val="bg1"/>
              </a:solidFill>
              <a:latin typeface="Tahoma" pitchFamily="34" charset="0"/>
              <a:cs typeface="Arial" charset="0"/>
            </a:endParaRPr>
          </a:p>
        </p:txBody>
      </p:sp>
      <p:sp>
        <p:nvSpPr>
          <p:cNvPr id="1241115" name="AutoShape 27"/>
          <p:cNvSpPr>
            <a:spLocks noChangeArrowheads="1"/>
          </p:cNvSpPr>
          <p:nvPr/>
        </p:nvSpPr>
        <p:spPr bwMode="auto">
          <a:xfrm>
            <a:off x="2582178" y="692150"/>
            <a:ext cx="5257800" cy="304800"/>
          </a:xfrm>
          <a:prstGeom prst="roundRect">
            <a:avLst>
              <a:gd name="adj" fmla="val 16667"/>
            </a:avLst>
          </a:prstGeom>
          <a:noFill/>
          <a:ln w="9525">
            <a:noFill/>
            <a:round/>
            <a:headEnd/>
            <a:tailEnd/>
          </a:ln>
          <a:effectLst/>
        </p:spPr>
        <p:txBody>
          <a:bodyPr lIns="53990" tIns="45712" rIns="53990" bIns="45712"/>
          <a:lstStyle/>
          <a:p>
            <a:r>
              <a:rPr lang="en-US" sz="1000" dirty="0" smtClean="0">
                <a:solidFill>
                  <a:schemeClr val="bg1"/>
                </a:solidFill>
                <a:latin typeface="Tahoma" pitchFamily="34" charset="0"/>
                <a:cs typeface="Arial" charset="0"/>
              </a:rPr>
              <a:t>Provide standards-based </a:t>
            </a:r>
            <a:r>
              <a:rPr lang="en-US" sz="1000" dirty="0">
                <a:solidFill>
                  <a:schemeClr val="bg1"/>
                </a:solidFill>
                <a:latin typeface="Tahoma" pitchFamily="34" charset="0"/>
                <a:cs typeface="Arial" charset="0"/>
              </a:rPr>
              <a:t>data/information models required for HSPC projects and platform</a:t>
            </a:r>
            <a:endParaRPr lang="en-GB" sz="1000" dirty="0">
              <a:solidFill>
                <a:schemeClr val="bg1"/>
              </a:solidFill>
              <a:latin typeface="Tahoma" pitchFamily="34" charset="0"/>
              <a:cs typeface="Arial" charset="0"/>
            </a:endParaRPr>
          </a:p>
        </p:txBody>
      </p:sp>
      <p:sp>
        <p:nvSpPr>
          <p:cNvPr id="1241116" name="Line 28"/>
          <p:cNvSpPr>
            <a:spLocks noChangeShapeType="1"/>
          </p:cNvSpPr>
          <p:nvPr/>
        </p:nvSpPr>
        <p:spPr bwMode="auto">
          <a:xfrm flipH="1">
            <a:off x="7367588" y="798514"/>
            <a:ext cx="2444750" cy="5056187"/>
          </a:xfrm>
          <a:prstGeom prst="line">
            <a:avLst/>
          </a:prstGeom>
          <a:noFill/>
          <a:ln w="12700">
            <a:solidFill>
              <a:schemeClr val="accent1"/>
            </a:solidFill>
            <a:prstDash val="sysDot"/>
            <a:round/>
            <a:headEnd/>
            <a:tailEnd/>
          </a:ln>
        </p:spPr>
        <p:txBody>
          <a:bodyPr/>
          <a:lstStyle/>
          <a:p>
            <a:endParaRPr lang="en-US"/>
          </a:p>
        </p:txBody>
      </p:sp>
      <p:sp>
        <p:nvSpPr>
          <p:cNvPr id="1241118" name="Rectangle 30"/>
          <p:cNvSpPr>
            <a:spLocks noChangeArrowheads="1"/>
          </p:cNvSpPr>
          <p:nvPr/>
        </p:nvSpPr>
        <p:spPr bwMode="auto">
          <a:xfrm>
            <a:off x="8513764" y="76200"/>
            <a:ext cx="2046287" cy="1752600"/>
          </a:xfrm>
          <a:prstGeom prst="rect">
            <a:avLst/>
          </a:prstGeom>
          <a:solidFill>
            <a:schemeClr val="bg1"/>
          </a:solidFill>
          <a:ln w="28575">
            <a:solidFill>
              <a:schemeClr val="accent1"/>
            </a:solidFill>
            <a:miter lim="800000"/>
            <a:headEnd/>
            <a:tailEnd/>
          </a:ln>
        </p:spPr>
        <p:txBody>
          <a:bodyPr/>
          <a:lstStyle/>
          <a:p>
            <a:endParaRPr lang="en-US"/>
          </a:p>
        </p:txBody>
      </p:sp>
      <p:sp>
        <p:nvSpPr>
          <p:cNvPr id="1241121" name="Rectangle 33"/>
          <p:cNvSpPr>
            <a:spLocks noChangeArrowheads="1"/>
          </p:cNvSpPr>
          <p:nvPr/>
        </p:nvSpPr>
        <p:spPr bwMode="auto">
          <a:xfrm>
            <a:off x="8543930" y="59909"/>
            <a:ext cx="2115498" cy="1708160"/>
          </a:xfrm>
          <a:prstGeom prst="rect">
            <a:avLst/>
          </a:prstGeom>
          <a:solidFill>
            <a:schemeClr val="bg2">
              <a:lumMod val="60000"/>
              <a:lumOff val="40000"/>
            </a:schemeClr>
          </a:solidFill>
          <a:ln w="9525">
            <a:noFill/>
            <a:miter lim="800000"/>
            <a:headEnd/>
            <a:tailEnd/>
          </a:ln>
        </p:spPr>
        <p:txBody>
          <a:bodyPr wrap="square" lIns="0" tIns="0" rIns="0" bIns="0">
            <a:spAutoFit/>
          </a:bodyPr>
          <a:lstStyle/>
          <a:p>
            <a:pPr marL="66675" indent="-66675"/>
            <a:r>
              <a:rPr lang="en-GB" sz="1200" u="sng" dirty="0">
                <a:latin typeface="Tahoma" pitchFamily="34" charset="0"/>
                <a:cs typeface="Arial" charset="0"/>
              </a:rPr>
              <a:t>Future </a:t>
            </a:r>
            <a:r>
              <a:rPr lang="en-GB" sz="1200" u="sng" dirty="0" smtClean="0">
                <a:latin typeface="Tahoma" pitchFamily="34" charset="0"/>
                <a:cs typeface="Arial" charset="0"/>
              </a:rPr>
              <a:t>State</a:t>
            </a:r>
            <a:endParaRPr lang="en-GB" sz="1200" u="sng" dirty="0">
              <a:latin typeface="Tahoma" pitchFamily="34" charset="0"/>
              <a:cs typeface="Arial" charset="0"/>
            </a:endParaRPr>
          </a:p>
          <a:p>
            <a:pPr marL="66675" indent="-66675">
              <a:buFontTx/>
              <a:buChar char="•"/>
            </a:pPr>
            <a:r>
              <a:rPr lang="en-GB" sz="900" dirty="0" smtClean="0">
                <a:latin typeface="Times New Roman" panose="02020603050405020304" pitchFamily="18" charset="0"/>
                <a:cs typeface="Times New Roman" panose="02020603050405020304" pitchFamily="18" charset="0"/>
              </a:rPr>
              <a:t>Full system transparency providing information where/when needed</a:t>
            </a:r>
          </a:p>
          <a:p>
            <a:pPr marL="66675" indent="-66675">
              <a:buFontTx/>
              <a:buChar char="•"/>
            </a:pPr>
            <a:r>
              <a:rPr lang="en-GB" sz="900" dirty="0" smtClean="0">
                <a:latin typeface="Times New Roman" panose="02020603050405020304" pitchFamily="18" charset="0"/>
                <a:cs typeface="Times New Roman" panose="02020603050405020304" pitchFamily="18" charset="0"/>
              </a:rPr>
              <a:t>Realization of the “Learning Health System”</a:t>
            </a:r>
          </a:p>
          <a:p>
            <a:pPr marL="66675" indent="-66675">
              <a:buFontTx/>
              <a:buChar char="•"/>
            </a:pPr>
            <a:r>
              <a:rPr lang="en-GB" sz="900" dirty="0" smtClean="0">
                <a:latin typeface="Times New Roman" panose="02020603050405020304" pitchFamily="18" charset="0"/>
                <a:cs typeface="Times New Roman" panose="02020603050405020304" pitchFamily="18" charset="0"/>
              </a:rPr>
              <a:t>Evidence of improved value and outcomes – value-based care</a:t>
            </a:r>
          </a:p>
          <a:p>
            <a:pPr marL="66675" indent="-66675">
              <a:buFontTx/>
              <a:buChar char="•"/>
            </a:pPr>
            <a:r>
              <a:rPr lang="en-GB" sz="900" dirty="0" smtClean="0">
                <a:latin typeface="Times New Roman" panose="02020603050405020304" pitchFamily="18" charset="0"/>
                <a:cs typeface="Times New Roman" panose="02020603050405020304" pitchFamily="18" charset="0"/>
              </a:rPr>
              <a:t>Standardized workflow</a:t>
            </a:r>
          </a:p>
          <a:p>
            <a:pPr marL="66675" indent="-66675">
              <a:buFontTx/>
              <a:buChar char="•"/>
            </a:pPr>
            <a:r>
              <a:rPr lang="en-GB" sz="900" dirty="0" smtClean="0">
                <a:latin typeface="Times New Roman" panose="02020603050405020304" pitchFamily="18" charset="0"/>
                <a:cs typeface="Times New Roman" panose="02020603050405020304" pitchFamily="18" charset="0"/>
              </a:rPr>
              <a:t>Benefits realized from rapid innovation and adoption</a:t>
            </a:r>
          </a:p>
          <a:p>
            <a:pPr marL="66675" indent="-66675">
              <a:buFontTx/>
              <a:buChar char="•"/>
            </a:pPr>
            <a:r>
              <a:rPr lang="en-GB" sz="900" dirty="0" smtClean="0">
                <a:latin typeface="Times New Roman" panose="02020603050405020304" pitchFamily="18" charset="0"/>
                <a:cs typeface="Times New Roman" panose="02020603050405020304" pitchFamily="18" charset="0"/>
              </a:rPr>
              <a:t>Gold-standard interoperability through evidence-based conformance testing</a:t>
            </a:r>
            <a:endParaRPr lang="en-GB" sz="900" dirty="0">
              <a:latin typeface="Arial Narrow" panose="020B0606020202030204" pitchFamily="34" charset="0"/>
              <a:cs typeface="Arial" charset="0"/>
            </a:endParaRPr>
          </a:p>
        </p:txBody>
      </p:sp>
      <p:sp>
        <p:nvSpPr>
          <p:cNvPr id="1241127" name="Text Box 39"/>
          <p:cNvSpPr txBox="1">
            <a:spLocks noChangeArrowheads="1"/>
          </p:cNvSpPr>
          <p:nvPr/>
        </p:nvSpPr>
        <p:spPr bwMode="auto">
          <a:xfrm>
            <a:off x="3304233" y="1154877"/>
            <a:ext cx="1217611"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Identity </a:t>
            </a:r>
            <a:r>
              <a:rPr lang="en-GB" sz="850" dirty="0" err="1" smtClean="0">
                <a:solidFill>
                  <a:schemeClr val="bg1">
                    <a:lumMod val="75000"/>
                    <a:lumOff val="25000"/>
                  </a:schemeClr>
                </a:solidFill>
                <a:latin typeface="Arial Narrow" pitchFamily="34" charset="0"/>
                <a:cs typeface="Arial" charset="0"/>
              </a:rPr>
              <a:t>Mgmt</a:t>
            </a:r>
            <a:endParaRPr lang="en-US" sz="850" dirty="0">
              <a:solidFill>
                <a:schemeClr val="bg1">
                  <a:lumMod val="75000"/>
                  <a:lumOff val="25000"/>
                </a:schemeClr>
              </a:solidFill>
              <a:latin typeface="Arial Narrow" pitchFamily="34" charset="0"/>
              <a:cs typeface="Arial" charset="0"/>
            </a:endParaRPr>
          </a:p>
        </p:txBody>
      </p:sp>
      <p:sp>
        <p:nvSpPr>
          <p:cNvPr id="1241128" name="AutoShape 40"/>
          <p:cNvSpPr>
            <a:spLocks noChangeArrowheads="1"/>
          </p:cNvSpPr>
          <p:nvPr/>
        </p:nvSpPr>
        <p:spPr bwMode="auto">
          <a:xfrm>
            <a:off x="3259943" y="1229845"/>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29" name="AutoShape 41"/>
          <p:cNvSpPr>
            <a:spLocks noChangeArrowheads="1"/>
          </p:cNvSpPr>
          <p:nvPr/>
        </p:nvSpPr>
        <p:spPr bwMode="auto">
          <a:xfrm>
            <a:off x="2485487" y="1863443"/>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30" name="Text Box 42"/>
          <p:cNvSpPr txBox="1">
            <a:spLocks noChangeArrowheads="1"/>
          </p:cNvSpPr>
          <p:nvPr/>
        </p:nvSpPr>
        <p:spPr bwMode="auto">
          <a:xfrm>
            <a:off x="2558511" y="1792005"/>
            <a:ext cx="146519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Develop Phase I Priority Term. </a:t>
            </a:r>
            <a:r>
              <a:rPr lang="en-GB" sz="850" dirty="0" err="1" smtClean="0">
                <a:solidFill>
                  <a:schemeClr val="bg1">
                    <a:lumMod val="75000"/>
                    <a:lumOff val="25000"/>
                  </a:schemeClr>
                </a:solidFill>
                <a:latin typeface="Arial Narrow" pitchFamily="34" charset="0"/>
                <a:cs typeface="Arial" charset="0"/>
              </a:rPr>
              <a:t>Mgmt</a:t>
            </a:r>
            <a:r>
              <a:rPr lang="en-GB" sz="850" dirty="0" smtClean="0">
                <a:solidFill>
                  <a:schemeClr val="bg1">
                    <a:lumMod val="75000"/>
                    <a:lumOff val="25000"/>
                  </a:schemeClr>
                </a:solidFill>
                <a:latin typeface="Arial Narrow" pitchFamily="34" charset="0"/>
                <a:cs typeface="Arial" charset="0"/>
              </a:rPr>
              <a:t> Environment</a:t>
            </a:r>
            <a:endParaRPr lang="en-US" sz="850" dirty="0">
              <a:solidFill>
                <a:schemeClr val="bg1">
                  <a:lumMod val="75000"/>
                  <a:lumOff val="25000"/>
                </a:schemeClr>
              </a:solidFill>
              <a:latin typeface="Arial Narrow" pitchFamily="34" charset="0"/>
              <a:cs typeface="Arial" charset="0"/>
            </a:endParaRPr>
          </a:p>
        </p:txBody>
      </p:sp>
      <p:sp>
        <p:nvSpPr>
          <p:cNvPr id="1241131" name="Text Box 43"/>
          <p:cNvSpPr txBox="1">
            <a:spLocks noChangeArrowheads="1"/>
          </p:cNvSpPr>
          <p:nvPr/>
        </p:nvSpPr>
        <p:spPr bwMode="auto">
          <a:xfrm>
            <a:off x="4494129" y="1058483"/>
            <a:ext cx="1493669"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1241132" name="AutoShape 44"/>
          <p:cNvSpPr>
            <a:spLocks noChangeArrowheads="1"/>
          </p:cNvSpPr>
          <p:nvPr/>
        </p:nvSpPr>
        <p:spPr bwMode="auto">
          <a:xfrm>
            <a:off x="4436980" y="1098444"/>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5" name="Text Box 47"/>
          <p:cNvSpPr txBox="1">
            <a:spLocks noChangeArrowheads="1"/>
          </p:cNvSpPr>
          <p:nvPr/>
        </p:nvSpPr>
        <p:spPr bwMode="auto">
          <a:xfrm>
            <a:off x="5698172" y="823804"/>
            <a:ext cx="120745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1241136" name="AutoShape 48"/>
          <p:cNvSpPr>
            <a:spLocks noChangeArrowheads="1"/>
          </p:cNvSpPr>
          <p:nvPr/>
        </p:nvSpPr>
        <p:spPr bwMode="auto">
          <a:xfrm>
            <a:off x="5627691" y="94748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7" name="AutoShape 49"/>
          <p:cNvSpPr>
            <a:spLocks noChangeArrowheads="1"/>
          </p:cNvSpPr>
          <p:nvPr/>
        </p:nvSpPr>
        <p:spPr bwMode="auto">
          <a:xfrm>
            <a:off x="5405680" y="1324164"/>
            <a:ext cx="153252"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38" name="Text Box 50"/>
          <p:cNvSpPr txBox="1">
            <a:spLocks noChangeArrowheads="1"/>
          </p:cNvSpPr>
          <p:nvPr/>
        </p:nvSpPr>
        <p:spPr bwMode="auto">
          <a:xfrm>
            <a:off x="5467592" y="1246939"/>
            <a:ext cx="150698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data write (FHIR)</a:t>
            </a:r>
            <a:endParaRPr lang="en-US" sz="850" dirty="0">
              <a:solidFill>
                <a:schemeClr val="bg1">
                  <a:lumMod val="75000"/>
                  <a:lumOff val="25000"/>
                </a:schemeClr>
              </a:solidFill>
              <a:latin typeface="Arial Narrow" pitchFamily="34" charset="0"/>
              <a:cs typeface="Arial" charset="0"/>
            </a:endParaRPr>
          </a:p>
        </p:txBody>
      </p:sp>
      <p:sp>
        <p:nvSpPr>
          <p:cNvPr id="1241139" name="Text Box 51"/>
          <p:cNvSpPr txBox="1">
            <a:spLocks noChangeArrowheads="1"/>
          </p:cNvSpPr>
          <p:nvPr/>
        </p:nvSpPr>
        <p:spPr bwMode="auto">
          <a:xfrm>
            <a:off x="4370959" y="1424033"/>
            <a:ext cx="1132701"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FHIR-based pub/sub</a:t>
            </a:r>
            <a:endParaRPr lang="en-US" sz="900" dirty="0">
              <a:solidFill>
                <a:schemeClr val="bg1">
                  <a:lumMod val="75000"/>
                  <a:lumOff val="25000"/>
                </a:schemeClr>
              </a:solidFill>
              <a:latin typeface="Arial Narrow" pitchFamily="34" charset="0"/>
              <a:cs typeface="Arial" charset="0"/>
            </a:endParaRPr>
          </a:p>
        </p:txBody>
      </p:sp>
      <p:sp>
        <p:nvSpPr>
          <p:cNvPr id="1241140" name="AutoShape 52"/>
          <p:cNvSpPr>
            <a:spLocks noChangeArrowheads="1"/>
          </p:cNvSpPr>
          <p:nvPr/>
        </p:nvSpPr>
        <p:spPr bwMode="auto">
          <a:xfrm>
            <a:off x="4303506" y="1522847"/>
            <a:ext cx="142875" cy="142875"/>
          </a:xfrm>
          <a:prstGeom prst="diamond">
            <a:avLst/>
          </a:prstGeom>
          <a:solidFill>
            <a:srgbClr val="FF9900"/>
          </a:solidFill>
          <a:ln w="25400">
            <a:noFill/>
            <a:miter lim="800000"/>
            <a:headEnd/>
            <a:tailEnd/>
          </a:ln>
          <a:effectLst/>
        </p:spPr>
        <p:txBody>
          <a:bodyPr wrap="none" anchor="ctr"/>
          <a:lstStyle/>
          <a:p>
            <a:endParaRPr lang="en-US" sz="1000">
              <a:solidFill>
                <a:schemeClr val="bg1">
                  <a:lumMod val="75000"/>
                  <a:lumOff val="25000"/>
                </a:schemeClr>
              </a:solidFill>
            </a:endParaRPr>
          </a:p>
        </p:txBody>
      </p:sp>
      <p:sp>
        <p:nvSpPr>
          <p:cNvPr id="1241141" name="AutoShape 53"/>
          <p:cNvSpPr>
            <a:spLocks noChangeArrowheads="1"/>
          </p:cNvSpPr>
          <p:nvPr/>
        </p:nvSpPr>
        <p:spPr bwMode="auto">
          <a:xfrm>
            <a:off x="2584452" y="939006"/>
            <a:ext cx="142875" cy="142875"/>
          </a:xfrm>
          <a:prstGeom prst="diamond">
            <a:avLst/>
          </a:prstGeom>
          <a:solidFill>
            <a:srgbClr val="FF9900"/>
          </a:solidFill>
          <a:ln w="25400">
            <a:noFill/>
            <a:miter lim="800000"/>
            <a:headEnd/>
            <a:tailEnd/>
          </a:ln>
          <a:effectLst/>
        </p:spPr>
        <p:txBody>
          <a:bodyPr wrap="none" anchor="ctr"/>
          <a:lstStyle/>
          <a:p>
            <a:endParaRPr lang="en-US"/>
          </a:p>
        </p:txBody>
      </p:sp>
      <p:sp>
        <p:nvSpPr>
          <p:cNvPr id="1241142" name="Text Box 54"/>
          <p:cNvSpPr txBox="1">
            <a:spLocks noChangeArrowheads="1"/>
          </p:cNvSpPr>
          <p:nvPr/>
        </p:nvSpPr>
        <p:spPr bwMode="auto">
          <a:xfrm>
            <a:off x="2647953" y="861218"/>
            <a:ext cx="135254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Create CIMI to FHIR Transformation</a:t>
            </a:r>
            <a:endParaRPr lang="en-US" sz="850" dirty="0">
              <a:solidFill>
                <a:schemeClr val="bg1">
                  <a:lumMod val="75000"/>
                  <a:lumOff val="25000"/>
                </a:schemeClr>
              </a:solidFill>
              <a:latin typeface="Arial Narrow" pitchFamily="34" charset="0"/>
              <a:cs typeface="Arial" charset="0"/>
            </a:endParaRPr>
          </a:p>
        </p:txBody>
      </p:sp>
      <p:sp>
        <p:nvSpPr>
          <p:cNvPr id="1241143" name="Text Box 55"/>
          <p:cNvSpPr txBox="1">
            <a:spLocks noChangeArrowheads="1"/>
          </p:cNvSpPr>
          <p:nvPr/>
        </p:nvSpPr>
        <p:spPr bwMode="auto">
          <a:xfrm>
            <a:off x="7535866" y="715168"/>
            <a:ext cx="1727201" cy="198438"/>
          </a:xfrm>
          <a:prstGeom prst="rect">
            <a:avLst/>
          </a:prstGeom>
          <a:noFill/>
          <a:ln w="25400">
            <a:noFill/>
            <a:miter lim="800000"/>
            <a:headEnd/>
            <a:tailEnd/>
          </a:ln>
          <a:effectLst/>
        </p:spPr>
        <p:txBody>
          <a:bodyPr>
            <a:spAutoFit/>
          </a:bodyPr>
          <a:lstStyle/>
          <a:p>
            <a:endParaRPr lang="en-US" sz="700" dirty="0">
              <a:latin typeface="Arial Narrow" pitchFamily="34" charset="0"/>
              <a:cs typeface="Arial" charset="0"/>
            </a:endParaRPr>
          </a:p>
        </p:txBody>
      </p:sp>
      <p:sp>
        <p:nvSpPr>
          <p:cNvPr id="1241119" name="AutoShape 31"/>
          <p:cNvSpPr>
            <a:spLocks noChangeArrowheads="1"/>
          </p:cNvSpPr>
          <p:nvPr/>
        </p:nvSpPr>
        <p:spPr bwMode="auto">
          <a:xfrm rot="17721786" flipH="1">
            <a:off x="6231271" y="3558034"/>
            <a:ext cx="4400550" cy="139700"/>
          </a:xfrm>
          <a:prstGeom prst="roundRect">
            <a:avLst>
              <a:gd name="adj" fmla="val 2440"/>
            </a:avLst>
          </a:prstGeom>
          <a:noFill/>
          <a:ln w="9525">
            <a:noFill/>
            <a:round/>
            <a:headEnd/>
            <a:tailEnd/>
          </a:ln>
          <a:effectLst/>
        </p:spPr>
        <p:txBody>
          <a:bodyPr lIns="53990" tIns="45712" rIns="53990" bIns="45712"/>
          <a:lstStyle/>
          <a:p>
            <a:r>
              <a:rPr lang="en-GB" sz="1000" dirty="0">
                <a:solidFill>
                  <a:schemeClr val="bg1">
                    <a:lumMod val="75000"/>
                    <a:lumOff val="25000"/>
                  </a:schemeClr>
                </a:solidFill>
                <a:latin typeface="Tahoma" pitchFamily="34" charset="0"/>
                <a:cs typeface="Arial" charset="0"/>
              </a:rPr>
              <a:t>Articulation of </a:t>
            </a:r>
            <a:r>
              <a:rPr lang="en-GB" sz="1000" dirty="0" err="1">
                <a:solidFill>
                  <a:schemeClr val="bg1">
                    <a:lumMod val="75000"/>
                    <a:lumOff val="25000"/>
                  </a:schemeClr>
                </a:solidFill>
                <a:latin typeface="Tahoma" pitchFamily="34" charset="0"/>
                <a:cs typeface="Arial" charset="0"/>
              </a:rPr>
              <a:t>swimlane</a:t>
            </a:r>
            <a:r>
              <a:rPr lang="en-GB" sz="1000" dirty="0">
                <a:solidFill>
                  <a:schemeClr val="bg1">
                    <a:lumMod val="75000"/>
                    <a:lumOff val="25000"/>
                  </a:schemeClr>
                </a:solidFill>
                <a:latin typeface="Tahoma" pitchFamily="34" charset="0"/>
                <a:cs typeface="Arial" charset="0"/>
              </a:rPr>
              <a:t> goal goes here</a:t>
            </a:r>
          </a:p>
        </p:txBody>
      </p:sp>
      <p:sp>
        <p:nvSpPr>
          <p:cNvPr id="1241159" name="AutoShape 71"/>
          <p:cNvSpPr>
            <a:spLocks noChangeArrowheads="1"/>
          </p:cNvSpPr>
          <p:nvPr/>
        </p:nvSpPr>
        <p:spPr bwMode="auto">
          <a:xfrm>
            <a:off x="9108442" y="1910427"/>
            <a:ext cx="215900" cy="215900"/>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60" name="Text Box 72"/>
          <p:cNvSpPr txBox="1">
            <a:spLocks noChangeArrowheads="1"/>
          </p:cNvSpPr>
          <p:nvPr/>
        </p:nvSpPr>
        <p:spPr bwMode="auto">
          <a:xfrm>
            <a:off x="8325997" y="2070590"/>
            <a:ext cx="1738498" cy="707886"/>
          </a:xfrm>
          <a:prstGeom prst="rect">
            <a:avLst/>
          </a:prstGeom>
          <a:noFill/>
          <a:ln w="25400">
            <a:noFill/>
            <a:miter lim="800000"/>
            <a:headEnd/>
            <a:tailEnd/>
          </a:ln>
          <a:effectLst/>
        </p:spPr>
        <p:txBody>
          <a:bodyPr wrap="square">
            <a:spAutoFit/>
          </a:bodyPr>
          <a:lstStyle/>
          <a:p>
            <a:r>
              <a:rPr lang="en-GB" sz="1000" b="1" dirty="0">
                <a:solidFill>
                  <a:schemeClr val="bg1">
                    <a:lumMod val="75000"/>
                    <a:lumOff val="25000"/>
                  </a:schemeClr>
                </a:solidFill>
                <a:latin typeface="Arial Narrow" pitchFamily="34" charset="0"/>
                <a:cs typeface="Arial" charset="0"/>
              </a:rPr>
              <a:t>Robust service </a:t>
            </a:r>
            <a:r>
              <a:rPr lang="en-GB" sz="1000" b="1" dirty="0" smtClean="0">
                <a:solidFill>
                  <a:schemeClr val="bg1">
                    <a:lumMod val="75000"/>
                    <a:lumOff val="25000"/>
                  </a:schemeClr>
                </a:solidFill>
                <a:latin typeface="Arial Narrow" pitchFamily="34" charset="0"/>
                <a:cs typeface="Arial" charset="0"/>
              </a:rPr>
              <a:t>validation, certification for semantically </a:t>
            </a:r>
            <a:r>
              <a:rPr lang="en-GB" sz="1000" b="1" dirty="0">
                <a:solidFill>
                  <a:schemeClr val="bg1">
                    <a:lumMod val="75000"/>
                    <a:lumOff val="25000"/>
                  </a:schemeClr>
                </a:solidFill>
                <a:latin typeface="Arial Narrow" pitchFamily="34" charset="0"/>
                <a:cs typeface="Arial" charset="0"/>
              </a:rPr>
              <a:t>compatible, knowledge-driven scenarios.</a:t>
            </a:r>
            <a:endParaRPr lang="en-US" sz="1000" b="1" dirty="0">
              <a:solidFill>
                <a:schemeClr val="bg1">
                  <a:lumMod val="75000"/>
                  <a:lumOff val="25000"/>
                </a:schemeClr>
              </a:solidFill>
              <a:latin typeface="Arial Narrow" pitchFamily="34" charset="0"/>
              <a:cs typeface="Arial" charset="0"/>
            </a:endParaRPr>
          </a:p>
        </p:txBody>
      </p:sp>
      <p:sp>
        <p:nvSpPr>
          <p:cNvPr id="1241180" name="AutoShape 92"/>
          <p:cNvSpPr>
            <a:spLocks noChangeArrowheads="1"/>
          </p:cNvSpPr>
          <p:nvPr/>
        </p:nvSpPr>
        <p:spPr bwMode="auto">
          <a:xfrm>
            <a:off x="9110028" y="1910427"/>
            <a:ext cx="217487" cy="215900"/>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189" name="AutoShape 101"/>
          <p:cNvCxnSpPr>
            <a:cxnSpLocks noChangeShapeType="1"/>
            <a:stCxn id="1241208" idx="3"/>
            <a:endCxn id="1241211" idx="1"/>
          </p:cNvCxnSpPr>
          <p:nvPr/>
        </p:nvCxnSpPr>
        <p:spPr bwMode="auto">
          <a:xfrm flipV="1">
            <a:off x="4351405" y="2085192"/>
            <a:ext cx="919190" cy="245110"/>
          </a:xfrm>
          <a:prstGeom prst="curvedConnector3">
            <a:avLst>
              <a:gd name="adj1" fmla="val 50000"/>
            </a:avLst>
          </a:prstGeom>
          <a:noFill/>
          <a:ln w="12700">
            <a:solidFill>
              <a:schemeClr val="tx1"/>
            </a:solidFill>
            <a:prstDash val="sysDot"/>
            <a:round/>
            <a:headEnd/>
            <a:tailEnd/>
          </a:ln>
          <a:effectLst/>
        </p:spPr>
      </p:cxnSp>
      <p:sp>
        <p:nvSpPr>
          <p:cNvPr id="1241193" name="Text Box 105"/>
          <p:cNvSpPr txBox="1">
            <a:spLocks noChangeArrowheads="1"/>
          </p:cNvSpPr>
          <p:nvPr/>
        </p:nvSpPr>
        <p:spPr bwMode="auto">
          <a:xfrm>
            <a:off x="4021520" y="1964154"/>
            <a:ext cx="2156005"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CIMI </a:t>
            </a:r>
            <a:r>
              <a:rPr lang="en-US" sz="850" dirty="0">
                <a:solidFill>
                  <a:schemeClr val="bg1">
                    <a:lumMod val="75000"/>
                    <a:lumOff val="25000"/>
                  </a:schemeClr>
                </a:solidFill>
                <a:latin typeface="Arial Narrow" pitchFamily="34" charset="0"/>
                <a:cs typeface="Arial" charset="0"/>
              </a:rPr>
              <a:t>Model Patterns </a:t>
            </a:r>
            <a:r>
              <a:rPr lang="en-US" sz="850" dirty="0" smtClean="0">
                <a:solidFill>
                  <a:schemeClr val="bg1">
                    <a:lumMod val="75000"/>
                    <a:lumOff val="25000"/>
                  </a:schemeClr>
                </a:solidFill>
                <a:latin typeface="Arial Narrow" pitchFamily="34" charset="0"/>
                <a:cs typeface="Arial" charset="0"/>
              </a:rPr>
              <a:t>for </a:t>
            </a:r>
            <a:br>
              <a:rPr lang="en-US" sz="850" dirty="0" smtClean="0">
                <a:solidFill>
                  <a:schemeClr val="bg1">
                    <a:lumMod val="75000"/>
                    <a:lumOff val="25000"/>
                  </a:schemeClr>
                </a:solidFill>
                <a:latin typeface="Arial Narrow" pitchFamily="34" charset="0"/>
                <a:cs typeface="Arial" charset="0"/>
              </a:rPr>
            </a:br>
            <a:r>
              <a:rPr lang="en-US" sz="850" dirty="0" smtClean="0">
                <a:solidFill>
                  <a:schemeClr val="bg1">
                    <a:lumMod val="75000"/>
                    <a:lumOff val="25000"/>
                  </a:schemeClr>
                </a:solidFill>
                <a:latin typeface="Arial Narrow" pitchFamily="34" charset="0"/>
                <a:cs typeface="Arial" charset="0"/>
              </a:rPr>
              <a:t>VMR</a:t>
            </a:r>
            <a:r>
              <a:rPr lang="en-US" sz="850" dirty="0">
                <a:solidFill>
                  <a:schemeClr val="bg1">
                    <a:lumMod val="75000"/>
                    <a:lumOff val="25000"/>
                  </a:schemeClr>
                </a:solidFill>
                <a:latin typeface="Arial Narrow" pitchFamily="34" charset="0"/>
                <a:cs typeface="Arial" charset="0"/>
              </a:rPr>
              <a:t>, </a:t>
            </a:r>
            <a:r>
              <a:rPr lang="en-US" sz="850" dirty="0" smtClean="0">
                <a:solidFill>
                  <a:schemeClr val="bg1">
                    <a:lumMod val="75000"/>
                    <a:lumOff val="25000"/>
                  </a:schemeClr>
                </a:solidFill>
                <a:latin typeface="Arial Narrow" pitchFamily="34" charset="0"/>
                <a:cs typeface="Arial" charset="0"/>
              </a:rPr>
              <a:t>QDM</a:t>
            </a:r>
            <a:r>
              <a:rPr lang="en-US" sz="850" dirty="0">
                <a:solidFill>
                  <a:schemeClr val="bg1">
                    <a:lumMod val="75000"/>
                    <a:lumOff val="25000"/>
                  </a:schemeClr>
                </a:solidFill>
                <a:latin typeface="Arial Narrow" pitchFamily="34" charset="0"/>
                <a:cs typeface="Arial" charset="0"/>
              </a:rPr>
              <a:t>, FHIR, CEM</a:t>
            </a:r>
          </a:p>
        </p:txBody>
      </p:sp>
      <p:sp>
        <p:nvSpPr>
          <p:cNvPr id="1241194" name="AutoShape 106"/>
          <p:cNvSpPr>
            <a:spLocks noChangeArrowheads="1"/>
          </p:cNvSpPr>
          <p:nvPr/>
        </p:nvSpPr>
        <p:spPr bwMode="auto">
          <a:xfrm>
            <a:off x="3970750" y="2061555"/>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197" name="Text Box 109"/>
          <p:cNvSpPr txBox="1">
            <a:spLocks noChangeArrowheads="1"/>
          </p:cNvSpPr>
          <p:nvPr/>
        </p:nvSpPr>
        <p:spPr bwMode="auto">
          <a:xfrm>
            <a:off x="2526480" y="2915106"/>
            <a:ext cx="142734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Create HSPC FHIR profile for selected domains</a:t>
            </a:r>
            <a:endParaRPr lang="en-US" sz="850" dirty="0">
              <a:solidFill>
                <a:schemeClr val="bg1">
                  <a:lumMod val="75000"/>
                  <a:lumOff val="25000"/>
                </a:schemeClr>
              </a:solidFill>
              <a:latin typeface="Arial Narrow" pitchFamily="34" charset="0"/>
              <a:cs typeface="Arial" charset="0"/>
            </a:endParaRPr>
          </a:p>
        </p:txBody>
      </p:sp>
      <p:sp>
        <p:nvSpPr>
          <p:cNvPr id="1241198" name="AutoShape 110"/>
          <p:cNvSpPr>
            <a:spLocks noChangeArrowheads="1"/>
          </p:cNvSpPr>
          <p:nvPr/>
        </p:nvSpPr>
        <p:spPr bwMode="auto">
          <a:xfrm>
            <a:off x="2495551" y="3040315"/>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1241205" name="AutoShape 117"/>
          <p:cNvSpPr>
            <a:spLocks noChangeArrowheads="1"/>
          </p:cNvSpPr>
          <p:nvPr/>
        </p:nvSpPr>
        <p:spPr bwMode="auto">
          <a:xfrm>
            <a:off x="2732033" y="2754378"/>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06" name="Text Box 118"/>
          <p:cNvSpPr txBox="1">
            <a:spLocks noChangeArrowheads="1"/>
          </p:cNvSpPr>
          <p:nvPr/>
        </p:nvSpPr>
        <p:spPr bwMode="auto">
          <a:xfrm>
            <a:off x="2799894" y="2697083"/>
            <a:ext cx="170172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identification models published</a:t>
            </a:r>
            <a:endParaRPr lang="en-US" sz="850" dirty="0">
              <a:solidFill>
                <a:schemeClr val="bg1">
                  <a:lumMod val="75000"/>
                  <a:lumOff val="25000"/>
                </a:schemeClr>
              </a:solidFill>
              <a:latin typeface="Arial Narrow" pitchFamily="34" charset="0"/>
              <a:cs typeface="Arial" charset="0"/>
            </a:endParaRPr>
          </a:p>
        </p:txBody>
      </p:sp>
      <p:sp>
        <p:nvSpPr>
          <p:cNvPr id="1241207" name="Text Box 119"/>
          <p:cNvSpPr txBox="1">
            <a:spLocks noChangeArrowheads="1"/>
          </p:cNvSpPr>
          <p:nvPr/>
        </p:nvSpPr>
        <p:spPr bwMode="auto">
          <a:xfrm>
            <a:off x="4298974" y="2223684"/>
            <a:ext cx="1263213"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v2</a:t>
            </a:r>
            <a:endParaRPr lang="en-US" sz="850" dirty="0">
              <a:solidFill>
                <a:schemeClr val="bg1">
                  <a:lumMod val="75000"/>
                  <a:lumOff val="25000"/>
                </a:schemeClr>
              </a:solidFill>
              <a:latin typeface="Arial Narrow" pitchFamily="34" charset="0"/>
              <a:cs typeface="Arial" charset="0"/>
            </a:endParaRPr>
          </a:p>
        </p:txBody>
      </p:sp>
      <p:sp>
        <p:nvSpPr>
          <p:cNvPr id="1241208" name="AutoShape 120"/>
          <p:cNvSpPr>
            <a:spLocks noChangeArrowheads="1"/>
          </p:cNvSpPr>
          <p:nvPr/>
        </p:nvSpPr>
        <p:spPr bwMode="auto">
          <a:xfrm>
            <a:off x="4225950" y="2258864"/>
            <a:ext cx="12545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09" name="AutoShape 121"/>
          <p:cNvSpPr>
            <a:spLocks noChangeArrowheads="1"/>
          </p:cNvSpPr>
          <p:nvPr/>
        </p:nvSpPr>
        <p:spPr bwMode="auto">
          <a:xfrm>
            <a:off x="5706632" y="1711764"/>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0" name="Text Box 122"/>
          <p:cNvSpPr txBox="1">
            <a:spLocks noChangeArrowheads="1"/>
          </p:cNvSpPr>
          <p:nvPr/>
        </p:nvSpPr>
        <p:spPr bwMode="auto">
          <a:xfrm>
            <a:off x="5766567" y="1658765"/>
            <a:ext cx="1505516"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Knowledge Authoring </a:t>
            </a:r>
            <a:r>
              <a:rPr lang="en-GB" sz="900" dirty="0" err="1" smtClean="0">
                <a:solidFill>
                  <a:schemeClr val="bg1">
                    <a:lumMod val="75000"/>
                    <a:lumOff val="25000"/>
                  </a:schemeClr>
                </a:solidFill>
                <a:latin typeface="Arial Narrow" pitchFamily="34" charset="0"/>
                <a:cs typeface="Arial" charset="0"/>
              </a:rPr>
              <a:t>Env</a:t>
            </a:r>
            <a:r>
              <a:rPr lang="en-GB" sz="900" dirty="0" smtClean="0">
                <a:solidFill>
                  <a:schemeClr val="bg1">
                    <a:lumMod val="75000"/>
                    <a:lumOff val="25000"/>
                  </a:schemeClr>
                </a:solidFill>
                <a:latin typeface="Arial Narrow" pitchFamily="34" charset="0"/>
                <a:cs typeface="Arial" charset="0"/>
              </a:rPr>
              <a:t> v3</a:t>
            </a:r>
            <a:endParaRPr lang="en-US" sz="900" dirty="0">
              <a:solidFill>
                <a:schemeClr val="bg1">
                  <a:lumMod val="75000"/>
                  <a:lumOff val="25000"/>
                </a:schemeClr>
              </a:solidFill>
              <a:latin typeface="Arial Narrow" pitchFamily="34" charset="0"/>
              <a:cs typeface="Arial" charset="0"/>
            </a:endParaRPr>
          </a:p>
        </p:txBody>
      </p:sp>
      <p:sp>
        <p:nvSpPr>
          <p:cNvPr id="1241211" name="AutoShape 123"/>
          <p:cNvSpPr>
            <a:spLocks noChangeArrowheads="1"/>
          </p:cNvSpPr>
          <p:nvPr/>
        </p:nvSpPr>
        <p:spPr bwMode="auto">
          <a:xfrm>
            <a:off x="5270595" y="2013754"/>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2" name="Text Box 124"/>
          <p:cNvSpPr txBox="1">
            <a:spLocks noChangeArrowheads="1"/>
          </p:cNvSpPr>
          <p:nvPr/>
        </p:nvSpPr>
        <p:spPr bwMode="auto">
          <a:xfrm>
            <a:off x="5345134" y="1954935"/>
            <a:ext cx="124166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workflows/care  processes v3</a:t>
            </a:r>
            <a:endParaRPr lang="en-US" sz="850" dirty="0">
              <a:solidFill>
                <a:schemeClr val="bg1">
                  <a:lumMod val="75000"/>
                  <a:lumOff val="25000"/>
                </a:schemeClr>
              </a:solidFill>
              <a:latin typeface="Arial Narrow" pitchFamily="34" charset="0"/>
              <a:cs typeface="Arial" charset="0"/>
            </a:endParaRPr>
          </a:p>
        </p:txBody>
      </p:sp>
      <p:sp>
        <p:nvSpPr>
          <p:cNvPr id="1241213" name="AutoShape 125"/>
          <p:cNvSpPr>
            <a:spLocks noChangeArrowheads="1"/>
          </p:cNvSpPr>
          <p:nvPr/>
        </p:nvSpPr>
        <p:spPr bwMode="auto">
          <a:xfrm>
            <a:off x="6675439" y="1539876"/>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14" name="Text Box 126"/>
          <p:cNvSpPr txBox="1">
            <a:spLocks noChangeArrowheads="1"/>
          </p:cNvSpPr>
          <p:nvPr/>
        </p:nvSpPr>
        <p:spPr bwMode="auto">
          <a:xfrm>
            <a:off x="6745888" y="1486760"/>
            <a:ext cx="13911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a:t>
            </a:r>
            <a:r>
              <a:rPr lang="en-GB" sz="850" dirty="0" err="1" smtClean="0">
                <a:solidFill>
                  <a:schemeClr val="bg1">
                    <a:lumMod val="75000"/>
                    <a:lumOff val="25000"/>
                  </a:schemeClr>
                </a:solidFill>
                <a:latin typeface="Arial Narrow" pitchFamily="34" charset="0"/>
                <a:cs typeface="Arial" charset="0"/>
              </a:rPr>
              <a:t>Auth</a:t>
            </a:r>
            <a:r>
              <a:rPr lang="en-GB" sz="850" dirty="0" smtClean="0">
                <a:solidFill>
                  <a:schemeClr val="bg1">
                    <a:lumMod val="75000"/>
                    <a:lumOff val="25000"/>
                  </a:schemeClr>
                </a:solidFill>
                <a:latin typeface="Arial Narrow" pitchFamily="34" charset="0"/>
                <a:cs typeface="Arial" charset="0"/>
              </a:rPr>
              <a:t> v4</a:t>
            </a:r>
            <a:endParaRPr lang="en-US" sz="850" dirty="0">
              <a:solidFill>
                <a:schemeClr val="bg1">
                  <a:lumMod val="75000"/>
                  <a:lumOff val="25000"/>
                </a:schemeClr>
              </a:solidFill>
              <a:latin typeface="Arial Narrow" pitchFamily="34" charset="0"/>
              <a:cs typeface="Arial" charset="0"/>
            </a:endParaRPr>
          </a:p>
        </p:txBody>
      </p:sp>
      <p:cxnSp>
        <p:nvCxnSpPr>
          <p:cNvPr id="1241216" name="AutoShape 128"/>
          <p:cNvCxnSpPr>
            <a:cxnSpLocks noChangeShapeType="1"/>
            <a:stCxn id="1241211" idx="0"/>
            <a:endCxn id="1241213" idx="2"/>
          </p:cNvCxnSpPr>
          <p:nvPr/>
        </p:nvCxnSpPr>
        <p:spPr bwMode="auto">
          <a:xfrm rot="5400000" flipH="1" flipV="1">
            <a:off x="5878954" y="1145831"/>
            <a:ext cx="331003" cy="1404844"/>
          </a:xfrm>
          <a:prstGeom prst="curvedConnector3">
            <a:avLst>
              <a:gd name="adj1" fmla="val 50000"/>
            </a:avLst>
          </a:prstGeom>
          <a:noFill/>
          <a:ln w="12700">
            <a:solidFill>
              <a:schemeClr val="tx1"/>
            </a:solidFill>
            <a:prstDash val="sysDot"/>
            <a:round/>
            <a:headEnd/>
            <a:tailEnd/>
          </a:ln>
          <a:effectLst/>
        </p:spPr>
      </p:cxnSp>
      <p:cxnSp>
        <p:nvCxnSpPr>
          <p:cNvPr id="1241217" name="AutoShape 129"/>
          <p:cNvCxnSpPr>
            <a:cxnSpLocks noChangeShapeType="1"/>
            <a:stCxn id="1241213" idx="0"/>
            <a:endCxn id="1241190" idx="2"/>
          </p:cNvCxnSpPr>
          <p:nvPr/>
        </p:nvCxnSpPr>
        <p:spPr bwMode="auto">
          <a:xfrm rot="5400000" flipH="1" flipV="1">
            <a:off x="6833251" y="1106356"/>
            <a:ext cx="347147" cy="519895"/>
          </a:xfrm>
          <a:prstGeom prst="curvedConnector3">
            <a:avLst>
              <a:gd name="adj1" fmla="val 50000"/>
            </a:avLst>
          </a:prstGeom>
          <a:noFill/>
          <a:ln w="12700">
            <a:solidFill>
              <a:schemeClr val="tx1"/>
            </a:solidFill>
            <a:prstDash val="sysDot"/>
            <a:round/>
            <a:headEnd/>
            <a:tailEnd/>
          </a:ln>
          <a:effectLst/>
        </p:spPr>
      </p:cxnSp>
      <p:sp>
        <p:nvSpPr>
          <p:cNvPr id="1241219" name="AutoShape 131"/>
          <p:cNvSpPr>
            <a:spLocks noChangeArrowheads="1"/>
          </p:cNvSpPr>
          <p:nvPr/>
        </p:nvSpPr>
        <p:spPr bwMode="auto">
          <a:xfrm>
            <a:off x="8129817" y="1606745"/>
            <a:ext cx="215900" cy="215900"/>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20" name="Text Box 132"/>
          <p:cNvSpPr txBox="1">
            <a:spLocks noChangeArrowheads="1"/>
          </p:cNvSpPr>
          <p:nvPr/>
        </p:nvSpPr>
        <p:spPr bwMode="auto">
          <a:xfrm>
            <a:off x="7186901" y="1706322"/>
            <a:ext cx="1366821" cy="400110"/>
          </a:xfrm>
          <a:prstGeom prst="rect">
            <a:avLst/>
          </a:prstGeom>
          <a:noFill/>
          <a:ln w="25400">
            <a:noFill/>
            <a:miter lim="800000"/>
            <a:headEnd/>
            <a:tailEnd/>
          </a:ln>
          <a:effectLst/>
        </p:spPr>
        <p:txBody>
          <a:bodyPr wrap="square">
            <a:spAutoFit/>
          </a:bodyPr>
          <a:lstStyle/>
          <a:p>
            <a:r>
              <a:rPr lang="en-GB" sz="1000" dirty="0">
                <a:solidFill>
                  <a:schemeClr val="bg1">
                    <a:lumMod val="75000"/>
                    <a:lumOff val="25000"/>
                  </a:schemeClr>
                </a:solidFill>
                <a:latin typeface="Arial Narrow" pitchFamily="34" charset="0"/>
                <a:cs typeface="Arial" charset="0"/>
              </a:rPr>
              <a:t>Implementation guide for advance services </a:t>
            </a:r>
            <a:endParaRPr lang="en-US" sz="1000" dirty="0">
              <a:solidFill>
                <a:schemeClr val="bg1">
                  <a:lumMod val="75000"/>
                  <a:lumOff val="25000"/>
                </a:schemeClr>
              </a:solidFill>
              <a:latin typeface="Arial Narrow" pitchFamily="34" charset="0"/>
              <a:cs typeface="Arial" charset="0"/>
            </a:endParaRPr>
          </a:p>
        </p:txBody>
      </p:sp>
      <p:sp>
        <p:nvSpPr>
          <p:cNvPr id="1241221" name="Text Box 133"/>
          <p:cNvSpPr txBox="1">
            <a:spLocks noChangeArrowheads="1"/>
          </p:cNvSpPr>
          <p:nvPr/>
        </p:nvSpPr>
        <p:spPr bwMode="auto">
          <a:xfrm>
            <a:off x="2605240" y="4223860"/>
            <a:ext cx="1336584"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 xx</a:t>
            </a:r>
            <a:endParaRPr lang="en-US" sz="850" dirty="0">
              <a:solidFill>
                <a:schemeClr val="bg1">
                  <a:lumMod val="75000"/>
                  <a:lumOff val="25000"/>
                </a:schemeClr>
              </a:solidFill>
              <a:latin typeface="Arial Narrow" pitchFamily="34" charset="0"/>
              <a:cs typeface="Arial" charset="0"/>
            </a:endParaRPr>
          </a:p>
        </p:txBody>
      </p:sp>
      <p:cxnSp>
        <p:nvCxnSpPr>
          <p:cNvPr id="1241242" name="AutoShape 154"/>
          <p:cNvCxnSpPr>
            <a:cxnSpLocks noChangeShapeType="1"/>
            <a:endCxn id="1241219" idx="2"/>
          </p:cNvCxnSpPr>
          <p:nvPr/>
        </p:nvCxnSpPr>
        <p:spPr bwMode="auto">
          <a:xfrm rot="5400000" flipH="1" flipV="1">
            <a:off x="7228101" y="1123934"/>
            <a:ext cx="310955" cy="1708378"/>
          </a:xfrm>
          <a:prstGeom prst="curvedConnector3">
            <a:avLst>
              <a:gd name="adj1" fmla="val 50000"/>
            </a:avLst>
          </a:prstGeom>
          <a:noFill/>
          <a:ln w="12700">
            <a:solidFill>
              <a:srgbClr val="800000"/>
            </a:solidFill>
            <a:prstDash val="sysDot"/>
            <a:round/>
            <a:headEnd/>
            <a:tailEnd/>
          </a:ln>
          <a:effectLst/>
        </p:spPr>
      </p:cxnSp>
      <p:sp>
        <p:nvSpPr>
          <p:cNvPr id="1241246" name="AutoShape 158"/>
          <p:cNvSpPr>
            <a:spLocks noChangeArrowheads="1"/>
          </p:cNvSpPr>
          <p:nvPr/>
        </p:nvSpPr>
        <p:spPr bwMode="auto">
          <a:xfrm>
            <a:off x="3925240" y="4905010"/>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47"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Signed/certified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specification</a:t>
            </a:r>
            <a:endParaRPr lang="en-US" sz="850" dirty="0">
              <a:solidFill>
                <a:schemeClr val="bg1">
                  <a:lumMod val="75000"/>
                  <a:lumOff val="25000"/>
                </a:schemeClr>
              </a:solidFill>
              <a:latin typeface="Arial Narrow" pitchFamily="34" charset="0"/>
              <a:cs typeface="Arial" charset="0"/>
            </a:endParaRPr>
          </a:p>
        </p:txBody>
      </p:sp>
      <p:sp>
        <p:nvSpPr>
          <p:cNvPr id="1241250" name="Text Box 162"/>
          <p:cNvSpPr txBox="1">
            <a:spLocks noChangeArrowheads="1"/>
          </p:cNvSpPr>
          <p:nvPr/>
        </p:nvSpPr>
        <p:spPr bwMode="auto">
          <a:xfrm>
            <a:off x="4638977" y="4400219"/>
            <a:ext cx="1697038"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Patient identity management</a:t>
            </a:r>
            <a:endParaRPr lang="en-US" sz="850" dirty="0">
              <a:solidFill>
                <a:schemeClr val="bg1">
                  <a:lumMod val="75000"/>
                  <a:lumOff val="25000"/>
                </a:schemeClr>
              </a:solidFill>
              <a:latin typeface="Arial Narrow" pitchFamily="34" charset="0"/>
              <a:cs typeface="Arial" charset="0"/>
            </a:endParaRPr>
          </a:p>
        </p:txBody>
      </p:sp>
      <p:sp>
        <p:nvSpPr>
          <p:cNvPr id="1241251" name="AutoShape 163"/>
          <p:cNvSpPr>
            <a:spLocks noChangeArrowheads="1"/>
          </p:cNvSpPr>
          <p:nvPr/>
        </p:nvSpPr>
        <p:spPr bwMode="auto">
          <a:xfrm>
            <a:off x="4562777" y="4432894"/>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2" name="AutoShape 164"/>
          <p:cNvSpPr>
            <a:spLocks noChangeArrowheads="1"/>
          </p:cNvSpPr>
          <p:nvPr/>
        </p:nvSpPr>
        <p:spPr bwMode="auto">
          <a:xfrm>
            <a:off x="5232401" y="3933826"/>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3"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Specification for labelling knowledge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as sensitive</a:t>
            </a:r>
            <a:endParaRPr lang="en-US" sz="850" dirty="0">
              <a:solidFill>
                <a:schemeClr val="bg1">
                  <a:lumMod val="75000"/>
                  <a:lumOff val="25000"/>
                </a:schemeClr>
              </a:solidFill>
              <a:latin typeface="Arial Narrow" pitchFamily="34" charset="0"/>
              <a:cs typeface="Arial" charset="0"/>
            </a:endParaRPr>
          </a:p>
        </p:txBody>
      </p:sp>
      <p:sp>
        <p:nvSpPr>
          <p:cNvPr id="1241254" name="Text Box 166"/>
          <p:cNvSpPr txBox="1">
            <a:spLocks noChangeArrowheads="1"/>
          </p:cNvSpPr>
          <p:nvPr/>
        </p:nvSpPr>
        <p:spPr bwMode="auto">
          <a:xfrm>
            <a:off x="5723119" y="3529470"/>
            <a:ext cx="133339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a:t>
            </a:r>
            <a:endParaRPr lang="en-US" sz="850" dirty="0">
              <a:solidFill>
                <a:schemeClr val="bg1">
                  <a:lumMod val="75000"/>
                  <a:lumOff val="25000"/>
                </a:schemeClr>
              </a:solidFill>
              <a:latin typeface="Arial Narrow" pitchFamily="34" charset="0"/>
              <a:cs typeface="Arial" charset="0"/>
            </a:endParaRPr>
          </a:p>
        </p:txBody>
      </p:sp>
      <p:sp>
        <p:nvSpPr>
          <p:cNvPr id="1241255" name="AutoShape 167"/>
          <p:cNvSpPr>
            <a:spLocks noChangeArrowheads="1"/>
          </p:cNvSpPr>
          <p:nvPr/>
        </p:nvSpPr>
        <p:spPr bwMode="auto">
          <a:xfrm>
            <a:off x="5659943" y="3596991"/>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241257" name="AutoShape 169"/>
          <p:cNvSpPr>
            <a:spLocks noChangeArrowheads="1"/>
          </p:cNvSpPr>
          <p:nvPr/>
        </p:nvSpPr>
        <p:spPr bwMode="auto">
          <a:xfrm>
            <a:off x="6979668" y="2959803"/>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258" name="AutoShape 170"/>
          <p:cNvCxnSpPr>
            <a:cxnSpLocks noChangeShapeType="1"/>
            <a:stCxn id="1241255" idx="0"/>
            <a:endCxn id="1241257" idx="2"/>
          </p:cNvCxnSpPr>
          <p:nvPr/>
        </p:nvCxnSpPr>
        <p:spPr bwMode="auto">
          <a:xfrm rot="5400000" flipH="1" flipV="1">
            <a:off x="6144087" y="2689973"/>
            <a:ext cx="494313" cy="1319725"/>
          </a:xfrm>
          <a:prstGeom prst="curvedConnector3">
            <a:avLst>
              <a:gd name="adj1" fmla="val 50000"/>
            </a:avLst>
          </a:prstGeom>
          <a:noFill/>
          <a:ln w="12700">
            <a:solidFill>
              <a:srgbClr val="99CCFF"/>
            </a:solidFill>
            <a:prstDash val="sysDot"/>
            <a:round/>
            <a:headEnd/>
            <a:tailEnd/>
          </a:ln>
          <a:effectLst/>
        </p:spPr>
      </p:cxnSp>
      <p:sp>
        <p:nvSpPr>
          <p:cNvPr id="1241260" name="AutoShape 172"/>
          <p:cNvSpPr>
            <a:spLocks noChangeArrowheads="1"/>
          </p:cNvSpPr>
          <p:nvPr/>
        </p:nvSpPr>
        <p:spPr bwMode="auto">
          <a:xfrm>
            <a:off x="8134572" y="1604348"/>
            <a:ext cx="215900" cy="215900"/>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cxnSp>
        <p:nvCxnSpPr>
          <p:cNvPr id="1241261" name="AutoShape 173"/>
          <p:cNvCxnSpPr>
            <a:cxnSpLocks noChangeShapeType="1"/>
            <a:stCxn id="1241257" idx="0"/>
            <a:endCxn id="1241260" idx="2"/>
          </p:cNvCxnSpPr>
          <p:nvPr/>
        </p:nvCxnSpPr>
        <p:spPr bwMode="auto">
          <a:xfrm rot="5400000" flipH="1" flipV="1">
            <a:off x="7077037" y="1794318"/>
            <a:ext cx="1139555" cy="1191416"/>
          </a:xfrm>
          <a:prstGeom prst="curvedConnector3">
            <a:avLst>
              <a:gd name="adj1" fmla="val 50000"/>
            </a:avLst>
          </a:prstGeom>
          <a:noFill/>
          <a:ln w="12700">
            <a:solidFill>
              <a:schemeClr val="accent1"/>
            </a:solidFill>
            <a:prstDash val="sysDot"/>
            <a:round/>
            <a:headEnd/>
            <a:tailEnd/>
          </a:ln>
          <a:effectLst/>
        </p:spPr>
      </p:cxnSp>
      <p:sp>
        <p:nvSpPr>
          <p:cNvPr id="1241262" name="AutoShape 174"/>
          <p:cNvSpPr>
            <a:spLocks noChangeArrowheads="1"/>
          </p:cNvSpPr>
          <p:nvPr/>
        </p:nvSpPr>
        <p:spPr bwMode="auto">
          <a:xfrm>
            <a:off x="3685482" y="5431632"/>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9" name="Rectangle 29"/>
          <p:cNvSpPr>
            <a:spLocks noChangeArrowheads="1"/>
          </p:cNvSpPr>
          <p:nvPr/>
        </p:nvSpPr>
        <p:spPr bwMode="auto">
          <a:xfrm>
            <a:off x="7734085" y="5854666"/>
            <a:ext cx="2016125" cy="276999"/>
          </a:xfrm>
          <a:prstGeom prst="rect">
            <a:avLst/>
          </a:prstGeom>
          <a:noFill/>
          <a:ln w="9525">
            <a:noFill/>
            <a:miter lim="800000"/>
            <a:headEnd/>
            <a:tailEnd/>
          </a:ln>
        </p:spPr>
        <p:txBody>
          <a:bodyPr lIns="0" tIns="0" rIns="0" bIns="0">
            <a:spAutoFit/>
          </a:bodyPr>
          <a:lstStyle/>
          <a:p>
            <a:r>
              <a:rPr lang="en-GB" dirty="0" smtClean="0">
                <a:solidFill>
                  <a:schemeClr val="accent1">
                    <a:lumMod val="60000"/>
                    <a:lumOff val="40000"/>
                  </a:schemeClr>
                </a:solidFill>
                <a:latin typeface="Arial Narrow" pitchFamily="34" charset="0"/>
                <a:cs typeface="Arial" charset="0"/>
              </a:rPr>
              <a:t>Software</a:t>
            </a:r>
            <a:endParaRPr lang="en-GB" dirty="0">
              <a:solidFill>
                <a:schemeClr val="accent1">
                  <a:lumMod val="60000"/>
                  <a:lumOff val="40000"/>
                </a:schemeClr>
              </a:solidFill>
              <a:latin typeface="Arial Narrow" pitchFamily="34" charset="0"/>
              <a:cs typeface="Arial" charset="0"/>
            </a:endParaRPr>
          </a:p>
        </p:txBody>
      </p:sp>
      <p:sp>
        <p:nvSpPr>
          <p:cNvPr id="177" name="Rectangle 20"/>
          <p:cNvSpPr>
            <a:spLocks noChangeArrowheads="1"/>
          </p:cNvSpPr>
          <p:nvPr/>
        </p:nvSpPr>
        <p:spPr bwMode="auto">
          <a:xfrm rot="16200000">
            <a:off x="1297734" y="1362613"/>
            <a:ext cx="2024752" cy="307777"/>
          </a:xfrm>
          <a:prstGeom prst="rect">
            <a:avLst/>
          </a:prstGeom>
          <a:noFill/>
          <a:ln w="9525">
            <a:noFill/>
            <a:miter lim="800000"/>
            <a:headEnd/>
            <a:tailEnd/>
          </a:ln>
        </p:spPr>
        <p:txBody>
          <a:bodyPr wrap="square" lIns="0" tIns="0" rIns="0" bIns="0">
            <a:spAutoFit/>
          </a:bodyPr>
          <a:lstStyle/>
          <a:p>
            <a:pPr algn="ctr"/>
            <a:r>
              <a:rPr lang="en-GB" sz="2000" dirty="0" smtClean="0">
                <a:solidFill>
                  <a:srgbClr val="0070C0"/>
                </a:solidFill>
                <a:latin typeface="Arial Narrow" pitchFamily="34" charset="0"/>
                <a:cs typeface="Arial" charset="0"/>
              </a:rPr>
              <a:t>Data</a:t>
            </a:r>
            <a:endParaRPr lang="en-GB" sz="2000" dirty="0">
              <a:solidFill>
                <a:srgbClr val="0070C0"/>
              </a:solidFill>
              <a:latin typeface="Arial Narrow" pitchFamily="34" charset="0"/>
              <a:cs typeface="Arial" charset="0"/>
            </a:endParaRPr>
          </a:p>
        </p:txBody>
      </p:sp>
      <p:sp>
        <p:nvSpPr>
          <p:cNvPr id="180" name="Rectangle 29"/>
          <p:cNvSpPr>
            <a:spLocks noChangeArrowheads="1"/>
          </p:cNvSpPr>
          <p:nvPr/>
        </p:nvSpPr>
        <p:spPr bwMode="auto">
          <a:xfrm>
            <a:off x="5255958" y="5854666"/>
            <a:ext cx="2016125" cy="276999"/>
          </a:xfrm>
          <a:prstGeom prst="rect">
            <a:avLst/>
          </a:prstGeom>
          <a:noFill/>
          <a:ln w="9525">
            <a:noFill/>
            <a:miter lim="800000"/>
            <a:headEnd/>
            <a:tailEnd/>
          </a:ln>
        </p:spPr>
        <p:txBody>
          <a:bodyPr lIns="0" tIns="0" rIns="0" bIns="0">
            <a:spAutoFit/>
          </a:bodyPr>
          <a:lstStyle/>
          <a:p>
            <a:pPr algn="ctr"/>
            <a:r>
              <a:rPr lang="en-GB" dirty="0" smtClean="0">
                <a:solidFill>
                  <a:schemeClr val="accent1">
                    <a:lumMod val="60000"/>
                    <a:lumOff val="40000"/>
                  </a:schemeClr>
                </a:solidFill>
                <a:latin typeface="Arial Narrow" pitchFamily="34" charset="0"/>
                <a:cs typeface="Arial" charset="0"/>
              </a:rPr>
              <a:t>Infrastructure</a:t>
            </a:r>
            <a:endParaRPr lang="en-GB" dirty="0">
              <a:solidFill>
                <a:schemeClr val="accent1">
                  <a:lumMod val="60000"/>
                  <a:lumOff val="40000"/>
                </a:schemeClr>
              </a:solidFill>
              <a:latin typeface="Arial Narrow" pitchFamily="34" charset="0"/>
              <a:cs typeface="Arial" charset="0"/>
            </a:endParaRPr>
          </a:p>
        </p:txBody>
      </p:sp>
      <p:sp>
        <p:nvSpPr>
          <p:cNvPr id="182" name="Text Box 39"/>
          <p:cNvSpPr txBox="1">
            <a:spLocks noChangeArrowheads="1"/>
          </p:cNvSpPr>
          <p:nvPr/>
        </p:nvSpPr>
        <p:spPr bwMode="auto">
          <a:xfrm>
            <a:off x="2876309" y="1400606"/>
            <a:ext cx="148830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Process for surveying term </a:t>
            </a:r>
            <a:r>
              <a:rPr lang="en-GB" sz="850" dirty="0" err="1" smtClean="0">
                <a:solidFill>
                  <a:schemeClr val="bg1">
                    <a:lumMod val="75000"/>
                    <a:lumOff val="25000"/>
                  </a:schemeClr>
                </a:solidFill>
                <a:latin typeface="Arial Narrow" pitchFamily="34" charset="0"/>
                <a:cs typeface="Arial" charset="0"/>
              </a:rPr>
              <a:t>stds</a:t>
            </a:r>
            <a:r>
              <a:rPr lang="en-GB" sz="850" dirty="0" smtClean="0">
                <a:solidFill>
                  <a:schemeClr val="bg1">
                    <a:lumMod val="75000"/>
                    <a:lumOff val="25000"/>
                  </a:schemeClr>
                </a:solidFill>
                <a:latin typeface="Arial Narrow" pitchFamily="34" charset="0"/>
                <a:cs typeface="Arial" charset="0"/>
              </a:rPr>
              <a:t>/</a:t>
            </a:r>
            <a:r>
              <a:rPr lang="en-GB" sz="850" dirty="0">
                <a:solidFill>
                  <a:schemeClr val="bg1">
                    <a:lumMod val="75000"/>
                    <a:lumOff val="25000"/>
                  </a:schemeClr>
                </a:solidFill>
                <a:latin typeface="Arial Narrow" pitchFamily="34" charset="0"/>
                <a:cs typeface="Arial" charset="0"/>
              </a:rPr>
              <a:t> </a:t>
            </a:r>
            <a:r>
              <a:rPr lang="en-GB" sz="850" dirty="0" smtClean="0">
                <a:solidFill>
                  <a:schemeClr val="bg1">
                    <a:lumMod val="75000"/>
                    <a:lumOff val="25000"/>
                  </a:schemeClr>
                </a:solidFill>
                <a:latin typeface="Arial Narrow" pitchFamily="34" charset="0"/>
                <a:cs typeface="Arial" charset="0"/>
              </a:rPr>
              <a:t>info models</a:t>
            </a:r>
            <a:endParaRPr lang="en-US" sz="850" dirty="0">
              <a:solidFill>
                <a:schemeClr val="bg1">
                  <a:lumMod val="75000"/>
                  <a:lumOff val="25000"/>
                </a:schemeClr>
              </a:solidFill>
              <a:latin typeface="Arial Narrow" pitchFamily="34" charset="0"/>
              <a:cs typeface="Arial" charset="0"/>
            </a:endParaRPr>
          </a:p>
        </p:txBody>
      </p:sp>
      <p:sp>
        <p:nvSpPr>
          <p:cNvPr id="183" name="AutoShape 40"/>
          <p:cNvSpPr>
            <a:spLocks noChangeArrowheads="1"/>
          </p:cNvSpPr>
          <p:nvPr/>
        </p:nvSpPr>
        <p:spPr bwMode="auto">
          <a:xfrm>
            <a:off x="2802494" y="1464463"/>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84" name="AutoShape 121"/>
          <p:cNvSpPr>
            <a:spLocks noChangeArrowheads="1"/>
          </p:cNvSpPr>
          <p:nvPr/>
        </p:nvSpPr>
        <p:spPr bwMode="auto">
          <a:xfrm>
            <a:off x="4666697" y="1881869"/>
            <a:ext cx="139728"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85" name="Text Box 122"/>
          <p:cNvSpPr txBox="1">
            <a:spLocks noChangeArrowheads="1"/>
          </p:cNvSpPr>
          <p:nvPr/>
        </p:nvSpPr>
        <p:spPr bwMode="auto">
          <a:xfrm>
            <a:off x="4704547" y="1820641"/>
            <a:ext cx="1818491"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Authoring V2</a:t>
            </a:r>
            <a:endParaRPr lang="en-US" sz="850" dirty="0">
              <a:solidFill>
                <a:schemeClr val="bg1">
                  <a:lumMod val="75000"/>
                  <a:lumOff val="25000"/>
                </a:schemeClr>
              </a:solidFill>
              <a:latin typeface="Arial Narrow" pitchFamily="34" charset="0"/>
              <a:cs typeface="Arial" charset="0"/>
            </a:endParaRPr>
          </a:p>
        </p:txBody>
      </p:sp>
      <p:sp>
        <p:nvSpPr>
          <p:cNvPr id="195" name="AutoShape 164"/>
          <p:cNvSpPr>
            <a:spLocks noChangeArrowheads="1"/>
          </p:cNvSpPr>
          <p:nvPr/>
        </p:nvSpPr>
        <p:spPr bwMode="auto">
          <a:xfrm>
            <a:off x="6318983" y="3397599"/>
            <a:ext cx="142875" cy="142875"/>
          </a:xfrm>
          <a:prstGeom prst="diamond">
            <a:avLst/>
          </a:prstGeom>
          <a:solidFill>
            <a:srgbClr val="9999FF"/>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96"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xx</a:t>
            </a:r>
            <a:endParaRPr lang="en-US" sz="850" dirty="0">
              <a:solidFill>
                <a:schemeClr val="bg1">
                  <a:lumMod val="75000"/>
                  <a:lumOff val="25000"/>
                </a:schemeClr>
              </a:solidFill>
              <a:latin typeface="Arial Narrow" pitchFamily="34" charset="0"/>
              <a:cs typeface="Arial" charset="0"/>
            </a:endParaRPr>
          </a:p>
        </p:txBody>
      </p:sp>
      <p:cxnSp>
        <p:nvCxnSpPr>
          <p:cNvPr id="197" name="AutoShape 170"/>
          <p:cNvCxnSpPr>
            <a:cxnSpLocks noChangeShapeType="1"/>
            <a:endCxn id="1241190" idx="1"/>
          </p:cNvCxnSpPr>
          <p:nvPr/>
        </p:nvCxnSpPr>
        <p:spPr bwMode="auto">
          <a:xfrm flipV="1">
            <a:off x="4464952" y="1084779"/>
            <a:ext cx="2693870" cy="195124"/>
          </a:xfrm>
          <a:prstGeom prst="curvedConnector3">
            <a:avLst>
              <a:gd name="adj1" fmla="val 50000"/>
            </a:avLst>
          </a:prstGeom>
          <a:noFill/>
          <a:ln w="12700">
            <a:solidFill>
              <a:srgbClr val="FFC000"/>
            </a:solidFill>
            <a:prstDash val="sysDot"/>
            <a:round/>
            <a:headEnd/>
            <a:tailEnd/>
          </a:ln>
          <a:effectLst/>
        </p:spPr>
      </p:cxnSp>
      <p:sp>
        <p:nvSpPr>
          <p:cNvPr id="1241190" name="AutoShape 102"/>
          <p:cNvSpPr>
            <a:spLocks noChangeArrowheads="1"/>
          </p:cNvSpPr>
          <p:nvPr/>
        </p:nvSpPr>
        <p:spPr bwMode="auto">
          <a:xfrm>
            <a:off x="7158822" y="976829"/>
            <a:ext cx="215900" cy="215900"/>
          </a:xfrm>
          <a:prstGeom prst="diamond">
            <a:avLst/>
          </a:prstGeom>
          <a:solidFill>
            <a:srgbClr val="003300"/>
          </a:solidFill>
          <a:ln w="25400">
            <a:noFill/>
            <a:miter lim="800000"/>
            <a:headEnd/>
            <a:tailEnd/>
          </a:ln>
          <a:effectLst/>
        </p:spPr>
        <p:txBody>
          <a:bodyPr wrap="none" anchor="ctr"/>
          <a:lstStyle/>
          <a:p>
            <a:endParaRPr lang="en-US"/>
          </a:p>
        </p:txBody>
      </p:sp>
      <p:sp>
        <p:nvSpPr>
          <p:cNvPr id="153" name="Rectangle 20"/>
          <p:cNvSpPr>
            <a:spLocks noChangeArrowheads="1"/>
          </p:cNvSpPr>
          <p:nvPr/>
        </p:nvSpPr>
        <p:spPr bwMode="auto">
          <a:xfrm rot="16200000">
            <a:off x="1553578" y="3907809"/>
            <a:ext cx="1513064" cy="307777"/>
          </a:xfrm>
          <a:prstGeom prst="rect">
            <a:avLst/>
          </a:prstGeom>
          <a:noFill/>
          <a:ln w="9525">
            <a:noFill/>
            <a:miter lim="800000"/>
            <a:headEnd/>
            <a:tailEnd/>
          </a:ln>
        </p:spPr>
        <p:txBody>
          <a:bodyPr wrap="square" lIns="0" tIns="0" rIns="0" bIns="0">
            <a:spAutoFit/>
          </a:bodyPr>
          <a:lstStyle/>
          <a:p>
            <a:pPr algn="ctr"/>
            <a:r>
              <a:rPr lang="en-GB" sz="2000" dirty="0" smtClean="0">
                <a:solidFill>
                  <a:schemeClr val="accent1">
                    <a:lumMod val="60000"/>
                    <a:lumOff val="40000"/>
                  </a:schemeClr>
                </a:solidFill>
                <a:latin typeface="Arial Narrow" pitchFamily="34" charset="0"/>
                <a:cs typeface="Arial" charset="0"/>
              </a:rPr>
              <a:t>Business</a:t>
            </a:r>
            <a:endParaRPr lang="en-GB" sz="2000" dirty="0">
              <a:solidFill>
                <a:schemeClr val="accent1">
                  <a:lumMod val="60000"/>
                  <a:lumOff val="40000"/>
                </a:schemeClr>
              </a:solidFill>
              <a:latin typeface="Arial Narrow" pitchFamily="34" charset="0"/>
              <a:cs typeface="Arial" charset="0"/>
            </a:endParaRPr>
          </a:p>
        </p:txBody>
      </p:sp>
      <p:sp>
        <p:nvSpPr>
          <p:cNvPr id="172" name="AutoShape 44"/>
          <p:cNvSpPr>
            <a:spLocks noChangeArrowheads="1"/>
          </p:cNvSpPr>
          <p:nvPr/>
        </p:nvSpPr>
        <p:spPr bwMode="auto">
          <a:xfrm>
            <a:off x="4614898" y="1323145"/>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3" name="Text Box 43"/>
          <p:cNvSpPr txBox="1">
            <a:spLocks noChangeArrowheads="1"/>
          </p:cNvSpPr>
          <p:nvPr/>
        </p:nvSpPr>
        <p:spPr bwMode="auto">
          <a:xfrm>
            <a:off x="3812686" y="816942"/>
            <a:ext cx="1555529" cy="353943"/>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Process for surveying term standards/information models</a:t>
            </a:r>
          </a:p>
        </p:txBody>
      </p:sp>
      <p:sp>
        <p:nvSpPr>
          <p:cNvPr id="174" name="AutoShape 44"/>
          <p:cNvSpPr>
            <a:spLocks noChangeArrowheads="1"/>
          </p:cNvSpPr>
          <p:nvPr/>
        </p:nvSpPr>
        <p:spPr bwMode="auto">
          <a:xfrm>
            <a:off x="3755537" y="939271"/>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175" name="Text Box 39"/>
          <p:cNvSpPr txBox="1">
            <a:spLocks noChangeArrowheads="1"/>
          </p:cNvSpPr>
          <p:nvPr/>
        </p:nvSpPr>
        <p:spPr bwMode="auto">
          <a:xfrm>
            <a:off x="3537381" y="1599015"/>
            <a:ext cx="1488300"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FHIR Data Read Services</a:t>
            </a:r>
            <a:endParaRPr lang="en-US" sz="850" dirty="0">
              <a:solidFill>
                <a:schemeClr val="bg1">
                  <a:lumMod val="75000"/>
                  <a:lumOff val="25000"/>
                </a:schemeClr>
              </a:solidFill>
              <a:latin typeface="Arial Narrow" pitchFamily="34" charset="0"/>
              <a:cs typeface="Arial" charset="0"/>
            </a:endParaRPr>
          </a:p>
        </p:txBody>
      </p:sp>
      <p:sp>
        <p:nvSpPr>
          <p:cNvPr id="176" name="AutoShape 40"/>
          <p:cNvSpPr>
            <a:spLocks noChangeArrowheads="1"/>
          </p:cNvSpPr>
          <p:nvPr/>
        </p:nvSpPr>
        <p:spPr bwMode="auto">
          <a:xfrm>
            <a:off x="3468899" y="164221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03" name="AutoShape 121"/>
          <p:cNvSpPr>
            <a:spLocks noChangeArrowheads="1"/>
          </p:cNvSpPr>
          <p:nvPr/>
        </p:nvSpPr>
        <p:spPr bwMode="auto">
          <a:xfrm>
            <a:off x="2725234" y="2259067"/>
            <a:ext cx="14287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04" name="Text Box 122"/>
          <p:cNvSpPr txBox="1">
            <a:spLocks noChangeArrowheads="1"/>
          </p:cNvSpPr>
          <p:nvPr/>
        </p:nvSpPr>
        <p:spPr bwMode="auto">
          <a:xfrm>
            <a:off x="2780128" y="2146911"/>
            <a:ext cx="1161107" cy="3693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Knowledge Authoring Environment V1</a:t>
            </a:r>
            <a:endParaRPr lang="en-US" sz="900" dirty="0">
              <a:solidFill>
                <a:schemeClr val="bg1">
                  <a:lumMod val="75000"/>
                  <a:lumOff val="25000"/>
                </a:schemeClr>
              </a:solidFill>
              <a:latin typeface="Arial Narrow" pitchFamily="34" charset="0"/>
              <a:cs typeface="Arial" charset="0"/>
            </a:endParaRPr>
          </a:p>
        </p:txBody>
      </p:sp>
      <p:sp>
        <p:nvSpPr>
          <p:cNvPr id="219" name="Text Box 119"/>
          <p:cNvSpPr txBox="1">
            <a:spLocks noChangeArrowheads="1"/>
          </p:cNvSpPr>
          <p:nvPr/>
        </p:nvSpPr>
        <p:spPr bwMode="auto">
          <a:xfrm>
            <a:off x="3012082" y="2408343"/>
            <a:ext cx="101649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a:t>
            </a:r>
            <a:br>
              <a:rPr lang="en-GB" sz="850" dirty="0" smtClean="0">
                <a:solidFill>
                  <a:schemeClr val="bg1">
                    <a:lumMod val="75000"/>
                    <a:lumOff val="25000"/>
                  </a:schemeClr>
                </a:solidFill>
                <a:latin typeface="Arial Narrow" pitchFamily="34" charset="0"/>
                <a:cs typeface="Arial" charset="0"/>
              </a:rPr>
            </a:br>
            <a:r>
              <a:rPr lang="en-GB" sz="850" dirty="0" smtClean="0">
                <a:solidFill>
                  <a:schemeClr val="bg1">
                    <a:lumMod val="75000"/>
                    <a:lumOff val="25000"/>
                  </a:schemeClr>
                </a:solidFill>
                <a:latin typeface="Arial Narrow" pitchFamily="34" charset="0"/>
                <a:cs typeface="Arial" charset="0"/>
              </a:rPr>
              <a:t>&amp; care processes v1</a:t>
            </a:r>
            <a:endParaRPr lang="en-US" sz="850" dirty="0">
              <a:solidFill>
                <a:schemeClr val="bg1">
                  <a:lumMod val="75000"/>
                  <a:lumOff val="25000"/>
                </a:schemeClr>
              </a:solidFill>
              <a:latin typeface="Arial Narrow" pitchFamily="34" charset="0"/>
              <a:cs typeface="Arial" charset="0"/>
            </a:endParaRPr>
          </a:p>
        </p:txBody>
      </p:sp>
      <p:sp>
        <p:nvSpPr>
          <p:cNvPr id="220" name="AutoShape 120"/>
          <p:cNvSpPr>
            <a:spLocks noChangeArrowheads="1"/>
          </p:cNvSpPr>
          <p:nvPr/>
        </p:nvSpPr>
        <p:spPr bwMode="auto">
          <a:xfrm>
            <a:off x="2953900" y="2521544"/>
            <a:ext cx="125455"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1" name="AutoShape 125"/>
          <p:cNvSpPr>
            <a:spLocks noChangeArrowheads="1"/>
          </p:cNvSpPr>
          <p:nvPr/>
        </p:nvSpPr>
        <p:spPr bwMode="auto">
          <a:xfrm>
            <a:off x="7010036" y="1411462"/>
            <a:ext cx="142875" cy="142875"/>
          </a:xfrm>
          <a:prstGeom prst="diamond">
            <a:avLst/>
          </a:prstGeom>
          <a:solidFill>
            <a:srgbClr val="003300"/>
          </a:solidFill>
          <a:ln w="25400">
            <a:noFill/>
            <a:miter lim="800000"/>
            <a:headEnd/>
            <a:tailEnd/>
          </a:ln>
          <a:effectLst/>
        </p:spPr>
        <p:txBody>
          <a:bodyPr wrap="none" anchor="ctr"/>
          <a:lstStyle/>
          <a:p>
            <a:endParaRPr lang="en-US"/>
          </a:p>
        </p:txBody>
      </p:sp>
      <p:sp>
        <p:nvSpPr>
          <p:cNvPr id="222" name="Text Box 126"/>
          <p:cNvSpPr txBox="1">
            <a:spLocks noChangeArrowheads="1"/>
          </p:cNvSpPr>
          <p:nvPr/>
        </p:nvSpPr>
        <p:spPr bwMode="auto">
          <a:xfrm>
            <a:off x="7054823" y="1354079"/>
            <a:ext cx="13911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Sharable workflows v4</a:t>
            </a:r>
            <a:endParaRPr lang="en-US" sz="850" dirty="0">
              <a:solidFill>
                <a:schemeClr val="bg1">
                  <a:lumMod val="75000"/>
                  <a:lumOff val="25000"/>
                </a:schemeClr>
              </a:solidFill>
              <a:latin typeface="Arial Narrow" pitchFamily="34" charset="0"/>
              <a:cs typeface="Arial" charset="0"/>
            </a:endParaRPr>
          </a:p>
        </p:txBody>
      </p:sp>
      <p:sp>
        <p:nvSpPr>
          <p:cNvPr id="223" name="AutoShape 121"/>
          <p:cNvSpPr>
            <a:spLocks noChangeArrowheads="1"/>
          </p:cNvSpPr>
          <p:nvPr/>
        </p:nvSpPr>
        <p:spPr bwMode="auto">
          <a:xfrm>
            <a:off x="4221747" y="2443224"/>
            <a:ext cx="139728" cy="142875"/>
          </a:xfrm>
          <a:prstGeom prst="diamond">
            <a:avLst/>
          </a:prstGeom>
          <a:solidFill>
            <a:srgbClr val="0033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4" name="Text Box 122"/>
          <p:cNvSpPr txBox="1">
            <a:spLocks noChangeArrowheads="1"/>
          </p:cNvSpPr>
          <p:nvPr/>
        </p:nvSpPr>
        <p:spPr bwMode="auto">
          <a:xfrm>
            <a:off x="4259597" y="2381996"/>
            <a:ext cx="1108035"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CDS </a:t>
            </a:r>
            <a:r>
              <a:rPr lang="en-GB" sz="850" dirty="0" err="1" smtClean="0">
                <a:solidFill>
                  <a:schemeClr val="bg1">
                    <a:lumMod val="75000"/>
                    <a:lumOff val="25000"/>
                  </a:schemeClr>
                </a:solidFill>
                <a:latin typeface="Arial Narrow" pitchFamily="34" charset="0"/>
                <a:cs typeface="Arial" charset="0"/>
              </a:rPr>
              <a:t>Artifacts</a:t>
            </a:r>
            <a:r>
              <a:rPr lang="en-GB" sz="850" dirty="0" smtClean="0">
                <a:solidFill>
                  <a:schemeClr val="bg1">
                    <a:lumMod val="75000"/>
                    <a:lumOff val="25000"/>
                  </a:schemeClr>
                </a:solidFill>
                <a:latin typeface="Arial Narrow" pitchFamily="34" charset="0"/>
                <a:cs typeface="Arial" charset="0"/>
              </a:rPr>
              <a:t> defined</a:t>
            </a:r>
            <a:endParaRPr lang="en-US" sz="850" dirty="0">
              <a:solidFill>
                <a:schemeClr val="bg1">
                  <a:lumMod val="75000"/>
                  <a:lumOff val="25000"/>
                </a:schemeClr>
              </a:solidFill>
              <a:latin typeface="Arial Narrow" pitchFamily="34" charset="0"/>
              <a:cs typeface="Arial" charset="0"/>
            </a:endParaRPr>
          </a:p>
        </p:txBody>
      </p:sp>
      <p:sp>
        <p:nvSpPr>
          <p:cNvPr id="225" name="Text Box 47"/>
          <p:cNvSpPr txBox="1">
            <a:spLocks noChangeArrowheads="1"/>
          </p:cNvSpPr>
          <p:nvPr/>
        </p:nvSpPr>
        <p:spPr bwMode="auto">
          <a:xfrm>
            <a:off x="5850572" y="976204"/>
            <a:ext cx="120745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226" name="AutoShape 48"/>
          <p:cNvSpPr>
            <a:spLocks noChangeArrowheads="1"/>
          </p:cNvSpPr>
          <p:nvPr/>
        </p:nvSpPr>
        <p:spPr bwMode="auto">
          <a:xfrm>
            <a:off x="5780091" y="1099880"/>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7" name="Text Box 132"/>
          <p:cNvSpPr txBox="1">
            <a:spLocks noChangeArrowheads="1"/>
          </p:cNvSpPr>
          <p:nvPr/>
        </p:nvSpPr>
        <p:spPr bwMode="auto">
          <a:xfrm>
            <a:off x="7212648" y="852417"/>
            <a:ext cx="1398448" cy="553998"/>
          </a:xfrm>
          <a:prstGeom prst="rect">
            <a:avLst/>
          </a:prstGeom>
          <a:noFill/>
          <a:ln w="25400">
            <a:noFill/>
            <a:miter lim="800000"/>
            <a:headEnd/>
            <a:tailEnd/>
          </a:ln>
          <a:effectLst/>
        </p:spPr>
        <p:txBody>
          <a:bodyPr wrap="square">
            <a:spAutoFit/>
          </a:bodyPr>
          <a:lstStyle/>
          <a:p>
            <a:pPr algn="ctr"/>
            <a:r>
              <a:rPr lang="en-GB" sz="1000" b="1" dirty="0" smtClean="0">
                <a:solidFill>
                  <a:schemeClr val="bg1">
                    <a:lumMod val="75000"/>
                    <a:lumOff val="25000"/>
                  </a:schemeClr>
                </a:solidFill>
                <a:latin typeface="Arial Narrow" pitchFamily="34" charset="0"/>
                <a:cs typeface="Arial" charset="0"/>
              </a:rPr>
              <a:t>Available models/tools supporting Community Needs</a:t>
            </a:r>
            <a:endParaRPr lang="en-US" sz="1000" b="1" dirty="0">
              <a:solidFill>
                <a:schemeClr val="bg1">
                  <a:lumMod val="75000"/>
                  <a:lumOff val="25000"/>
                </a:schemeClr>
              </a:solidFill>
              <a:latin typeface="Arial Narrow" pitchFamily="34" charset="0"/>
              <a:cs typeface="Arial" charset="0"/>
            </a:endParaRPr>
          </a:p>
        </p:txBody>
      </p:sp>
      <p:sp>
        <p:nvSpPr>
          <p:cNvPr id="228" name="AutoShape 49"/>
          <p:cNvSpPr>
            <a:spLocks noChangeArrowheads="1"/>
          </p:cNvSpPr>
          <p:nvPr/>
        </p:nvSpPr>
        <p:spPr bwMode="auto">
          <a:xfrm>
            <a:off x="6819628" y="5438271"/>
            <a:ext cx="153252"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29" name="Text Box 50"/>
          <p:cNvSpPr txBox="1">
            <a:spLocks noChangeArrowheads="1"/>
          </p:cNvSpPr>
          <p:nvPr/>
        </p:nvSpPr>
        <p:spPr bwMode="auto">
          <a:xfrm>
            <a:off x="6897286" y="5390243"/>
            <a:ext cx="1506986"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data write (FHIR)</a:t>
            </a:r>
            <a:endParaRPr lang="en-US" sz="850" dirty="0">
              <a:solidFill>
                <a:schemeClr val="bg1">
                  <a:lumMod val="75000"/>
                  <a:lumOff val="25000"/>
                </a:schemeClr>
              </a:solidFill>
              <a:latin typeface="Arial Narrow" pitchFamily="34" charset="0"/>
              <a:cs typeface="Arial" charset="0"/>
            </a:endParaRPr>
          </a:p>
        </p:txBody>
      </p:sp>
      <p:sp>
        <p:nvSpPr>
          <p:cNvPr id="230" name="Text Box 51"/>
          <p:cNvSpPr txBox="1">
            <a:spLocks noChangeArrowheads="1"/>
          </p:cNvSpPr>
          <p:nvPr/>
        </p:nvSpPr>
        <p:spPr bwMode="auto">
          <a:xfrm>
            <a:off x="8572570" y="3899671"/>
            <a:ext cx="1132701" cy="230832"/>
          </a:xfrm>
          <a:prstGeom prst="rect">
            <a:avLst/>
          </a:prstGeom>
          <a:noFill/>
          <a:ln w="25400">
            <a:noFill/>
            <a:miter lim="800000"/>
            <a:headEnd/>
            <a:tailEnd/>
          </a:ln>
          <a:effectLst/>
        </p:spPr>
        <p:txBody>
          <a:bodyPr wrap="square">
            <a:spAutoFit/>
          </a:bodyPr>
          <a:lstStyle/>
          <a:p>
            <a:r>
              <a:rPr lang="en-GB" sz="900" dirty="0" smtClean="0">
                <a:solidFill>
                  <a:schemeClr val="bg1">
                    <a:lumMod val="75000"/>
                    <a:lumOff val="25000"/>
                  </a:schemeClr>
                </a:solidFill>
                <a:latin typeface="Arial Narrow" pitchFamily="34" charset="0"/>
                <a:cs typeface="Arial" charset="0"/>
              </a:rPr>
              <a:t>FHIR-based pub/sub</a:t>
            </a:r>
            <a:endParaRPr lang="en-US" sz="900" dirty="0">
              <a:solidFill>
                <a:schemeClr val="bg1">
                  <a:lumMod val="75000"/>
                  <a:lumOff val="25000"/>
                </a:schemeClr>
              </a:solidFill>
              <a:latin typeface="Arial Narrow" pitchFamily="34" charset="0"/>
              <a:cs typeface="Arial" charset="0"/>
            </a:endParaRPr>
          </a:p>
        </p:txBody>
      </p:sp>
      <p:sp>
        <p:nvSpPr>
          <p:cNvPr id="231" name="AutoShape 52"/>
          <p:cNvSpPr>
            <a:spLocks noChangeArrowheads="1"/>
          </p:cNvSpPr>
          <p:nvPr/>
        </p:nvSpPr>
        <p:spPr bwMode="auto">
          <a:xfrm>
            <a:off x="8503255" y="3928217"/>
            <a:ext cx="142875" cy="142875"/>
          </a:xfrm>
          <a:prstGeom prst="diamond">
            <a:avLst/>
          </a:prstGeom>
          <a:solidFill>
            <a:srgbClr val="FF9900"/>
          </a:solidFill>
          <a:ln w="25400">
            <a:noFill/>
            <a:miter lim="800000"/>
            <a:headEnd/>
            <a:tailEnd/>
          </a:ln>
          <a:effectLst/>
        </p:spPr>
        <p:txBody>
          <a:bodyPr wrap="none" anchor="ctr"/>
          <a:lstStyle/>
          <a:p>
            <a:endParaRPr lang="en-US" sz="1000">
              <a:solidFill>
                <a:schemeClr val="bg1">
                  <a:lumMod val="75000"/>
                  <a:lumOff val="25000"/>
                </a:schemeClr>
              </a:solidFill>
            </a:endParaRPr>
          </a:p>
        </p:txBody>
      </p:sp>
      <p:sp>
        <p:nvSpPr>
          <p:cNvPr id="232" name="AutoShape 61"/>
          <p:cNvSpPr>
            <a:spLocks noChangeArrowheads="1"/>
          </p:cNvSpPr>
          <p:nvPr/>
        </p:nvSpPr>
        <p:spPr bwMode="auto">
          <a:xfrm>
            <a:off x="5778936" y="5321568"/>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3" name="Text Box 62"/>
          <p:cNvSpPr txBox="1">
            <a:spLocks noChangeArrowheads="1"/>
          </p:cNvSpPr>
          <p:nvPr/>
        </p:nvSpPr>
        <p:spPr bwMode="auto">
          <a:xfrm>
            <a:off x="5848786" y="5210862"/>
            <a:ext cx="929747"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Terminology Server Availability</a:t>
            </a:r>
            <a:endParaRPr lang="en-US" sz="850" dirty="0">
              <a:solidFill>
                <a:schemeClr val="bg1">
                  <a:lumMod val="75000"/>
                  <a:lumOff val="25000"/>
                </a:schemeClr>
              </a:solidFill>
              <a:latin typeface="Arial Narrow" pitchFamily="34" charset="0"/>
              <a:cs typeface="Arial" charset="0"/>
            </a:endParaRPr>
          </a:p>
        </p:txBody>
      </p:sp>
      <p:sp>
        <p:nvSpPr>
          <p:cNvPr id="234" name="AutoShape 63"/>
          <p:cNvSpPr>
            <a:spLocks noChangeArrowheads="1"/>
          </p:cNvSpPr>
          <p:nvPr/>
        </p:nvSpPr>
        <p:spPr bwMode="auto">
          <a:xfrm>
            <a:off x="6299200" y="4737102"/>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5" name="Text Box 64"/>
          <p:cNvSpPr txBox="1">
            <a:spLocks noChangeArrowheads="1"/>
          </p:cNvSpPr>
          <p:nvPr/>
        </p:nvSpPr>
        <p:spPr bwMode="auto">
          <a:xfrm>
            <a:off x="6370638" y="4652964"/>
            <a:ext cx="1581145"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Terminology Authoring – Purchased SW in use</a:t>
            </a:r>
            <a:endParaRPr lang="en-US" sz="850" dirty="0">
              <a:solidFill>
                <a:schemeClr val="bg1">
                  <a:lumMod val="75000"/>
                  <a:lumOff val="25000"/>
                </a:schemeClr>
              </a:solidFill>
              <a:latin typeface="Arial Narrow" pitchFamily="34" charset="0"/>
              <a:cs typeface="Arial" charset="0"/>
            </a:endParaRPr>
          </a:p>
        </p:txBody>
      </p:sp>
      <p:sp>
        <p:nvSpPr>
          <p:cNvPr id="236" name="AutoShape 69"/>
          <p:cNvSpPr>
            <a:spLocks noChangeArrowheads="1"/>
          </p:cNvSpPr>
          <p:nvPr/>
        </p:nvSpPr>
        <p:spPr bwMode="auto">
          <a:xfrm>
            <a:off x="7396093" y="3610394"/>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7" name="Text Box 70"/>
          <p:cNvSpPr txBox="1">
            <a:spLocks noChangeArrowheads="1"/>
          </p:cNvSpPr>
          <p:nvPr/>
        </p:nvSpPr>
        <p:spPr bwMode="auto">
          <a:xfrm>
            <a:off x="7488437" y="3545728"/>
            <a:ext cx="1081088" cy="353943"/>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Knowledge execution engines / environment</a:t>
            </a:r>
            <a:endParaRPr lang="en-US" sz="850" dirty="0">
              <a:solidFill>
                <a:schemeClr val="bg1">
                  <a:lumMod val="75000"/>
                  <a:lumOff val="25000"/>
                </a:schemeClr>
              </a:solidFill>
              <a:latin typeface="Arial Narrow" pitchFamily="34" charset="0"/>
              <a:cs typeface="Arial" charset="0"/>
            </a:endParaRPr>
          </a:p>
        </p:txBody>
      </p:sp>
      <p:sp>
        <p:nvSpPr>
          <p:cNvPr id="238" name="AutoShape 76"/>
          <p:cNvSpPr>
            <a:spLocks noChangeArrowheads="1"/>
          </p:cNvSpPr>
          <p:nvPr/>
        </p:nvSpPr>
        <p:spPr bwMode="auto">
          <a:xfrm>
            <a:off x="7844810" y="5564066"/>
            <a:ext cx="145112"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39" name="AutoShape 80"/>
          <p:cNvSpPr>
            <a:spLocks noChangeArrowheads="1"/>
          </p:cNvSpPr>
          <p:nvPr/>
        </p:nvSpPr>
        <p:spPr bwMode="auto">
          <a:xfrm>
            <a:off x="8470446" y="5261263"/>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0" name="Text Box 81"/>
          <p:cNvSpPr txBox="1">
            <a:spLocks noChangeArrowheads="1"/>
          </p:cNvSpPr>
          <p:nvPr/>
        </p:nvSpPr>
        <p:spPr bwMode="auto">
          <a:xfrm>
            <a:off x="8519659" y="5170776"/>
            <a:ext cx="1398587"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CDS Hooks Support</a:t>
            </a:r>
            <a:endParaRPr lang="en-US" sz="850" dirty="0">
              <a:solidFill>
                <a:schemeClr val="bg1">
                  <a:lumMod val="75000"/>
                  <a:lumOff val="25000"/>
                </a:schemeClr>
              </a:solidFill>
              <a:latin typeface="Arial Narrow" pitchFamily="34" charset="0"/>
              <a:cs typeface="Arial" charset="0"/>
            </a:endParaRPr>
          </a:p>
        </p:txBody>
      </p:sp>
      <p:sp>
        <p:nvSpPr>
          <p:cNvPr id="241" name="Text Box 84"/>
          <p:cNvSpPr txBox="1">
            <a:spLocks noChangeArrowheads="1"/>
          </p:cNvSpPr>
          <p:nvPr/>
        </p:nvSpPr>
        <p:spPr bwMode="auto">
          <a:xfrm>
            <a:off x="8207456" y="4535345"/>
            <a:ext cx="166341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KS View, Review, Curation Tools</a:t>
            </a:r>
            <a:endParaRPr lang="en-US" sz="850" dirty="0">
              <a:solidFill>
                <a:schemeClr val="bg1">
                  <a:lumMod val="75000"/>
                  <a:lumOff val="25000"/>
                </a:schemeClr>
              </a:solidFill>
              <a:latin typeface="Arial Narrow" pitchFamily="34" charset="0"/>
              <a:cs typeface="Arial" charset="0"/>
            </a:endParaRPr>
          </a:p>
        </p:txBody>
      </p:sp>
      <p:sp>
        <p:nvSpPr>
          <p:cNvPr id="242" name="AutoShape 85"/>
          <p:cNvSpPr>
            <a:spLocks noChangeArrowheads="1"/>
          </p:cNvSpPr>
          <p:nvPr/>
        </p:nvSpPr>
        <p:spPr bwMode="auto">
          <a:xfrm>
            <a:off x="8136019" y="460837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3" name="AutoShape 90"/>
          <p:cNvSpPr>
            <a:spLocks noChangeArrowheads="1"/>
          </p:cNvSpPr>
          <p:nvPr/>
        </p:nvSpPr>
        <p:spPr bwMode="auto">
          <a:xfrm>
            <a:off x="8520745" y="3822699"/>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4" name="Text Box 91"/>
          <p:cNvSpPr txBox="1">
            <a:spLocks noChangeArrowheads="1"/>
          </p:cNvSpPr>
          <p:nvPr/>
        </p:nvSpPr>
        <p:spPr bwMode="auto">
          <a:xfrm>
            <a:off x="8573218" y="3763896"/>
            <a:ext cx="1382712" cy="223138"/>
          </a:xfrm>
          <a:prstGeom prst="rect">
            <a:avLst/>
          </a:prstGeom>
          <a:noFill/>
          <a:ln w="25400">
            <a:noFill/>
            <a:miter lim="800000"/>
            <a:headEnd/>
            <a:tailEnd/>
          </a:ln>
          <a:effectLst/>
        </p:spPr>
        <p:txBody>
          <a:bodyPr>
            <a:spAutoFit/>
          </a:bodyPr>
          <a:lstStyle/>
          <a:p>
            <a:r>
              <a:rPr lang="en-GB" sz="850" dirty="0" smtClean="0">
                <a:solidFill>
                  <a:schemeClr val="bg1">
                    <a:lumMod val="75000"/>
                    <a:lumOff val="25000"/>
                  </a:schemeClr>
                </a:solidFill>
                <a:latin typeface="Arial Narrow" pitchFamily="34" charset="0"/>
                <a:cs typeface="Arial" charset="0"/>
              </a:rPr>
              <a:t>Pub/Sub/Notify Capability</a:t>
            </a:r>
            <a:endParaRPr lang="en-US" sz="850" dirty="0">
              <a:solidFill>
                <a:schemeClr val="bg1">
                  <a:lumMod val="75000"/>
                  <a:lumOff val="25000"/>
                </a:schemeClr>
              </a:solidFill>
              <a:latin typeface="Arial Narrow" pitchFamily="34" charset="0"/>
              <a:cs typeface="Arial" charset="0"/>
            </a:endParaRPr>
          </a:p>
        </p:txBody>
      </p:sp>
      <p:sp>
        <p:nvSpPr>
          <p:cNvPr id="245" name="Text Box 94"/>
          <p:cNvSpPr txBox="1">
            <a:spLocks noChangeArrowheads="1"/>
          </p:cNvSpPr>
          <p:nvPr/>
        </p:nvSpPr>
        <p:spPr bwMode="auto">
          <a:xfrm>
            <a:off x="8767174" y="3225652"/>
            <a:ext cx="120650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t>
            </a:r>
            <a:r>
              <a:rPr lang="en-GB" sz="850" dirty="0" err="1" smtClean="0">
                <a:solidFill>
                  <a:schemeClr val="bg1">
                    <a:lumMod val="75000"/>
                    <a:lumOff val="25000"/>
                  </a:schemeClr>
                </a:solidFill>
                <a:latin typeface="Arial Narrow" pitchFamily="34" charset="0"/>
                <a:cs typeface="Arial" charset="0"/>
              </a:rPr>
              <a:t>Artifact</a:t>
            </a:r>
            <a:r>
              <a:rPr lang="en-GB" sz="850" dirty="0" smtClean="0">
                <a:solidFill>
                  <a:schemeClr val="bg1">
                    <a:lumMod val="75000"/>
                    <a:lumOff val="25000"/>
                  </a:schemeClr>
                </a:solidFill>
                <a:latin typeface="Arial Narrow" pitchFamily="34" charset="0"/>
                <a:cs typeface="Arial" charset="0"/>
              </a:rPr>
              <a:t>/model transform tools</a:t>
            </a:r>
            <a:endParaRPr lang="en-US" sz="850" dirty="0">
              <a:solidFill>
                <a:schemeClr val="bg1">
                  <a:lumMod val="75000"/>
                  <a:lumOff val="25000"/>
                </a:schemeClr>
              </a:solidFill>
              <a:latin typeface="Arial Narrow" pitchFamily="34" charset="0"/>
              <a:cs typeface="Arial" charset="0"/>
            </a:endParaRPr>
          </a:p>
        </p:txBody>
      </p:sp>
      <p:sp>
        <p:nvSpPr>
          <p:cNvPr id="246" name="AutoShape 95"/>
          <p:cNvSpPr>
            <a:spLocks noChangeArrowheads="1"/>
          </p:cNvSpPr>
          <p:nvPr/>
        </p:nvSpPr>
        <p:spPr bwMode="auto">
          <a:xfrm>
            <a:off x="8713597" y="333296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47" name="Text Box 96"/>
          <p:cNvSpPr txBox="1">
            <a:spLocks noChangeArrowheads="1"/>
          </p:cNvSpPr>
          <p:nvPr/>
        </p:nvSpPr>
        <p:spPr bwMode="auto">
          <a:xfrm>
            <a:off x="6926391" y="4206897"/>
            <a:ext cx="1311377"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Knowledge Repository Service GA</a:t>
            </a:r>
            <a:endParaRPr lang="en-US" sz="850" dirty="0">
              <a:solidFill>
                <a:schemeClr val="bg1">
                  <a:lumMod val="75000"/>
                  <a:lumOff val="25000"/>
                </a:schemeClr>
              </a:solidFill>
              <a:latin typeface="Arial Narrow" pitchFamily="34" charset="0"/>
              <a:cs typeface="Arial" charset="0"/>
            </a:endParaRPr>
          </a:p>
        </p:txBody>
      </p:sp>
      <p:sp>
        <p:nvSpPr>
          <p:cNvPr id="248" name="AutoShape 97"/>
          <p:cNvSpPr>
            <a:spLocks noChangeArrowheads="1"/>
          </p:cNvSpPr>
          <p:nvPr/>
        </p:nvSpPr>
        <p:spPr bwMode="auto">
          <a:xfrm>
            <a:off x="6830923" y="4244483"/>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0" name="Text Box 59"/>
          <p:cNvSpPr txBox="1">
            <a:spLocks noChangeArrowheads="1"/>
          </p:cNvSpPr>
          <p:nvPr/>
        </p:nvSpPr>
        <p:spPr bwMode="auto">
          <a:xfrm>
            <a:off x="7690054" y="3006863"/>
            <a:ext cx="1212120"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Automated test harness / compliance validation</a:t>
            </a:r>
            <a:endParaRPr lang="en-US" sz="850" dirty="0">
              <a:solidFill>
                <a:schemeClr val="bg1">
                  <a:lumMod val="75000"/>
                  <a:lumOff val="25000"/>
                </a:schemeClr>
              </a:solidFill>
              <a:latin typeface="Arial Narrow" pitchFamily="34" charset="0"/>
              <a:cs typeface="Arial" charset="0"/>
            </a:endParaRPr>
          </a:p>
        </p:txBody>
      </p:sp>
      <p:sp>
        <p:nvSpPr>
          <p:cNvPr id="251" name="AutoShape 60"/>
          <p:cNvSpPr>
            <a:spLocks noChangeArrowheads="1"/>
          </p:cNvSpPr>
          <p:nvPr/>
        </p:nvSpPr>
        <p:spPr bwMode="auto">
          <a:xfrm>
            <a:off x="7621322" y="3113955"/>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3" name="Text Box 39"/>
          <p:cNvSpPr txBox="1">
            <a:spLocks noChangeArrowheads="1"/>
          </p:cNvSpPr>
          <p:nvPr/>
        </p:nvSpPr>
        <p:spPr bwMode="auto">
          <a:xfrm>
            <a:off x="6699496" y="5522095"/>
            <a:ext cx="1488300"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FHIR Data Read Services</a:t>
            </a:r>
            <a:endParaRPr lang="en-US" sz="850" dirty="0">
              <a:solidFill>
                <a:schemeClr val="bg1">
                  <a:lumMod val="75000"/>
                  <a:lumOff val="25000"/>
                </a:schemeClr>
              </a:solidFill>
              <a:latin typeface="Arial Narrow" pitchFamily="34" charset="0"/>
              <a:cs typeface="Arial" charset="0"/>
            </a:endParaRPr>
          </a:p>
        </p:txBody>
      </p:sp>
      <p:sp>
        <p:nvSpPr>
          <p:cNvPr id="254" name="AutoShape 40"/>
          <p:cNvSpPr>
            <a:spLocks noChangeArrowheads="1"/>
          </p:cNvSpPr>
          <p:nvPr/>
        </p:nvSpPr>
        <p:spPr bwMode="auto">
          <a:xfrm>
            <a:off x="6617519" y="5558652"/>
            <a:ext cx="142875" cy="142875"/>
          </a:xfrm>
          <a:prstGeom prst="diamond">
            <a:avLst/>
          </a:prstGeom>
          <a:solidFill>
            <a:srgbClr val="FF99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5" name="AutoShape 63"/>
          <p:cNvSpPr>
            <a:spLocks noChangeArrowheads="1"/>
          </p:cNvSpPr>
          <p:nvPr/>
        </p:nvSpPr>
        <p:spPr bwMode="auto">
          <a:xfrm>
            <a:off x="6421734" y="526866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6" name="Text Box 64"/>
          <p:cNvSpPr txBox="1">
            <a:spLocks noChangeArrowheads="1"/>
          </p:cNvSpPr>
          <p:nvPr/>
        </p:nvSpPr>
        <p:spPr bwMode="auto">
          <a:xfrm>
            <a:off x="6493171" y="5218817"/>
            <a:ext cx="1581145"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Marketplace General Availability</a:t>
            </a:r>
            <a:endParaRPr lang="en-US" sz="850" dirty="0">
              <a:solidFill>
                <a:schemeClr val="bg1">
                  <a:lumMod val="75000"/>
                  <a:lumOff val="25000"/>
                </a:schemeClr>
              </a:solidFill>
              <a:latin typeface="Arial Narrow" pitchFamily="34" charset="0"/>
              <a:cs typeface="Arial" charset="0"/>
            </a:endParaRPr>
          </a:p>
        </p:txBody>
      </p:sp>
      <p:sp>
        <p:nvSpPr>
          <p:cNvPr id="257" name="AutoShape 63"/>
          <p:cNvSpPr>
            <a:spLocks noChangeArrowheads="1"/>
          </p:cNvSpPr>
          <p:nvPr/>
        </p:nvSpPr>
        <p:spPr bwMode="auto">
          <a:xfrm>
            <a:off x="6880050" y="5009108"/>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58" name="Text Box 64"/>
          <p:cNvSpPr txBox="1">
            <a:spLocks noChangeArrowheads="1"/>
          </p:cNvSpPr>
          <p:nvPr/>
        </p:nvSpPr>
        <p:spPr bwMode="auto">
          <a:xfrm>
            <a:off x="6951489" y="4947945"/>
            <a:ext cx="1252812"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Model Repository</a:t>
            </a:r>
            <a:endParaRPr lang="en-US" sz="850" dirty="0">
              <a:solidFill>
                <a:schemeClr val="bg1">
                  <a:lumMod val="75000"/>
                  <a:lumOff val="25000"/>
                </a:schemeClr>
              </a:solidFill>
              <a:latin typeface="Arial Narrow" pitchFamily="34" charset="0"/>
              <a:cs typeface="Arial" charset="0"/>
            </a:endParaRPr>
          </a:p>
        </p:txBody>
      </p:sp>
      <p:sp>
        <p:nvSpPr>
          <p:cNvPr id="259" name="AutoShape 63"/>
          <p:cNvSpPr>
            <a:spLocks noChangeArrowheads="1"/>
          </p:cNvSpPr>
          <p:nvPr/>
        </p:nvSpPr>
        <p:spPr bwMode="auto">
          <a:xfrm>
            <a:off x="6356618" y="573018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accent1">
                  <a:lumMod val="60000"/>
                  <a:lumOff val="40000"/>
                </a:schemeClr>
              </a:solidFill>
            </a:endParaRPr>
          </a:p>
        </p:txBody>
      </p:sp>
      <p:sp>
        <p:nvSpPr>
          <p:cNvPr id="260" name="Text Box 64"/>
          <p:cNvSpPr txBox="1">
            <a:spLocks noChangeArrowheads="1"/>
          </p:cNvSpPr>
          <p:nvPr/>
        </p:nvSpPr>
        <p:spPr bwMode="auto">
          <a:xfrm>
            <a:off x="6425488" y="5684124"/>
            <a:ext cx="1221448" cy="223138"/>
          </a:xfrm>
          <a:prstGeom prst="rect">
            <a:avLst/>
          </a:prstGeom>
          <a:noFill/>
          <a:ln w="25400">
            <a:noFill/>
            <a:miter lim="800000"/>
            <a:headEnd/>
            <a:tailEnd/>
          </a:ln>
          <a:effectLst/>
        </p:spPr>
        <p:txBody>
          <a:bodyPr wrap="square">
            <a:spAutoFit/>
          </a:bodyPr>
          <a:lstStyle/>
          <a:p>
            <a:r>
              <a:rPr lang="en-GB" sz="850" dirty="0" smtClean="0">
                <a:solidFill>
                  <a:schemeClr val="bg1">
                    <a:lumMod val="65000"/>
                    <a:lumOff val="35000"/>
                  </a:schemeClr>
                </a:solidFill>
                <a:latin typeface="Arial Narrow" pitchFamily="34" charset="0"/>
                <a:cs typeface="Arial" charset="0"/>
              </a:rPr>
              <a:t>SMART Sandbox GA</a:t>
            </a:r>
            <a:endParaRPr lang="en-US" sz="850" dirty="0">
              <a:solidFill>
                <a:schemeClr val="bg1">
                  <a:lumMod val="65000"/>
                  <a:lumOff val="35000"/>
                </a:schemeClr>
              </a:solidFill>
              <a:latin typeface="Arial Narrow" pitchFamily="34" charset="0"/>
              <a:cs typeface="Arial" charset="0"/>
            </a:endParaRPr>
          </a:p>
        </p:txBody>
      </p:sp>
      <p:sp>
        <p:nvSpPr>
          <p:cNvPr id="261" name="AutoShape 63"/>
          <p:cNvSpPr>
            <a:spLocks noChangeArrowheads="1"/>
          </p:cNvSpPr>
          <p:nvPr/>
        </p:nvSpPr>
        <p:spPr bwMode="auto">
          <a:xfrm>
            <a:off x="6556621" y="3760714"/>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2" name="Text Box 64"/>
          <p:cNvSpPr txBox="1">
            <a:spLocks noChangeArrowheads="1"/>
          </p:cNvSpPr>
          <p:nvPr/>
        </p:nvSpPr>
        <p:spPr bwMode="auto">
          <a:xfrm>
            <a:off x="6636392" y="3617391"/>
            <a:ext cx="1174151"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General Availability of Community Cloud</a:t>
            </a:r>
            <a:endParaRPr lang="en-US" sz="850" dirty="0">
              <a:solidFill>
                <a:schemeClr val="bg1">
                  <a:lumMod val="75000"/>
                  <a:lumOff val="25000"/>
                </a:schemeClr>
              </a:solidFill>
              <a:latin typeface="Arial Narrow" pitchFamily="34" charset="0"/>
              <a:cs typeface="Arial" charset="0"/>
            </a:endParaRPr>
          </a:p>
        </p:txBody>
      </p:sp>
      <p:sp>
        <p:nvSpPr>
          <p:cNvPr id="263" name="AutoShape 80"/>
          <p:cNvSpPr>
            <a:spLocks noChangeArrowheads="1"/>
          </p:cNvSpPr>
          <p:nvPr/>
        </p:nvSpPr>
        <p:spPr bwMode="auto">
          <a:xfrm>
            <a:off x="9021571" y="5431964"/>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4" name="AutoShape 80"/>
          <p:cNvSpPr>
            <a:spLocks noChangeArrowheads="1"/>
          </p:cNvSpPr>
          <p:nvPr/>
        </p:nvSpPr>
        <p:spPr bwMode="auto">
          <a:xfrm>
            <a:off x="7629030" y="5319372"/>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5" name="Text Box 81"/>
          <p:cNvSpPr txBox="1">
            <a:spLocks noChangeArrowheads="1"/>
          </p:cNvSpPr>
          <p:nvPr/>
        </p:nvSpPr>
        <p:spPr bwMode="auto">
          <a:xfrm>
            <a:off x="7684190" y="5286878"/>
            <a:ext cx="1080060"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Term Services API</a:t>
            </a:r>
            <a:endParaRPr lang="en-US" sz="850" dirty="0">
              <a:solidFill>
                <a:schemeClr val="bg1">
                  <a:lumMod val="75000"/>
                  <a:lumOff val="25000"/>
                </a:schemeClr>
              </a:solidFill>
              <a:latin typeface="Arial Narrow" pitchFamily="34" charset="0"/>
              <a:cs typeface="Arial" charset="0"/>
            </a:endParaRPr>
          </a:p>
        </p:txBody>
      </p:sp>
      <p:sp>
        <p:nvSpPr>
          <p:cNvPr id="267" name="AutoShape 85"/>
          <p:cNvSpPr>
            <a:spLocks noChangeArrowheads="1"/>
          </p:cNvSpPr>
          <p:nvPr/>
        </p:nvSpPr>
        <p:spPr bwMode="auto">
          <a:xfrm>
            <a:off x="8905104" y="4760770"/>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68" name="Text Box 96"/>
          <p:cNvSpPr txBox="1">
            <a:spLocks noChangeArrowheads="1"/>
          </p:cNvSpPr>
          <p:nvPr/>
        </p:nvSpPr>
        <p:spPr bwMode="auto">
          <a:xfrm>
            <a:off x="7926120" y="4058875"/>
            <a:ext cx="937879" cy="353943"/>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Model Authoring Environment</a:t>
            </a:r>
            <a:endParaRPr lang="en-US" sz="850" dirty="0">
              <a:solidFill>
                <a:schemeClr val="bg1">
                  <a:lumMod val="75000"/>
                  <a:lumOff val="25000"/>
                </a:schemeClr>
              </a:solidFill>
              <a:latin typeface="Arial Narrow" pitchFamily="34" charset="0"/>
              <a:cs typeface="Arial" charset="0"/>
            </a:endParaRPr>
          </a:p>
        </p:txBody>
      </p:sp>
      <p:sp>
        <p:nvSpPr>
          <p:cNvPr id="269" name="AutoShape 97"/>
          <p:cNvSpPr>
            <a:spLocks noChangeArrowheads="1"/>
          </p:cNvSpPr>
          <p:nvPr/>
        </p:nvSpPr>
        <p:spPr bwMode="auto">
          <a:xfrm>
            <a:off x="7864208" y="4146188"/>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0" name="Text Box 96"/>
          <p:cNvSpPr txBox="1">
            <a:spLocks noChangeArrowheads="1"/>
          </p:cNvSpPr>
          <p:nvPr/>
        </p:nvSpPr>
        <p:spPr bwMode="auto">
          <a:xfrm>
            <a:off x="8624641" y="4339010"/>
            <a:ext cx="94443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ADL/AML to FHIR </a:t>
            </a:r>
            <a:endParaRPr lang="en-US" sz="850" dirty="0">
              <a:solidFill>
                <a:schemeClr val="bg1">
                  <a:lumMod val="75000"/>
                  <a:lumOff val="25000"/>
                </a:schemeClr>
              </a:solidFill>
              <a:latin typeface="Arial Narrow" pitchFamily="34" charset="0"/>
              <a:cs typeface="Arial" charset="0"/>
            </a:endParaRPr>
          </a:p>
        </p:txBody>
      </p:sp>
      <p:sp>
        <p:nvSpPr>
          <p:cNvPr id="271" name="AutoShape 97"/>
          <p:cNvSpPr>
            <a:spLocks noChangeArrowheads="1"/>
          </p:cNvSpPr>
          <p:nvPr/>
        </p:nvSpPr>
        <p:spPr bwMode="auto">
          <a:xfrm>
            <a:off x="8562729" y="4375287"/>
            <a:ext cx="142875" cy="142875"/>
          </a:xfrm>
          <a:prstGeom prst="diamond">
            <a:avLst/>
          </a:prstGeom>
          <a:solidFill>
            <a:srgbClr val="800000"/>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6" name="Text Box 64"/>
          <p:cNvSpPr txBox="1">
            <a:spLocks noChangeArrowheads="1"/>
          </p:cNvSpPr>
          <p:nvPr/>
        </p:nvSpPr>
        <p:spPr bwMode="auto">
          <a:xfrm>
            <a:off x="6943623" y="3916583"/>
            <a:ext cx="1869998"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UCS Spec + Ref. Implementation</a:t>
            </a:r>
            <a:endParaRPr lang="en-US" sz="850" dirty="0">
              <a:solidFill>
                <a:schemeClr val="bg1">
                  <a:lumMod val="75000"/>
                  <a:lumOff val="25000"/>
                </a:schemeClr>
              </a:solidFill>
              <a:latin typeface="Arial Narrow" pitchFamily="34" charset="0"/>
              <a:cs typeface="Arial" charset="0"/>
            </a:endParaRPr>
          </a:p>
        </p:txBody>
      </p:sp>
      <p:sp>
        <p:nvSpPr>
          <p:cNvPr id="277" name="AutoShape 60"/>
          <p:cNvSpPr>
            <a:spLocks noChangeArrowheads="1"/>
          </p:cNvSpPr>
          <p:nvPr/>
        </p:nvSpPr>
        <p:spPr bwMode="auto">
          <a:xfrm>
            <a:off x="6855619" y="4008746"/>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78" name="Text Box 81"/>
          <p:cNvSpPr txBox="1">
            <a:spLocks noChangeArrowheads="1"/>
          </p:cNvSpPr>
          <p:nvPr/>
        </p:nvSpPr>
        <p:spPr bwMode="auto">
          <a:xfrm>
            <a:off x="9093897" y="5369236"/>
            <a:ext cx="1844974" cy="353943"/>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Specification </a:t>
            </a:r>
            <a:r>
              <a:rPr lang="en-US" sz="850" smtClean="0">
                <a:solidFill>
                  <a:schemeClr val="bg1">
                    <a:lumMod val="75000"/>
                    <a:lumOff val="25000"/>
                  </a:schemeClr>
                </a:solidFill>
                <a:latin typeface="Arial Narrow" pitchFamily="34" charset="0"/>
                <a:cs typeface="Arial" charset="0"/>
              </a:rPr>
              <a:t>for </a:t>
            </a:r>
            <a:br>
              <a:rPr lang="en-US" sz="850" smtClean="0">
                <a:solidFill>
                  <a:schemeClr val="bg1">
                    <a:lumMod val="75000"/>
                    <a:lumOff val="25000"/>
                  </a:schemeClr>
                </a:solidFill>
                <a:latin typeface="Arial Narrow" pitchFamily="34" charset="0"/>
                <a:cs typeface="Arial" charset="0"/>
              </a:rPr>
            </a:br>
            <a:r>
              <a:rPr lang="en-US" sz="850" smtClean="0">
                <a:solidFill>
                  <a:schemeClr val="bg1">
                    <a:lumMod val="75000"/>
                    <a:lumOff val="25000"/>
                  </a:schemeClr>
                </a:solidFill>
                <a:latin typeface="Arial Narrow" pitchFamily="34" charset="0"/>
                <a:cs typeface="Arial" charset="0"/>
              </a:rPr>
              <a:t>Knowledge </a:t>
            </a:r>
            <a:r>
              <a:rPr lang="en-US" sz="850" dirty="0" smtClean="0">
                <a:solidFill>
                  <a:schemeClr val="bg1">
                    <a:lumMod val="75000"/>
                    <a:lumOff val="25000"/>
                  </a:schemeClr>
                </a:solidFill>
                <a:latin typeface="Arial Narrow" pitchFamily="34" charset="0"/>
                <a:cs typeface="Arial" charset="0"/>
              </a:rPr>
              <a:t>Repository</a:t>
            </a:r>
            <a:endParaRPr lang="en-US" sz="850" dirty="0">
              <a:solidFill>
                <a:schemeClr val="bg1">
                  <a:lumMod val="75000"/>
                  <a:lumOff val="25000"/>
                </a:schemeClr>
              </a:solidFill>
              <a:latin typeface="Arial Narrow" pitchFamily="34" charset="0"/>
              <a:cs typeface="Arial" charset="0"/>
            </a:endParaRPr>
          </a:p>
        </p:txBody>
      </p:sp>
      <p:sp>
        <p:nvSpPr>
          <p:cNvPr id="279" name="Text Box 77"/>
          <p:cNvSpPr txBox="1">
            <a:spLocks noChangeArrowheads="1"/>
          </p:cNvSpPr>
          <p:nvPr/>
        </p:nvSpPr>
        <p:spPr bwMode="auto">
          <a:xfrm>
            <a:off x="7922206" y="5491218"/>
            <a:ext cx="1560512" cy="223138"/>
          </a:xfrm>
          <a:prstGeom prst="rect">
            <a:avLst/>
          </a:prstGeom>
          <a:noFill/>
          <a:ln w="25400">
            <a:noFill/>
            <a:miter lim="800000"/>
            <a:headEnd/>
            <a:tailEnd/>
          </a:ln>
          <a:effectLst/>
        </p:spPr>
        <p:txBody>
          <a:bodyPr wrap="square">
            <a:spAutoFit/>
          </a:bodyPr>
          <a:lstStyle/>
          <a:p>
            <a:r>
              <a:rPr lang="en-US" sz="850" dirty="0" smtClean="0">
                <a:solidFill>
                  <a:schemeClr val="bg1">
                    <a:lumMod val="75000"/>
                    <a:lumOff val="25000"/>
                  </a:schemeClr>
                </a:solidFill>
                <a:latin typeface="Arial Narrow" pitchFamily="34" charset="0"/>
                <a:cs typeface="Arial" charset="0"/>
              </a:rPr>
              <a:t>Marketplace API Spec</a:t>
            </a:r>
            <a:endParaRPr lang="en-US" sz="850" dirty="0">
              <a:solidFill>
                <a:schemeClr val="bg1">
                  <a:lumMod val="75000"/>
                  <a:lumOff val="25000"/>
                </a:schemeClr>
              </a:solidFill>
              <a:latin typeface="Arial Narrow" pitchFamily="34" charset="0"/>
              <a:cs typeface="Arial" charset="0"/>
            </a:endParaRPr>
          </a:p>
        </p:txBody>
      </p:sp>
      <p:sp>
        <p:nvSpPr>
          <p:cNvPr id="280" name="Text Box 118"/>
          <p:cNvSpPr txBox="1">
            <a:spLocks noChangeArrowheads="1"/>
          </p:cNvSpPr>
          <p:nvPr/>
        </p:nvSpPr>
        <p:spPr bwMode="auto">
          <a:xfrm>
            <a:off x="8973751" y="4707905"/>
            <a:ext cx="1556600" cy="353943"/>
          </a:xfrm>
          <a:prstGeom prst="rect">
            <a:avLst/>
          </a:prstGeom>
          <a:noFill/>
          <a:ln w="25400">
            <a:noFill/>
            <a:miter lim="800000"/>
            <a:headEnd/>
            <a:tailEnd/>
          </a:ln>
          <a:effectLst/>
        </p:spPr>
        <p:txBody>
          <a:bodyPr wrap="square">
            <a:spAutoFit/>
          </a:bodyPr>
          <a:lstStyle/>
          <a:p>
            <a:r>
              <a:rPr lang="en-GB" sz="850" dirty="0" err="1" smtClean="0">
                <a:solidFill>
                  <a:schemeClr val="bg1">
                    <a:lumMod val="75000"/>
                    <a:lumOff val="25000"/>
                  </a:schemeClr>
                </a:solidFill>
                <a:latin typeface="Arial Narrow" pitchFamily="34" charset="0"/>
                <a:cs typeface="Arial" charset="0"/>
              </a:rPr>
              <a:t>Knowl</a:t>
            </a:r>
            <a:r>
              <a:rPr lang="en-GB" sz="850" dirty="0" smtClean="0">
                <a:solidFill>
                  <a:schemeClr val="bg1">
                    <a:lumMod val="75000"/>
                    <a:lumOff val="25000"/>
                  </a:schemeClr>
                </a:solidFill>
                <a:latin typeface="Arial Narrow" pitchFamily="34" charset="0"/>
                <a:cs typeface="Arial" charset="0"/>
              </a:rPr>
              <a:t>. Authoring </a:t>
            </a:r>
            <a:br>
              <a:rPr lang="en-GB" sz="850" dirty="0" smtClean="0">
                <a:solidFill>
                  <a:schemeClr val="bg1">
                    <a:lumMod val="75000"/>
                    <a:lumOff val="25000"/>
                  </a:schemeClr>
                </a:solidFill>
                <a:latin typeface="Arial Narrow" pitchFamily="34" charset="0"/>
                <a:cs typeface="Arial" charset="0"/>
              </a:rPr>
            </a:br>
            <a:r>
              <a:rPr lang="en-GB" sz="850" dirty="0" smtClean="0">
                <a:solidFill>
                  <a:schemeClr val="bg1">
                    <a:lumMod val="75000"/>
                    <a:lumOff val="25000"/>
                  </a:schemeClr>
                </a:solidFill>
                <a:latin typeface="Arial Narrow" pitchFamily="34" charset="0"/>
                <a:cs typeface="Arial" charset="0"/>
              </a:rPr>
              <a:t>Environment V1</a:t>
            </a:r>
            <a:endParaRPr lang="en-US" sz="850" dirty="0">
              <a:solidFill>
                <a:schemeClr val="bg1">
                  <a:lumMod val="75000"/>
                  <a:lumOff val="25000"/>
                </a:schemeClr>
              </a:solidFill>
              <a:latin typeface="Arial Narrow" pitchFamily="34" charset="0"/>
              <a:cs typeface="Arial" charset="0"/>
            </a:endParaRPr>
          </a:p>
        </p:txBody>
      </p:sp>
      <p:sp>
        <p:nvSpPr>
          <p:cNvPr id="281" name="AutoShape 63"/>
          <p:cNvSpPr>
            <a:spLocks noChangeArrowheads="1"/>
          </p:cNvSpPr>
          <p:nvPr/>
        </p:nvSpPr>
        <p:spPr bwMode="auto">
          <a:xfrm>
            <a:off x="5737099" y="4896220"/>
            <a:ext cx="142875" cy="142875"/>
          </a:xfrm>
          <a:prstGeom prst="diamond">
            <a:avLst/>
          </a:prstGeom>
          <a:solidFill>
            <a:schemeClr val="hlink"/>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282" name="Text Box 64"/>
          <p:cNvSpPr txBox="1">
            <a:spLocks noChangeArrowheads="1"/>
          </p:cNvSpPr>
          <p:nvPr/>
        </p:nvSpPr>
        <p:spPr bwMode="auto">
          <a:xfrm>
            <a:off x="5808536" y="4841803"/>
            <a:ext cx="1011844" cy="223138"/>
          </a:xfrm>
          <a:prstGeom prst="rect">
            <a:avLst/>
          </a:prstGeom>
          <a:noFill/>
          <a:ln w="25400">
            <a:noFill/>
            <a:miter lim="800000"/>
            <a:headEnd/>
            <a:tailEnd/>
          </a:ln>
          <a:effectLst/>
        </p:spPr>
        <p:txBody>
          <a:bodyPr wrap="square">
            <a:spAutoFit/>
          </a:bodyPr>
          <a:lstStyle/>
          <a:p>
            <a:r>
              <a:rPr lang="en-GB" sz="850" dirty="0" smtClean="0">
                <a:solidFill>
                  <a:schemeClr val="bg1">
                    <a:lumMod val="75000"/>
                    <a:lumOff val="25000"/>
                  </a:schemeClr>
                </a:solidFill>
                <a:latin typeface="Arial Narrow" pitchFamily="34" charset="0"/>
                <a:cs typeface="Arial" charset="0"/>
              </a:rPr>
              <a:t>HSPC IDs</a:t>
            </a:r>
            <a:endParaRPr lang="en-US" sz="850" dirty="0">
              <a:solidFill>
                <a:schemeClr val="bg1">
                  <a:lumMod val="75000"/>
                  <a:lumOff val="25000"/>
                </a:schemeClr>
              </a:solidFill>
              <a:latin typeface="Arial Narrow" pitchFamily="34" charset="0"/>
              <a:cs typeface="Arial" charset="0"/>
            </a:endParaRPr>
          </a:p>
        </p:txBody>
      </p:sp>
      <p:sp>
        <p:nvSpPr>
          <p:cNvPr id="299" name="Text Box 133"/>
          <p:cNvSpPr txBox="1">
            <a:spLocks noChangeArrowheads="1"/>
          </p:cNvSpPr>
          <p:nvPr/>
        </p:nvSpPr>
        <p:spPr bwMode="auto">
          <a:xfrm>
            <a:off x="3871794" y="4360533"/>
            <a:ext cx="1336584" cy="461665"/>
          </a:xfrm>
          <a:prstGeom prst="rect">
            <a:avLst/>
          </a:prstGeom>
          <a:noFill/>
          <a:ln w="25400">
            <a:noFill/>
            <a:miter lim="800000"/>
            <a:headEnd/>
            <a:tailEnd/>
          </a:ln>
          <a:effectLst/>
        </p:spPr>
        <p:txBody>
          <a:bodyPr wrap="square">
            <a:spAutoFit/>
          </a:bodyPr>
          <a:lstStyle/>
          <a:p>
            <a:pPr lvl="0"/>
            <a:r>
              <a:rPr lang="en-US" sz="800" dirty="0">
                <a:solidFill>
                  <a:schemeClr val="bg1">
                    <a:lumMod val="75000"/>
                    <a:lumOff val="25000"/>
                  </a:schemeClr>
                </a:solidFill>
                <a:latin typeface="Arial Narrow" panose="020B0606020202030204" pitchFamily="34" charset="0"/>
              </a:rPr>
              <a:t>CDS and workflow/BPM adoption strategy and implementation guide </a:t>
            </a:r>
            <a:endParaRPr lang="en-US" sz="900" dirty="0">
              <a:solidFill>
                <a:schemeClr val="bg1">
                  <a:lumMod val="75000"/>
                  <a:lumOff val="25000"/>
                </a:schemeClr>
              </a:solidFill>
              <a:latin typeface="Arial Narrow" panose="020B0606020202030204" pitchFamily="34" charset="0"/>
            </a:endParaRPr>
          </a:p>
        </p:txBody>
      </p:sp>
      <p:sp>
        <p:nvSpPr>
          <p:cNvPr id="300" name="Text Box 136"/>
          <p:cNvSpPr txBox="1">
            <a:spLocks noChangeArrowheads="1"/>
          </p:cNvSpPr>
          <p:nvPr/>
        </p:nvSpPr>
        <p:spPr bwMode="auto">
          <a:xfrm>
            <a:off x="3593894" y="3649335"/>
            <a:ext cx="2208924"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 Opensource adoption and </a:t>
            </a:r>
            <a:r>
              <a:rPr lang="en-US" sz="850" dirty="0">
                <a:solidFill>
                  <a:schemeClr val="bg1">
                    <a:lumMod val="75000"/>
                    <a:lumOff val="25000"/>
                  </a:schemeClr>
                </a:solidFill>
                <a:latin typeface="Arial Narrow" pitchFamily="34" charset="0"/>
                <a:cs typeface="Arial" charset="0"/>
              </a:rPr>
              <a:t>governance policy</a:t>
            </a:r>
          </a:p>
          <a:p>
            <a:endParaRPr lang="en-US" sz="850" dirty="0">
              <a:solidFill>
                <a:schemeClr val="bg1">
                  <a:lumMod val="75000"/>
                  <a:lumOff val="25000"/>
                </a:schemeClr>
              </a:solidFill>
              <a:latin typeface="Arial Narrow" pitchFamily="34" charset="0"/>
              <a:cs typeface="Arial" charset="0"/>
            </a:endParaRPr>
          </a:p>
        </p:txBody>
      </p:sp>
      <p:sp>
        <p:nvSpPr>
          <p:cNvPr id="301" name="Text Box 137"/>
          <p:cNvSpPr txBox="1">
            <a:spLocks noChangeArrowheads="1"/>
          </p:cNvSpPr>
          <p:nvPr/>
        </p:nvSpPr>
        <p:spPr bwMode="auto">
          <a:xfrm>
            <a:off x="5247910" y="4285791"/>
            <a:ext cx="1296987" cy="223138"/>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xxx</a:t>
            </a:r>
            <a:endParaRPr lang="en-US" sz="850" dirty="0">
              <a:solidFill>
                <a:schemeClr val="bg1">
                  <a:lumMod val="75000"/>
                  <a:lumOff val="25000"/>
                </a:schemeClr>
              </a:solidFill>
              <a:latin typeface="Arial Narrow" pitchFamily="34" charset="0"/>
              <a:cs typeface="Arial" charset="0"/>
            </a:endParaRPr>
          </a:p>
        </p:txBody>
      </p:sp>
      <p:sp>
        <p:nvSpPr>
          <p:cNvPr id="302" name="Text Box 139"/>
          <p:cNvSpPr txBox="1">
            <a:spLocks noChangeArrowheads="1"/>
          </p:cNvSpPr>
          <p:nvPr/>
        </p:nvSpPr>
        <p:spPr bwMode="auto">
          <a:xfrm>
            <a:off x="2785182" y="3412023"/>
            <a:ext cx="1321361"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Draft of Interop Maturity Model Published</a:t>
            </a:r>
            <a:endParaRPr lang="en-US" sz="850" dirty="0">
              <a:solidFill>
                <a:schemeClr val="bg1">
                  <a:lumMod val="75000"/>
                  <a:lumOff val="25000"/>
                </a:schemeClr>
              </a:solidFill>
              <a:latin typeface="Arial Narrow" pitchFamily="34" charset="0"/>
              <a:cs typeface="Arial" charset="0"/>
            </a:endParaRPr>
          </a:p>
        </p:txBody>
      </p:sp>
      <p:sp>
        <p:nvSpPr>
          <p:cNvPr id="303" name="Text Box 141"/>
          <p:cNvSpPr txBox="1">
            <a:spLocks noChangeArrowheads="1"/>
          </p:cNvSpPr>
          <p:nvPr/>
        </p:nvSpPr>
        <p:spPr bwMode="auto">
          <a:xfrm>
            <a:off x="4665190" y="2727507"/>
            <a:ext cx="1893163" cy="223138"/>
          </a:xfrm>
          <a:prstGeom prst="rect">
            <a:avLst/>
          </a:prstGeom>
          <a:noFill/>
          <a:ln w="25400">
            <a:noFill/>
            <a:miter lim="800000"/>
            <a:headEnd/>
            <a:tailEnd/>
          </a:ln>
          <a:effectLst/>
        </p:spPr>
        <p:txBody>
          <a:bodyPr wrap="square">
            <a:spAutoFit/>
          </a:bodyPr>
          <a:lstStyle/>
          <a:p>
            <a:r>
              <a:rPr lang="en-GB" sz="800" dirty="0">
                <a:solidFill>
                  <a:schemeClr val="bg1">
                    <a:lumMod val="75000"/>
                    <a:lumOff val="25000"/>
                  </a:schemeClr>
                </a:solidFill>
                <a:latin typeface="Arial Narrow" pitchFamily="34" charset="0"/>
                <a:cs typeface="Arial" charset="0"/>
              </a:rPr>
              <a:t>Advance Analytic services adoption guide</a:t>
            </a:r>
            <a:endParaRPr lang="en-US" sz="800" dirty="0">
              <a:solidFill>
                <a:schemeClr val="bg1">
                  <a:lumMod val="75000"/>
                  <a:lumOff val="25000"/>
                </a:schemeClr>
              </a:solidFill>
              <a:latin typeface="Arial Narrow" pitchFamily="34" charset="0"/>
              <a:cs typeface="Arial" charset="0"/>
            </a:endParaRPr>
          </a:p>
        </p:txBody>
      </p:sp>
      <p:sp>
        <p:nvSpPr>
          <p:cNvPr id="304" name="Text Box 143"/>
          <p:cNvSpPr txBox="1">
            <a:spLocks noChangeArrowheads="1"/>
          </p:cNvSpPr>
          <p:nvPr/>
        </p:nvSpPr>
        <p:spPr bwMode="auto">
          <a:xfrm>
            <a:off x="4828499" y="2870618"/>
            <a:ext cx="1418479"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anose="020B0606020202030204" pitchFamily="34" charset="0"/>
              </a:rPr>
              <a:t>Sharable Workflow/BPM model content</a:t>
            </a:r>
          </a:p>
        </p:txBody>
      </p:sp>
      <p:sp>
        <p:nvSpPr>
          <p:cNvPr id="305" name="Text Box 147"/>
          <p:cNvSpPr txBox="1">
            <a:spLocks noChangeArrowheads="1"/>
          </p:cNvSpPr>
          <p:nvPr/>
        </p:nvSpPr>
        <p:spPr bwMode="auto">
          <a:xfrm>
            <a:off x="5178516" y="2468269"/>
            <a:ext cx="1223962" cy="353943"/>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Detailed interop maturity </a:t>
            </a:r>
            <a:br>
              <a:rPr lang="en-GB" sz="850" dirty="0">
                <a:solidFill>
                  <a:schemeClr val="bg1">
                    <a:lumMod val="75000"/>
                    <a:lumOff val="25000"/>
                  </a:schemeClr>
                </a:solidFill>
                <a:latin typeface="Arial Narrow" pitchFamily="34" charset="0"/>
                <a:cs typeface="Arial" charset="0"/>
              </a:rPr>
            </a:br>
            <a:r>
              <a:rPr lang="en-GB" sz="850" dirty="0">
                <a:solidFill>
                  <a:schemeClr val="bg1">
                    <a:lumMod val="75000"/>
                    <a:lumOff val="25000"/>
                  </a:schemeClr>
                </a:solidFill>
                <a:latin typeface="Arial Narrow" pitchFamily="34" charset="0"/>
                <a:cs typeface="Arial" charset="0"/>
              </a:rPr>
              <a:t>model</a:t>
            </a:r>
            <a:endParaRPr lang="en-US" sz="850" dirty="0">
              <a:solidFill>
                <a:schemeClr val="bg1">
                  <a:lumMod val="75000"/>
                  <a:lumOff val="25000"/>
                </a:schemeClr>
              </a:solidFill>
              <a:latin typeface="Arial Narrow" pitchFamily="34" charset="0"/>
              <a:cs typeface="Arial" charset="0"/>
            </a:endParaRPr>
          </a:p>
        </p:txBody>
      </p:sp>
      <p:sp>
        <p:nvSpPr>
          <p:cNvPr id="306" name="Text Box 150"/>
          <p:cNvSpPr txBox="1">
            <a:spLocks noChangeArrowheads="1"/>
          </p:cNvSpPr>
          <p:nvPr/>
        </p:nvSpPr>
        <p:spPr bwMode="auto">
          <a:xfrm>
            <a:off x="6436704" y="2272433"/>
            <a:ext cx="1210374"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 Full HSPC interoperability package</a:t>
            </a:r>
            <a:endParaRPr lang="en-US" sz="850" dirty="0">
              <a:solidFill>
                <a:schemeClr val="bg1">
                  <a:lumMod val="75000"/>
                  <a:lumOff val="25000"/>
                </a:schemeClr>
              </a:solidFill>
              <a:latin typeface="Arial Narrow" pitchFamily="34" charset="0"/>
              <a:cs typeface="Arial" charset="0"/>
            </a:endParaRPr>
          </a:p>
        </p:txBody>
      </p:sp>
      <p:sp>
        <p:nvSpPr>
          <p:cNvPr id="308" name="Text Box 156"/>
          <p:cNvSpPr txBox="1">
            <a:spLocks noChangeArrowheads="1"/>
          </p:cNvSpPr>
          <p:nvPr/>
        </p:nvSpPr>
        <p:spPr bwMode="auto">
          <a:xfrm>
            <a:off x="3701806" y="3194712"/>
            <a:ext cx="1398723" cy="353943"/>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Strategy for </a:t>
            </a:r>
            <a:r>
              <a:rPr lang="en-US" sz="850" dirty="0" err="1">
                <a:solidFill>
                  <a:schemeClr val="bg1">
                    <a:lumMod val="75000"/>
                    <a:lumOff val="25000"/>
                  </a:schemeClr>
                </a:solidFill>
                <a:latin typeface="Arial Narrow" pitchFamily="34" charset="0"/>
                <a:cs typeface="Arial" charset="0"/>
              </a:rPr>
              <a:t>Coord</a:t>
            </a:r>
            <a:r>
              <a:rPr lang="en-US" sz="850" dirty="0">
                <a:solidFill>
                  <a:schemeClr val="bg1">
                    <a:lumMod val="75000"/>
                    <a:lumOff val="25000"/>
                  </a:schemeClr>
                </a:solidFill>
                <a:latin typeface="Arial Narrow" pitchFamily="34" charset="0"/>
                <a:cs typeface="Arial" charset="0"/>
              </a:rPr>
              <a:t> w/ External Stakeholders </a:t>
            </a:r>
          </a:p>
        </p:txBody>
      </p:sp>
      <p:sp>
        <p:nvSpPr>
          <p:cNvPr id="309" name="Text Box 159"/>
          <p:cNvSpPr txBox="1">
            <a:spLocks noChangeArrowheads="1"/>
          </p:cNvSpPr>
          <p:nvPr/>
        </p:nvSpPr>
        <p:spPr bwMode="auto">
          <a:xfrm>
            <a:off x="4017315" y="4835160"/>
            <a:ext cx="1295400" cy="353943"/>
          </a:xfrm>
          <a:prstGeom prst="rect">
            <a:avLst/>
          </a:prstGeom>
          <a:noFill/>
          <a:ln w="25400">
            <a:noFill/>
            <a:miter lim="800000"/>
            <a:headEnd/>
            <a:tailEnd/>
          </a:ln>
          <a:effectLst/>
        </p:spPr>
        <p:txBody>
          <a:bodyPr>
            <a:spAutoFit/>
          </a:bodyPr>
          <a:lstStyle/>
          <a:p>
            <a:r>
              <a:rPr lang="en-GB" sz="850" dirty="0">
                <a:solidFill>
                  <a:schemeClr val="bg1">
                    <a:lumMod val="75000"/>
                    <a:lumOff val="25000"/>
                  </a:schemeClr>
                </a:solidFill>
                <a:latin typeface="Arial Narrow" pitchFamily="34" charset="0"/>
                <a:cs typeface="Arial" charset="0"/>
              </a:rPr>
              <a:t>Signed/certified </a:t>
            </a:r>
            <a:r>
              <a:rPr lang="en-GB" sz="850" dirty="0" err="1">
                <a:solidFill>
                  <a:schemeClr val="bg1">
                    <a:lumMod val="75000"/>
                    <a:lumOff val="25000"/>
                  </a:schemeClr>
                </a:solidFill>
                <a:latin typeface="Arial Narrow" pitchFamily="34" charset="0"/>
                <a:cs typeface="Arial" charset="0"/>
              </a:rPr>
              <a:t>artifacts</a:t>
            </a:r>
            <a:r>
              <a:rPr lang="en-GB" sz="850" dirty="0">
                <a:solidFill>
                  <a:schemeClr val="bg1">
                    <a:lumMod val="75000"/>
                    <a:lumOff val="25000"/>
                  </a:schemeClr>
                </a:solidFill>
                <a:latin typeface="Arial Narrow" pitchFamily="34" charset="0"/>
                <a:cs typeface="Arial" charset="0"/>
              </a:rPr>
              <a:t> specification</a:t>
            </a:r>
            <a:endParaRPr lang="en-US" sz="850" dirty="0">
              <a:solidFill>
                <a:schemeClr val="bg1">
                  <a:lumMod val="75000"/>
                  <a:lumOff val="25000"/>
                </a:schemeClr>
              </a:solidFill>
              <a:latin typeface="Arial Narrow" pitchFamily="34" charset="0"/>
              <a:cs typeface="Arial" charset="0"/>
            </a:endParaRPr>
          </a:p>
        </p:txBody>
      </p:sp>
      <p:sp>
        <p:nvSpPr>
          <p:cNvPr id="310" name="Text Box 165"/>
          <p:cNvSpPr txBox="1">
            <a:spLocks noChangeArrowheads="1"/>
          </p:cNvSpPr>
          <p:nvPr/>
        </p:nvSpPr>
        <p:spPr bwMode="auto">
          <a:xfrm>
            <a:off x="5292336" y="3872303"/>
            <a:ext cx="1579598" cy="353943"/>
          </a:xfrm>
          <a:prstGeom prst="rect">
            <a:avLst/>
          </a:prstGeom>
          <a:noFill/>
          <a:ln w="25400">
            <a:noFill/>
            <a:miter lim="800000"/>
            <a:headEnd/>
            <a:tailEnd/>
          </a:ln>
          <a:effectLst/>
        </p:spPr>
        <p:txBody>
          <a:bodyPr wrap="square">
            <a:spAutoFit/>
          </a:bodyPr>
          <a:lstStyle/>
          <a:p>
            <a:r>
              <a:rPr lang="en-GB" sz="850" dirty="0">
                <a:solidFill>
                  <a:schemeClr val="bg1">
                    <a:lumMod val="75000"/>
                    <a:lumOff val="25000"/>
                  </a:schemeClr>
                </a:solidFill>
                <a:latin typeface="Arial Narrow" pitchFamily="34" charset="0"/>
                <a:cs typeface="Arial" charset="0"/>
              </a:rPr>
              <a:t>Specification for labelling knowledge </a:t>
            </a:r>
            <a:r>
              <a:rPr lang="en-GB" sz="850" dirty="0" err="1">
                <a:solidFill>
                  <a:schemeClr val="bg1">
                    <a:lumMod val="75000"/>
                    <a:lumOff val="25000"/>
                  </a:schemeClr>
                </a:solidFill>
                <a:latin typeface="Arial Narrow" pitchFamily="34" charset="0"/>
                <a:cs typeface="Arial" charset="0"/>
              </a:rPr>
              <a:t>artifacts</a:t>
            </a:r>
            <a:r>
              <a:rPr lang="en-GB" sz="850" dirty="0">
                <a:solidFill>
                  <a:schemeClr val="bg1">
                    <a:lumMod val="75000"/>
                    <a:lumOff val="25000"/>
                  </a:schemeClr>
                </a:solidFill>
                <a:latin typeface="Arial Narrow" pitchFamily="34" charset="0"/>
                <a:cs typeface="Arial" charset="0"/>
              </a:rPr>
              <a:t> as sensitive</a:t>
            </a:r>
            <a:endParaRPr lang="en-US" sz="850" dirty="0">
              <a:solidFill>
                <a:schemeClr val="bg1">
                  <a:lumMod val="75000"/>
                  <a:lumOff val="25000"/>
                </a:schemeClr>
              </a:solidFill>
              <a:latin typeface="Arial Narrow" pitchFamily="34" charset="0"/>
              <a:cs typeface="Arial" charset="0"/>
            </a:endParaRPr>
          </a:p>
        </p:txBody>
      </p:sp>
      <p:sp>
        <p:nvSpPr>
          <p:cNvPr id="311" name="Text Box 136"/>
          <p:cNvSpPr txBox="1">
            <a:spLocks noChangeArrowheads="1"/>
          </p:cNvSpPr>
          <p:nvPr/>
        </p:nvSpPr>
        <p:spPr bwMode="auto">
          <a:xfrm>
            <a:off x="3271336" y="3918061"/>
            <a:ext cx="1548263" cy="359661"/>
          </a:xfrm>
          <a:prstGeom prst="rect">
            <a:avLst/>
          </a:prstGeom>
          <a:noFill/>
          <a:ln w="25400">
            <a:noFill/>
            <a:miter lim="800000"/>
            <a:headEnd/>
            <a:tailEnd/>
          </a:ln>
          <a:effectLst/>
        </p:spPr>
        <p:txBody>
          <a:bodyPr wrap="square">
            <a:spAutoFit/>
          </a:bodyPr>
          <a:lstStyle/>
          <a:p>
            <a:pPr marL="58738" indent="-58738"/>
            <a:r>
              <a:rPr lang="en-GB" sz="850" dirty="0">
                <a:solidFill>
                  <a:schemeClr val="bg1">
                    <a:lumMod val="75000"/>
                    <a:lumOff val="25000"/>
                  </a:schemeClr>
                </a:solidFill>
                <a:latin typeface="Arial Narrow" pitchFamily="34" charset="0"/>
                <a:cs typeface="Arial" charset="0"/>
              </a:rPr>
              <a:t> Software and Content IP draft License and Policies</a:t>
            </a:r>
            <a:endParaRPr lang="en-US" sz="850" dirty="0">
              <a:solidFill>
                <a:schemeClr val="bg1">
                  <a:lumMod val="75000"/>
                  <a:lumOff val="25000"/>
                </a:schemeClr>
              </a:solidFill>
              <a:latin typeface="Arial Narrow" pitchFamily="34" charset="0"/>
              <a:cs typeface="Arial" charset="0"/>
            </a:endParaRPr>
          </a:p>
        </p:txBody>
      </p:sp>
      <p:sp>
        <p:nvSpPr>
          <p:cNvPr id="312" name="Text Box 165"/>
          <p:cNvSpPr txBox="1">
            <a:spLocks noChangeArrowheads="1"/>
          </p:cNvSpPr>
          <p:nvPr/>
        </p:nvSpPr>
        <p:spPr bwMode="auto">
          <a:xfrm>
            <a:off x="6404755" y="3348149"/>
            <a:ext cx="1498600" cy="223138"/>
          </a:xfrm>
          <a:prstGeom prst="rect">
            <a:avLst/>
          </a:prstGeom>
          <a:noFill/>
          <a:ln w="25400">
            <a:noFill/>
            <a:miter lim="800000"/>
            <a:headEnd/>
            <a:tailEnd/>
          </a:ln>
          <a:effectLst/>
        </p:spPr>
        <p:txBody>
          <a:bodyPr wrap="square">
            <a:spAutoFit/>
          </a:bodyPr>
          <a:lstStyle/>
          <a:p>
            <a:r>
              <a:rPr lang="en-US" sz="850" dirty="0">
                <a:solidFill>
                  <a:schemeClr val="bg1">
                    <a:lumMod val="75000"/>
                    <a:lumOff val="25000"/>
                  </a:schemeClr>
                </a:solidFill>
                <a:latin typeface="Arial Narrow" pitchFamily="34" charset="0"/>
                <a:cs typeface="Arial" charset="0"/>
              </a:rPr>
              <a:t>xx</a:t>
            </a:r>
          </a:p>
        </p:txBody>
      </p:sp>
      <p:sp>
        <p:nvSpPr>
          <p:cNvPr id="313" name="Text Box 156"/>
          <p:cNvSpPr txBox="1">
            <a:spLocks noChangeArrowheads="1"/>
          </p:cNvSpPr>
          <p:nvPr/>
        </p:nvSpPr>
        <p:spPr bwMode="auto">
          <a:xfrm>
            <a:off x="5099386" y="3247797"/>
            <a:ext cx="1379537"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  Written Conformance Certification Criteria</a:t>
            </a:r>
          </a:p>
        </p:txBody>
      </p:sp>
      <p:sp>
        <p:nvSpPr>
          <p:cNvPr id="314" name="Text Box 133"/>
          <p:cNvSpPr txBox="1">
            <a:spLocks noChangeArrowheads="1"/>
          </p:cNvSpPr>
          <p:nvPr/>
        </p:nvSpPr>
        <p:spPr bwMode="auto">
          <a:xfrm>
            <a:off x="5426936" y="3530081"/>
            <a:ext cx="1336584"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Draft interop self-assessment methodology</a:t>
            </a:r>
          </a:p>
        </p:txBody>
      </p:sp>
      <p:sp>
        <p:nvSpPr>
          <p:cNvPr id="315" name="AutoShape 134"/>
          <p:cNvSpPr>
            <a:spLocks noChangeArrowheads="1"/>
          </p:cNvSpPr>
          <p:nvPr/>
        </p:nvSpPr>
        <p:spPr bwMode="auto">
          <a:xfrm>
            <a:off x="2547998" y="428601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6" name="AutoShape 135"/>
          <p:cNvSpPr>
            <a:spLocks noChangeArrowheads="1"/>
          </p:cNvSpPr>
          <p:nvPr/>
        </p:nvSpPr>
        <p:spPr bwMode="auto">
          <a:xfrm>
            <a:off x="3523060" y="364583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7" name="AutoShape 140"/>
          <p:cNvSpPr>
            <a:spLocks noChangeArrowheads="1"/>
          </p:cNvSpPr>
          <p:nvPr/>
        </p:nvSpPr>
        <p:spPr bwMode="auto">
          <a:xfrm>
            <a:off x="2662077" y="3503774"/>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8" name="AutoShape 142"/>
          <p:cNvSpPr>
            <a:spLocks noChangeArrowheads="1"/>
          </p:cNvSpPr>
          <p:nvPr/>
        </p:nvSpPr>
        <p:spPr bwMode="auto">
          <a:xfrm>
            <a:off x="4590825" y="2720928"/>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19" name="AutoShape 148"/>
          <p:cNvSpPr>
            <a:spLocks noChangeArrowheads="1"/>
          </p:cNvSpPr>
          <p:nvPr/>
        </p:nvSpPr>
        <p:spPr bwMode="auto">
          <a:xfrm>
            <a:off x="5105035" y="249441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0" name="AutoShape 149"/>
          <p:cNvSpPr>
            <a:spLocks noChangeArrowheads="1"/>
          </p:cNvSpPr>
          <p:nvPr/>
        </p:nvSpPr>
        <p:spPr bwMode="auto">
          <a:xfrm>
            <a:off x="6372774" y="2284479"/>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1" name="AutoShape 151"/>
          <p:cNvSpPr>
            <a:spLocks noChangeArrowheads="1"/>
          </p:cNvSpPr>
          <p:nvPr/>
        </p:nvSpPr>
        <p:spPr bwMode="auto">
          <a:xfrm>
            <a:off x="7134586" y="182610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2" name="AutoShape 155"/>
          <p:cNvSpPr>
            <a:spLocks noChangeArrowheads="1"/>
          </p:cNvSpPr>
          <p:nvPr/>
        </p:nvSpPr>
        <p:spPr bwMode="auto">
          <a:xfrm>
            <a:off x="3608942" y="3179190"/>
            <a:ext cx="142875" cy="112004"/>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3" name="AutoShape 135"/>
          <p:cNvSpPr>
            <a:spLocks noChangeArrowheads="1"/>
          </p:cNvSpPr>
          <p:nvPr/>
        </p:nvSpPr>
        <p:spPr bwMode="auto">
          <a:xfrm>
            <a:off x="3186844" y="393382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4" name="AutoShape 155"/>
          <p:cNvSpPr>
            <a:spLocks noChangeArrowheads="1"/>
          </p:cNvSpPr>
          <p:nvPr/>
        </p:nvSpPr>
        <p:spPr bwMode="auto">
          <a:xfrm>
            <a:off x="5092585" y="3248691"/>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5" name="AutoShape 134"/>
          <p:cNvSpPr>
            <a:spLocks noChangeArrowheads="1"/>
          </p:cNvSpPr>
          <p:nvPr/>
        </p:nvSpPr>
        <p:spPr bwMode="auto">
          <a:xfrm>
            <a:off x="5350985" y="3538500"/>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6" name="AutoShape 144"/>
          <p:cNvSpPr>
            <a:spLocks noChangeArrowheads="1"/>
          </p:cNvSpPr>
          <p:nvPr/>
        </p:nvSpPr>
        <p:spPr bwMode="auto">
          <a:xfrm>
            <a:off x="4757773" y="2917675"/>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7" name="AutoShape 134">
            <a:extLst>
              <a:ext uri="{FF2B5EF4-FFF2-40B4-BE49-F238E27FC236}">
                <a16:creationId xmlns="" xmlns:a16="http://schemas.microsoft.com/office/drawing/2014/main" id="{A938611A-2580-4FD9-A352-22C2F541D699}"/>
              </a:ext>
            </a:extLst>
          </p:cNvPr>
          <p:cNvSpPr>
            <a:spLocks noChangeArrowheads="1"/>
          </p:cNvSpPr>
          <p:nvPr/>
        </p:nvSpPr>
        <p:spPr bwMode="auto">
          <a:xfrm>
            <a:off x="3769401" y="4346172"/>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
        <p:nvSpPr>
          <p:cNvPr id="328" name="Text Box 156">
            <a:extLst>
              <a:ext uri="{FF2B5EF4-FFF2-40B4-BE49-F238E27FC236}">
                <a16:creationId xmlns="" xmlns:a16="http://schemas.microsoft.com/office/drawing/2014/main" id="{2FF1FAE5-6E6A-4D65-9ED6-8484FE9BF460}"/>
              </a:ext>
            </a:extLst>
          </p:cNvPr>
          <p:cNvSpPr txBox="1">
            <a:spLocks noChangeArrowheads="1"/>
          </p:cNvSpPr>
          <p:nvPr/>
        </p:nvSpPr>
        <p:spPr bwMode="auto">
          <a:xfrm>
            <a:off x="5650914" y="3030258"/>
            <a:ext cx="1398723" cy="338554"/>
          </a:xfrm>
          <a:prstGeom prst="rect">
            <a:avLst/>
          </a:prstGeom>
          <a:noFill/>
          <a:ln w="25400">
            <a:noFill/>
            <a:miter lim="800000"/>
            <a:headEnd/>
            <a:tailEnd/>
          </a:ln>
          <a:effectLst/>
        </p:spPr>
        <p:txBody>
          <a:bodyPr wrap="square">
            <a:spAutoFit/>
          </a:bodyPr>
          <a:lstStyle/>
          <a:p>
            <a:r>
              <a:rPr lang="en-US" sz="800" dirty="0">
                <a:solidFill>
                  <a:schemeClr val="bg1">
                    <a:lumMod val="75000"/>
                    <a:lumOff val="25000"/>
                  </a:schemeClr>
                </a:solidFill>
                <a:latin typeface="Arial Narrow" pitchFamily="34" charset="0"/>
                <a:cs typeface="Arial" charset="0"/>
              </a:rPr>
              <a:t>KPIs &amp; Business Outcomes from HSPC adoption</a:t>
            </a:r>
          </a:p>
        </p:txBody>
      </p:sp>
      <p:sp>
        <p:nvSpPr>
          <p:cNvPr id="329" name="AutoShape 155">
            <a:extLst>
              <a:ext uri="{FF2B5EF4-FFF2-40B4-BE49-F238E27FC236}">
                <a16:creationId xmlns="" xmlns:a16="http://schemas.microsoft.com/office/drawing/2014/main" id="{74504287-0F28-40C5-AC80-E2287E0499B3}"/>
              </a:ext>
            </a:extLst>
          </p:cNvPr>
          <p:cNvSpPr>
            <a:spLocks noChangeArrowheads="1"/>
          </p:cNvSpPr>
          <p:nvPr/>
        </p:nvSpPr>
        <p:spPr bwMode="auto">
          <a:xfrm>
            <a:off x="5588506" y="3056182"/>
            <a:ext cx="142875" cy="142875"/>
          </a:xfrm>
          <a:prstGeom prst="diamond">
            <a:avLst/>
          </a:prstGeom>
          <a:solidFill>
            <a:srgbClr val="996633"/>
          </a:solidFill>
          <a:ln w="25400">
            <a:noFill/>
            <a:miter lim="800000"/>
            <a:headEnd/>
            <a:tailEnd/>
          </a:ln>
          <a:effectLst/>
        </p:spPr>
        <p:txBody>
          <a:bodyPr wrap="none" anchor="ctr"/>
          <a:lstStyle/>
          <a:p>
            <a:endParaRPr lang="en-US">
              <a:solidFill>
                <a:schemeClr val="bg1">
                  <a:lumMod val="75000"/>
                  <a:lumOff val="25000"/>
                </a:schemeClr>
              </a:solidFill>
            </a:endParaRPr>
          </a:p>
        </p:txBody>
      </p:sp>
    </p:spTree>
    <p:extLst>
      <p:ext uri="{BB962C8B-B14F-4D97-AF65-F5344CB8AC3E}">
        <p14:creationId xmlns:p14="http://schemas.microsoft.com/office/powerpoint/2010/main" val="28684303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411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41110" grpId="0"/>
    </p:bldLst>
  </p:timing>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1717</TotalTime>
  <Words>1346</Words>
  <Application>Microsoft Office PowerPoint</Application>
  <PresentationFormat>Widescreen</PresentationFormat>
  <Paragraphs>246</Paragraphs>
  <Slides>3</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vt:i4>
      </vt:variant>
    </vt:vector>
  </HeadingPairs>
  <TitlesOfParts>
    <vt:vector size="11" baseType="lpstr">
      <vt:lpstr>Arial</vt:lpstr>
      <vt:lpstr>Arial Narrow</vt:lpstr>
      <vt:lpstr>Calibri</vt:lpstr>
      <vt:lpstr>Century Gothic</vt:lpstr>
      <vt:lpstr>Tahoma</vt:lpstr>
      <vt:lpstr>Times New Roman</vt:lpstr>
      <vt:lpstr>Wingdings 3</vt:lpstr>
      <vt:lpstr>Slice</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BOCA Status Chart</dc:title>
  <dc:creator>Kenneth Rubin</dc:creator>
  <cp:lastModifiedBy>Kenneth Samuel Rubin</cp:lastModifiedBy>
  <cp:revision>48</cp:revision>
  <dcterms:created xsi:type="dcterms:W3CDTF">2017-02-08T18:02:05Z</dcterms:created>
  <dcterms:modified xsi:type="dcterms:W3CDTF">2017-08-02T16:56:31Z</dcterms:modified>
</cp:coreProperties>
</file>