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0" r:id="rId4"/>
    <p:sldId id="261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8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90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AC7EB-8975-46E0-842B-2C29BF37D611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4D712-60E4-46E5-9EA3-19541BEED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24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E6136-E2B0-4791-AD49-9173F5A5E2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76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E6136-E2B0-4791-AD49-9173F5A5E2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46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E6136-E2B0-4791-AD49-9173F5A5E2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782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E6136-E2B0-4791-AD49-9173F5A5E2B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82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4BF9-24E4-4965-A257-A72F5B9980BC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1748-02D2-4496-80DB-85D27FCA9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47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4BF9-24E4-4965-A257-A72F5B9980BC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1748-02D2-4496-80DB-85D27FCA9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081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4BF9-24E4-4965-A257-A72F5B9980BC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1748-02D2-4496-80DB-85D27FCA9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90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4BF9-24E4-4965-A257-A72F5B9980BC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1748-02D2-4496-80DB-85D27FCA9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59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4BF9-24E4-4965-A257-A72F5B9980BC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1748-02D2-4496-80DB-85D27FCA9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23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4BF9-24E4-4965-A257-A72F5B9980BC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1748-02D2-4496-80DB-85D27FCA9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15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4BF9-24E4-4965-A257-A72F5B9980BC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1748-02D2-4496-80DB-85D27FCA9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394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4BF9-24E4-4965-A257-A72F5B9980BC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1748-02D2-4496-80DB-85D27FCA9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730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4BF9-24E4-4965-A257-A72F5B9980BC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1748-02D2-4496-80DB-85D27FCA9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33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4BF9-24E4-4965-A257-A72F5B9980BC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1748-02D2-4496-80DB-85D27FCA9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6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4BF9-24E4-4965-A257-A72F5B9980BC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1748-02D2-4496-80DB-85D27FCA9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37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C4BF9-24E4-4965-A257-A72F5B9980BC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51748-02D2-4496-80DB-85D27FCA9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healthservices.atlassian.net/wiki/download/attachments/104062021/2017-06%20HSPC%20Community%20Roadmap%20F2F%20Version%20RC2.pptx?version=1&amp;modificationDate=1501013923348&amp;cacheVersion=1&amp;api=v2" TargetMode="External"/><Relationship Id="rId7" Type="http://schemas.openxmlformats.org/officeDocument/2006/relationships/hyperlink" Target="http://roadmap.healthinterop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oadmap@hspconsortium.org" TargetMode="External"/><Relationship Id="rId5" Type="http://schemas.openxmlformats.org/officeDocument/2006/relationships/hyperlink" Target="https://healthservices.atlassian.net/wiki/download/attachments/104062021/2017-07%20HSPC%20Interoperability%20Roadmap%20ALPHA%20RC1a.docx?version=1&amp;modificationDate=1501644314710&amp;cacheVersion=1&amp;api=v2" TargetMode="External"/><Relationship Id="rId4" Type="http://schemas.openxmlformats.org/officeDocument/2006/relationships/hyperlink" Target="https://healthservices.atlassian.net/wiki/download/attachments/104062021/2017-07%20HSPC%20Interoperability%20Roadmap%20v0.2.docx?version=1&amp;modificationDate=1501681979845&amp;cacheVersion=1&amp;api=v2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roadmap@hspconsortium.or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openapis.org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healthservices.atlassian.net/wiki/spaces/SOLOR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informatics.termspace.com/app.html?project=CIMI%20Prod" TargetMode="External"/><Relationship Id="rId4" Type="http://schemas.openxmlformats.org/officeDocument/2006/relationships/hyperlink" Target="https://healthservices.atlassian.net/projects/SOL/summar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“Lightning Round”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 update to the HSPC Community</a:t>
            </a:r>
          </a:p>
          <a:p>
            <a:r>
              <a:rPr lang="en-US" dirty="0" smtClean="0"/>
              <a:t>2 August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31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05768" y="1132551"/>
            <a:ext cx="3028849" cy="1703299"/>
            <a:chOff x="998621" y="986589"/>
            <a:chExt cx="2213811" cy="1977312"/>
          </a:xfrm>
          <a:solidFill>
            <a:srgbClr val="FFFFCC"/>
          </a:solidFill>
        </p:grpSpPr>
        <p:sp>
          <p:nvSpPr>
            <p:cNvPr id="4" name="Rectangle 3"/>
            <p:cNvSpPr/>
            <p:nvPr/>
          </p:nvSpPr>
          <p:spPr>
            <a:xfrm>
              <a:off x="998621" y="986589"/>
              <a:ext cx="2213811" cy="197731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17599" y="1124704"/>
              <a:ext cx="1977813" cy="53593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Establishing a community consensus by target date of 2017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600572" y="3492994"/>
            <a:ext cx="3028849" cy="165162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arrow" panose="020B0606020202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72753" y="1125374"/>
            <a:ext cx="4004634" cy="1967846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hlinkClick r:id="rId3"/>
              </a:rPr>
              <a:t>Baselined HSPC Transition Map Framework</a:t>
            </a:r>
            <a:endParaRPr lang="en-US" dirty="0" smtClean="0">
              <a:solidFill>
                <a:schemeClr val="bg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hlinkClick r:id="rId4"/>
              </a:rPr>
              <a:t>Draft HSPC Roadmap Document </a:t>
            </a:r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hlinkClick r:id="rId4"/>
              </a:rPr>
              <a:t>Skeleton</a:t>
            </a:r>
            <a:endParaRPr lang="en-US" dirty="0" smtClean="0">
              <a:solidFill>
                <a:schemeClr val="bg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hlinkClick r:id="rId5"/>
              </a:rPr>
              <a:t>Produce Alpha Draft of Roadmap Document </a:t>
            </a:r>
            <a:endParaRPr lang="en-US" dirty="0" smtClean="0">
              <a:solidFill>
                <a:schemeClr val="bg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8160823" y="1117183"/>
            <a:ext cx="3373566" cy="2162932"/>
            <a:chOff x="998621" y="986589"/>
            <a:chExt cx="2213811" cy="2658979"/>
          </a:xfrm>
          <a:solidFill>
            <a:srgbClr val="FFFFCC"/>
          </a:solidFill>
        </p:grpSpPr>
        <p:sp>
          <p:nvSpPr>
            <p:cNvPr id="15" name="Rectangle 14"/>
            <p:cNvSpPr/>
            <p:nvPr/>
          </p:nvSpPr>
          <p:spPr>
            <a:xfrm>
              <a:off x="998621" y="986589"/>
              <a:ext cx="2213811" cy="265897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11621" y="994845"/>
              <a:ext cx="2094833" cy="26296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Baseline Roadmap Framework (July 2017</a:t>
              </a: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)</a:t>
              </a:r>
              <a:endPara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endParaRPr>
            </a:p>
            <a:p>
              <a:pPr marL="115888" indent="-115888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Baseline content inclusion criteria (July 2017</a:t>
              </a:r>
              <a:r>
                <a:rPr 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)</a:t>
              </a:r>
            </a:p>
            <a:p>
              <a:pPr marL="115888" indent="-115888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Produce initial draft (Alpha) of Roadmap document (August 1)</a:t>
              </a:r>
              <a:endPara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endParaRPr>
            </a:p>
            <a:p>
              <a:pPr>
                <a:spcAft>
                  <a:spcPts val="600"/>
                </a:spcAft>
              </a:pP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------------------------------------------------------------------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endParaRPr>
            </a:p>
            <a:p>
              <a:pPr marL="115888" indent="-115888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Produce Beta Release of Roadmap Document (September 30)</a:t>
              </a:r>
            </a:p>
            <a:p>
              <a:pPr marL="115888" indent="-115888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Produce 1.0 Version of Roadmap </a:t>
              </a:r>
              <a:b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</a:b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(December 31)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483362" y="5496806"/>
            <a:ext cx="4152051" cy="1228581"/>
            <a:chOff x="998621" y="986589"/>
            <a:chExt cx="2213811" cy="2658979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8" name="Rectangle 17"/>
            <p:cNvSpPr/>
            <p:nvPr/>
          </p:nvSpPr>
          <p:spPr>
            <a:xfrm>
              <a:off x="998621" y="986589"/>
              <a:ext cx="2213811" cy="265897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1200" dirty="0">
                <a:solidFill>
                  <a:schemeClr val="bg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17599" y="1181090"/>
              <a:ext cx="1977813" cy="219816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Effort was extended via broadening the skeleton document to allow for improved understanding beyond the transition map itself</a:t>
              </a:r>
            </a:p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 A formal list of inclusion criteria was added to assure consistency in use of milestones included in Roadmap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6007949" y="5499528"/>
            <a:ext cx="4152052" cy="12263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arrow" panose="020B0606020202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01460" y="779657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 Narrow" panose="020B0606020202030204" pitchFamily="34" charset="0"/>
              </a:rPr>
              <a:t>Pressures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01579" y="5164288"/>
            <a:ext cx="1315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 Narrow" panose="020B0606020202030204" pitchFamily="34" charset="0"/>
              </a:rPr>
              <a:t>Scope Added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421120" y="3159243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 Narrow" panose="020B0606020202030204" pitchFamily="34" charset="0"/>
              </a:rPr>
              <a:t>Dependencies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302424" y="758086"/>
            <a:ext cx="109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 Narrow" panose="020B0606020202030204" pitchFamily="34" charset="0"/>
              </a:rPr>
              <a:t>Milestones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290328" y="5164288"/>
            <a:ext cx="1587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 Narrow" panose="020B0606020202030204" pitchFamily="34" charset="0"/>
              </a:rPr>
              <a:t>Scope Removed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014097" y="798397"/>
            <a:ext cx="1721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 Narrow" panose="020B0606020202030204" pitchFamily="34" charset="0"/>
              </a:rPr>
              <a:t>Artifacts Delivered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160823" y="3687904"/>
            <a:ext cx="3373566" cy="116095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arrow" panose="020B060602020203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355213" y="3362989"/>
            <a:ext cx="995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 Narrow" panose="020B0606020202030204" pitchFamily="34" charset="0"/>
              </a:rPr>
              <a:t>Concerns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8333" y="126855"/>
            <a:ext cx="7341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 Narrow" panose="020B0606020202030204" pitchFamily="34" charset="0"/>
              </a:rPr>
              <a:t>HSPC Roadmap – Project Leads:</a:t>
            </a:r>
            <a:br>
              <a:rPr lang="en-US" b="1" dirty="0" smtClean="0">
                <a:latin typeface="Arial Narrow" panose="020B0606020202030204" pitchFamily="34" charset="0"/>
              </a:rPr>
            </a:br>
            <a:r>
              <a:rPr lang="en-US" b="1" dirty="0" smtClean="0">
                <a:latin typeface="Arial Narrow" panose="020B0606020202030204" pitchFamily="34" charset="0"/>
              </a:rPr>
              <a:t>		</a:t>
            </a:r>
            <a:r>
              <a:rPr lang="en-US" sz="1400" dirty="0" smtClean="0">
                <a:latin typeface="Arial Narrow" panose="020B0606020202030204" pitchFamily="34" charset="0"/>
              </a:rPr>
              <a:t>(Ken Rubin, VHA; Jason Lee; Open Group)</a:t>
            </a:r>
            <a:endParaRPr lang="en-US" sz="1400" dirty="0">
              <a:latin typeface="Arial Narrow" panose="020B0606020202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900425" y="-29785"/>
            <a:ext cx="53505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To develop an industry Roadmap illustrating key activities and impacts of HSPC and the HSPC community as affecting the broader HIT landscape.  This will establish a community-accepted vision, key milestones, and major deliverables.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7246E20C-1E0C-4746-BFC7-D898BFBD1359}"/>
              </a:ext>
            </a:extLst>
          </p:cNvPr>
          <p:cNvSpPr txBox="1"/>
          <p:nvPr/>
        </p:nvSpPr>
        <p:spPr>
          <a:xfrm>
            <a:off x="762013" y="3732321"/>
            <a:ext cx="2705966" cy="83099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HSPC Voting guidelines for formal acceptance of the document as a community artifact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425E012A-2461-482F-8D85-699196AD75EB}"/>
              </a:ext>
            </a:extLst>
          </p:cNvPr>
          <p:cNvSpPr txBox="1"/>
          <p:nvPr/>
        </p:nvSpPr>
        <p:spPr>
          <a:xfrm>
            <a:off x="8333021" y="3790562"/>
            <a:ext cx="3201368" cy="1015663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No lead presently for Security Swimlane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Segment “breakout groups” have not yet realized an effective delivery cadence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Incorrect expectations that the scope is limited to SOA (it is actually all strategic HSPC work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)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61981" y="5603264"/>
            <a:ext cx="3709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None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004331" y="3249844"/>
            <a:ext cx="3852194" cy="1756115"/>
            <a:chOff x="998621" y="1109425"/>
            <a:chExt cx="2213811" cy="2217927"/>
          </a:xfrm>
        </p:grpSpPr>
        <p:sp>
          <p:nvSpPr>
            <p:cNvPr id="37" name="Rectangle 36"/>
            <p:cNvSpPr/>
            <p:nvPr/>
          </p:nvSpPr>
          <p:spPr>
            <a:xfrm>
              <a:off x="998621" y="1531540"/>
              <a:ext cx="2213811" cy="179581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Listserv has been established:  </a:t>
              </a:r>
              <a:r>
                <a:rPr lang="en-US" dirty="0" smtClean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 Narrow" panose="020B0606020202030204" pitchFamily="34" charset="0"/>
                  <a:hlinkClick r:id="rId6"/>
                </a:rPr>
                <a:t>roadmap@hspconsortium.org</a:t>
              </a:r>
              <a:r>
                <a:rPr lang="en-US" dirty="0" smtClean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 Narrow" panose="020B0606020202030204" pitchFamily="34" charset="0"/>
                </a:rPr>
                <a:t>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Wiki site has been revised and is live:  </a:t>
              </a:r>
              <a:r>
                <a:rPr lang="en-US" dirty="0" smtClean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 Narrow" panose="020B0606020202030204" pitchFamily="34" charset="0"/>
                  <a:hlinkClick r:id="rId7"/>
                </a:rPr>
                <a:t>http://roadmap.healthinterop.org</a:t>
              </a:r>
              <a:r>
                <a:rPr lang="en-US" dirty="0" smtClean="0">
                  <a:solidFill>
                    <a:schemeClr val="bg1">
                      <a:lumMod val="65000"/>
                      <a:lumOff val="35000"/>
                    </a:schemeClr>
                  </a:solidFill>
                  <a:latin typeface="Arial Narrow" panose="020B0606020202030204" pitchFamily="34" charset="0"/>
                </a:rPr>
                <a:t>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dirty="0">
                <a:solidFill>
                  <a:schemeClr val="bg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117599" y="1109425"/>
              <a:ext cx="1977813" cy="1788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4978909" y="3244769"/>
            <a:ext cx="1944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 Narrow" panose="020B0606020202030204" pitchFamily="34" charset="0"/>
              </a:rPr>
              <a:t>New and Noteworthy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14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05768" y="1186339"/>
            <a:ext cx="3028849" cy="1703299"/>
            <a:chOff x="998621" y="986589"/>
            <a:chExt cx="2213811" cy="1977312"/>
          </a:xfrm>
          <a:solidFill>
            <a:srgbClr val="FFFFCC"/>
          </a:solidFill>
        </p:grpSpPr>
        <p:sp>
          <p:nvSpPr>
            <p:cNvPr id="4" name="Rectangle 3"/>
            <p:cNvSpPr/>
            <p:nvPr/>
          </p:nvSpPr>
          <p:spPr>
            <a:xfrm>
              <a:off x="998621" y="986589"/>
              <a:ext cx="2213811" cy="197731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17599" y="1124704"/>
              <a:ext cx="1977813" cy="160780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Controlling access to member-only services effectively requires an SSO system.</a:t>
              </a:r>
            </a:p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Establishing a realistic medium-term deliverable schedule</a:t>
              </a:r>
            </a:p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Disjoint </a:t>
              </a: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expectations of HSP scope and existing uses of “platform” term</a:t>
              </a: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.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600572" y="3492994"/>
            <a:ext cx="3028849" cy="165162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arrow" panose="020B060602020203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025193" y="980213"/>
            <a:ext cx="3852194" cy="2105332"/>
            <a:chOff x="998621" y="986589"/>
            <a:chExt cx="2213811" cy="2658979"/>
          </a:xfrm>
        </p:grpSpPr>
        <p:sp>
          <p:nvSpPr>
            <p:cNvPr id="12" name="Rectangle 11"/>
            <p:cNvSpPr/>
            <p:nvPr/>
          </p:nvSpPr>
          <p:spPr>
            <a:xfrm>
              <a:off x="998621" y="986589"/>
              <a:ext cx="2213811" cy="2658979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Draft v0.6.0 marketplace specification.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HSP unification diagram draft.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Proposed identity management portion of HSP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Near complete patches </a:t>
              </a:r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for HSP-compliant builds of NIH </a:t>
              </a:r>
              <a:r>
                <a:rPr lang="en-US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LexEVS</a:t>
              </a: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 terminology service (CTS2</a:t>
              </a:r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) and HAPI-FHIR.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05610" y="1084741"/>
              <a:ext cx="1977813" cy="1788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160823" y="1186339"/>
            <a:ext cx="3373566" cy="2162932"/>
            <a:chOff x="998621" y="986589"/>
            <a:chExt cx="2213811" cy="2658979"/>
          </a:xfrm>
          <a:solidFill>
            <a:srgbClr val="FFFFCC"/>
          </a:solidFill>
        </p:grpSpPr>
        <p:sp>
          <p:nvSpPr>
            <p:cNvPr id="15" name="Rectangle 14"/>
            <p:cNvSpPr/>
            <p:nvPr/>
          </p:nvSpPr>
          <p:spPr>
            <a:xfrm>
              <a:off x="998621" y="986589"/>
              <a:ext cx="2213811" cy="265897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17599" y="1057585"/>
              <a:ext cx="2094833" cy="170263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Segment consensus of unified reference platform architecture (September 30)</a:t>
              </a:r>
            </a:p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Core services established, inclusive of terminology service(s) and common SSO/IDP authority</a:t>
              </a:r>
              <a:b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</a:b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(November)</a:t>
              </a:r>
            </a:p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Public Marketplace GA </a:t>
              </a: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with small selection of notable/useful services (March?)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483362" y="5496806"/>
            <a:ext cx="4152051" cy="1290198"/>
            <a:chOff x="998621" y="986589"/>
            <a:chExt cx="2213811" cy="2792335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8" name="Rectangle 17"/>
            <p:cNvSpPr/>
            <p:nvPr/>
          </p:nvSpPr>
          <p:spPr>
            <a:xfrm>
              <a:off x="998621" y="986589"/>
              <a:ext cx="2213811" cy="265897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17599" y="1181090"/>
              <a:ext cx="1977813" cy="259783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Segment scope broadened to include both infrastructural and hosted software application-level services.</a:t>
              </a:r>
            </a:p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Availability of select non-F/OSS software services.</a:t>
              </a:r>
            </a:p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Sandbox support for “Knowledge Execution Engines” as part of future vision.</a:t>
              </a:r>
            </a:p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“CDS Hooks” at roadmap level.</a:t>
              </a:r>
            </a:p>
          </p:txBody>
        </p:sp>
      </p:grpSp>
      <p:sp>
        <p:nvSpPr>
          <p:cNvPr id="21" name="Rectangle 20"/>
          <p:cNvSpPr/>
          <p:nvPr/>
        </p:nvSpPr>
        <p:spPr>
          <a:xfrm>
            <a:off x="6007949" y="5499528"/>
            <a:ext cx="4152052" cy="12263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arrow" panose="020B0606020202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01460" y="833445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 Narrow" panose="020B0606020202030204" pitchFamily="34" charset="0"/>
              </a:rPr>
              <a:t>Pressures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01579" y="5164288"/>
            <a:ext cx="1315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 Narrow" panose="020B0606020202030204" pitchFamily="34" charset="0"/>
              </a:rPr>
              <a:t>Scope Added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421120" y="3159243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 Narrow" panose="020B0606020202030204" pitchFamily="34" charset="0"/>
              </a:rPr>
              <a:t>Dependencies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302424" y="827242"/>
            <a:ext cx="109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 Narrow" panose="020B0606020202030204" pitchFamily="34" charset="0"/>
              </a:rPr>
              <a:t>Milestones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290328" y="5164288"/>
            <a:ext cx="1587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 Narrow" panose="020B0606020202030204" pitchFamily="34" charset="0"/>
              </a:rPr>
              <a:t>Scope Removed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090316" y="649189"/>
            <a:ext cx="1721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 Narrow" panose="020B0606020202030204" pitchFamily="34" charset="0"/>
              </a:rPr>
              <a:t>Artifacts Delivered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160823" y="3687904"/>
            <a:ext cx="3373566" cy="116095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arrow" panose="020B060602020203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355213" y="3362989"/>
            <a:ext cx="995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 Narrow" panose="020B0606020202030204" pitchFamily="34" charset="0"/>
              </a:rPr>
              <a:t>Concerns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8333" y="126855"/>
            <a:ext cx="7341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 Narrow" panose="020B0606020202030204" pitchFamily="34" charset="0"/>
              </a:rPr>
              <a:t>HSPC Roadmap – Project Leads:</a:t>
            </a:r>
            <a:br>
              <a:rPr lang="en-US" b="1" dirty="0" smtClean="0">
                <a:latin typeface="Arial Narrow" panose="020B0606020202030204" pitchFamily="34" charset="0"/>
              </a:rPr>
            </a:br>
            <a:r>
              <a:rPr lang="en-US" b="1" dirty="0" smtClean="0">
                <a:latin typeface="Arial Narrow" panose="020B0606020202030204" pitchFamily="34" charset="0"/>
              </a:rPr>
              <a:t>		</a:t>
            </a:r>
            <a:r>
              <a:rPr lang="en-US" sz="1400" dirty="0" smtClean="0">
                <a:latin typeface="Arial Narrow" panose="020B0606020202030204" pitchFamily="34" charset="0"/>
              </a:rPr>
              <a:t>(Preston Lee, VHA; Scott </a:t>
            </a:r>
            <a:r>
              <a:rPr lang="en-US" sz="1400" dirty="0" err="1" smtClean="0">
                <a:latin typeface="Arial Narrow" panose="020B0606020202030204" pitchFamily="34" charset="0"/>
              </a:rPr>
              <a:t>Narus</a:t>
            </a:r>
            <a:r>
              <a:rPr lang="en-US" sz="1400" dirty="0" smtClean="0">
                <a:latin typeface="Arial Narrow" panose="020B0606020202030204" pitchFamily="34" charset="0"/>
              </a:rPr>
              <a:t>, Intermountain)</a:t>
            </a:r>
            <a:endParaRPr lang="en-US" sz="1400" dirty="0">
              <a:latin typeface="Arial Narrow" panose="020B0606020202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900425" y="-29785"/>
            <a:ext cx="53505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To develop an industry Roadmap illustrating key activities and impacts of HSPC and the HSPC community as affecting the broader HIT landscape.  This will establish a community-accepted vision, key milestones, and major deliverables.</a:t>
            </a:r>
            <a:endParaRPr lang="en-US" sz="1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7246E20C-1E0C-4746-BFC7-D898BFBD1359}"/>
              </a:ext>
            </a:extLst>
          </p:cNvPr>
          <p:cNvSpPr txBox="1"/>
          <p:nvPr/>
        </p:nvSpPr>
        <p:spPr>
          <a:xfrm>
            <a:off x="638897" y="3548244"/>
            <a:ext cx="3294821" cy="156966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Concrete business model and licensing decisions.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Establishing a common account directory for all platform services to authenticate against.  “HSPC ID” SSO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system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??? Assuming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Ontoserver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content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will be managed by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data track,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but deployment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and operation will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become part of core infrastructure and be subject to the same access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policies/processes as other core services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425E012A-2461-482F-8D85-699196AD75EB}"/>
              </a:ext>
            </a:extLst>
          </p:cNvPr>
          <p:cNvSpPr txBox="1"/>
          <p:nvPr/>
        </p:nvSpPr>
        <p:spPr>
          <a:xfrm>
            <a:off x="8333021" y="3790562"/>
            <a:ext cx="3201368" cy="120032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Lack of “doers” to work on community-owned technical deliverables.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Unifying existing “platform” concepts not in individual project self interests.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Vendor neutrality not a vendor interest.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CDS Connect not F/OSS (according to MITRE)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004331" y="3584067"/>
            <a:ext cx="3852194" cy="142189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Google Group established:  </a:t>
            </a:r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hlinkClick r:id="rId3"/>
              </a:rPr>
              <a:t>platform@hspconsortium.org</a:t>
            </a:r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API specs normative in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OpenAPI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: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hlinkClick r:id="rId4"/>
              </a:rPr>
              <a:t>https://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hlinkClick r:id="rId4"/>
              </a:rPr>
              <a:t>www.openapis.org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978909" y="3244769"/>
            <a:ext cx="1944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 Narrow" panose="020B0606020202030204" pitchFamily="34" charset="0"/>
              </a:rPr>
              <a:t>New and Noteworthy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27422" y="5836986"/>
            <a:ext cx="38411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Technical services around community cloud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More complex low-level orchestration</a:t>
            </a:r>
          </a:p>
        </p:txBody>
      </p:sp>
    </p:spTree>
    <p:extLst>
      <p:ext uri="{BB962C8B-B14F-4D97-AF65-F5344CB8AC3E}">
        <p14:creationId xmlns:p14="http://schemas.microsoft.com/office/powerpoint/2010/main" val="2039286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05768" y="1186339"/>
            <a:ext cx="3028849" cy="1703299"/>
            <a:chOff x="998621" y="986589"/>
            <a:chExt cx="2213811" cy="1977312"/>
          </a:xfrm>
          <a:solidFill>
            <a:srgbClr val="FFFFCC"/>
          </a:solidFill>
        </p:grpSpPr>
        <p:sp>
          <p:nvSpPr>
            <p:cNvPr id="4" name="Rectangle 3"/>
            <p:cNvSpPr/>
            <p:nvPr/>
          </p:nvSpPr>
          <p:spPr>
            <a:xfrm>
              <a:off x="998621" y="986589"/>
              <a:ext cx="2213811" cy="197731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17599" y="1124704"/>
              <a:ext cx="1977813" cy="96468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Establishing sustainability plan (supportive revenue)</a:t>
              </a:r>
            </a:p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Community outreach needs to expand, challenging due to limited resourcing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600572" y="3577837"/>
            <a:ext cx="3028849" cy="165162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arrow" panose="020B060602020203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025193" y="942504"/>
            <a:ext cx="3852194" cy="4117174"/>
            <a:chOff x="998621" y="986589"/>
            <a:chExt cx="2213811" cy="2658979"/>
          </a:xfrm>
        </p:grpSpPr>
        <p:sp>
          <p:nvSpPr>
            <p:cNvPr id="12" name="Rectangle 11"/>
            <p:cNvSpPr/>
            <p:nvPr/>
          </p:nvSpPr>
          <p:spPr>
            <a:xfrm>
              <a:off x="998621" y="986589"/>
              <a:ext cx="2213811" cy="2658979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FHIR 3.0 Support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Terms of Use and Privacy Agreement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Specification and Reference Implementation of SMART App Registration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Social Login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Embedded App Simulator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dirty="0">
                <a:solidFill>
                  <a:schemeClr val="bg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17599" y="1109425"/>
              <a:ext cx="1977813" cy="1788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160823" y="1186339"/>
            <a:ext cx="3373566" cy="2162931"/>
            <a:chOff x="998621" y="986589"/>
            <a:chExt cx="2213811" cy="2658979"/>
          </a:xfrm>
          <a:solidFill>
            <a:srgbClr val="FFFFCC"/>
          </a:solidFill>
        </p:grpSpPr>
        <p:sp>
          <p:nvSpPr>
            <p:cNvPr id="15" name="Rectangle 14"/>
            <p:cNvSpPr/>
            <p:nvPr/>
          </p:nvSpPr>
          <p:spPr>
            <a:xfrm>
              <a:off x="998621" y="986589"/>
              <a:ext cx="2213811" cy="265897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17599" y="1018824"/>
              <a:ext cx="2094833" cy="26106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HIT Developers Conference (March 2017)</a:t>
              </a:r>
            </a:p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FHIR 3.0 Support (May 2017</a:t>
              </a: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)</a:t>
              </a:r>
            </a:p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Embedded App Simulator (June 2017)</a:t>
              </a:r>
            </a:p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CDS Hooks Collaboration Agreement (July 2017)</a:t>
              </a:r>
            </a:p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User base up 100% since march (386 -&gt; 777)</a:t>
              </a:r>
            </a:p>
            <a:p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------------------------------------------------------------------</a:t>
              </a:r>
            </a:p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 CDS Hooks transition to HSPC Sandbox(August 2017)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endParaRPr>
            </a:p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CDS Hooks App Link (September 2017)</a:t>
              </a:r>
            </a:p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Argonaut Profile Support (October 2017)</a:t>
              </a:r>
            </a:p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Terminology Server Integration (November 2017)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483362" y="5496806"/>
            <a:ext cx="4152051" cy="1228581"/>
            <a:chOff x="998621" y="986589"/>
            <a:chExt cx="2213811" cy="2658979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8" name="Rectangle 17"/>
            <p:cNvSpPr/>
            <p:nvPr/>
          </p:nvSpPr>
          <p:spPr>
            <a:xfrm>
              <a:off x="998621" y="986589"/>
              <a:ext cx="2213811" cy="265897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17599" y="1181090"/>
              <a:ext cx="1977813" cy="5995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15888" indent="-115888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CDS Hooks Collaboration</a:t>
              </a:r>
            </a:p>
          </p:txBody>
        </p:sp>
      </p:grpSp>
      <p:sp>
        <p:nvSpPr>
          <p:cNvPr id="21" name="Rectangle 20"/>
          <p:cNvSpPr/>
          <p:nvPr/>
        </p:nvSpPr>
        <p:spPr>
          <a:xfrm>
            <a:off x="6007949" y="5499528"/>
            <a:ext cx="4152052" cy="12263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arrow" panose="020B0606020202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01460" y="833445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 Narrow" panose="020B0606020202030204" pitchFamily="34" charset="0"/>
              </a:rPr>
              <a:t>Pressures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01579" y="5164288"/>
            <a:ext cx="1315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 Narrow" panose="020B0606020202030204" pitchFamily="34" charset="0"/>
              </a:rPr>
              <a:t>Scope Added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421120" y="3244086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 Narrow" panose="020B0606020202030204" pitchFamily="34" charset="0"/>
              </a:rPr>
              <a:t>Dependencies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302424" y="827242"/>
            <a:ext cx="109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 Narrow" panose="020B0606020202030204" pitchFamily="34" charset="0"/>
              </a:rPr>
              <a:t>Milestones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290328" y="5164288"/>
            <a:ext cx="1587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 Narrow" panose="020B0606020202030204" pitchFamily="34" charset="0"/>
              </a:rPr>
              <a:t>Scope Removed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090316" y="611481"/>
            <a:ext cx="1721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 Narrow" panose="020B0606020202030204" pitchFamily="34" charset="0"/>
              </a:rPr>
              <a:t>Artifacts Delivered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160823" y="3772747"/>
            <a:ext cx="3373566" cy="116095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arrow" panose="020B060602020203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355213" y="3447832"/>
            <a:ext cx="995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 Narrow" panose="020B0606020202030204" pitchFamily="34" charset="0"/>
              </a:rPr>
              <a:t>Concerns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8333" y="126855"/>
            <a:ext cx="7341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 Narrow" panose="020B0606020202030204" pitchFamily="34" charset="0"/>
              </a:rPr>
              <a:t>HSPC Developer Resources Initiative– Project Leads:</a:t>
            </a:r>
            <a:br>
              <a:rPr lang="en-US" b="1" dirty="0" smtClean="0">
                <a:latin typeface="Arial Narrow" panose="020B0606020202030204" pitchFamily="34" charset="0"/>
              </a:rPr>
            </a:br>
            <a:r>
              <a:rPr lang="en-US" sz="1400" dirty="0" smtClean="0">
                <a:latin typeface="Arial Narrow" panose="020B0606020202030204" pitchFamily="34" charset="0"/>
              </a:rPr>
              <a:t>(Scott </a:t>
            </a:r>
            <a:r>
              <a:rPr lang="en-US" sz="1400" dirty="0" err="1" smtClean="0">
                <a:latin typeface="Arial Narrow" panose="020B0606020202030204" pitchFamily="34" charset="0"/>
              </a:rPr>
              <a:t>Narus</a:t>
            </a:r>
            <a:r>
              <a:rPr lang="en-US" sz="1400" dirty="0" smtClean="0">
                <a:latin typeface="Arial Narrow" panose="020B0606020202030204" pitchFamily="34" charset="0"/>
              </a:rPr>
              <a:t>, Intermountain Healthcare, Rick Freeman, Interopion)</a:t>
            </a:r>
            <a:endParaRPr lang="en-US" sz="1400" dirty="0">
              <a:latin typeface="Arial Narrow" panose="020B0606020202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84338" y="111620"/>
            <a:ext cx="496867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Provide </a:t>
            </a:r>
            <a:r>
              <a:rPr lang="en-US" sz="1100" dirty="0"/>
              <a:t>development aids, validation tools, educational resources, and a collaboration space for </a:t>
            </a:r>
            <a:r>
              <a:rPr lang="en-US" sz="1100" dirty="0" smtClean="0"/>
              <a:t>innovators </a:t>
            </a:r>
            <a:r>
              <a:rPr lang="en-US" sz="1100" dirty="0"/>
              <a:t>to ensure </a:t>
            </a:r>
            <a:r>
              <a:rPr lang="en-US" sz="1100" dirty="0" smtClean="0"/>
              <a:t>the HSPC open </a:t>
            </a:r>
            <a:r>
              <a:rPr lang="en-US" sz="1100" dirty="0"/>
              <a:t>ecosystem maintains its neutrality while accelerating its </a:t>
            </a:r>
            <a:r>
              <a:rPr lang="en-US" sz="1100" dirty="0" smtClean="0"/>
              <a:t>adoption.</a:t>
            </a:r>
            <a:endParaRPr lang="en-US" sz="11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7246E20C-1E0C-4746-BFC7-D898BFBD1359}"/>
              </a:ext>
            </a:extLst>
          </p:cNvPr>
          <p:cNvSpPr txBox="1"/>
          <p:nvPr/>
        </p:nvSpPr>
        <p:spPr>
          <a:xfrm>
            <a:off x="762013" y="3817164"/>
            <a:ext cx="2705966" cy="46166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OntoServer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Stand-up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425E012A-2461-482F-8D85-699196AD75EB}"/>
              </a:ext>
            </a:extLst>
          </p:cNvPr>
          <p:cNvSpPr txBox="1"/>
          <p:nvPr/>
        </p:nvSpPr>
        <p:spPr>
          <a:xfrm>
            <a:off x="8333021" y="3875405"/>
            <a:ext cx="3201368" cy="1015663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Need to cross coordinate common infrastructure needed for other initiatives.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Long-term resource allocation in question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Production support is growing as user base grows, need more resources (~800 users)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61981" y="5603264"/>
            <a:ext cx="3709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None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5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>
          <a:xfrm>
            <a:off x="609600" y="96237"/>
            <a:ext cx="7636329" cy="125461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4556" dirty="0" smtClean="0"/>
              <a:t>SOLOR Wound Assessment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556" dirty="0" smtClean="0"/>
              <a:t>Susan </a:t>
            </a:r>
            <a:r>
              <a:rPr lang="en-US" sz="1556" dirty="0" err="1" smtClean="0"/>
              <a:t>Matney</a:t>
            </a:r>
            <a:r>
              <a:rPr lang="en-US" sz="1556" dirty="0" smtClean="0"/>
              <a:t>/Keith Campbell</a:t>
            </a:r>
            <a:endParaRPr lang="en-US" sz="1556" dirty="0"/>
          </a:p>
        </p:txBody>
      </p:sp>
      <p:sp>
        <p:nvSpPr>
          <p:cNvPr id="13" name="TextBox 12"/>
          <p:cNvSpPr txBox="1"/>
          <p:nvPr/>
        </p:nvSpPr>
        <p:spPr>
          <a:xfrm>
            <a:off x="680358" y="2206346"/>
            <a:ext cx="5161641" cy="1446550"/>
          </a:xfrm>
          <a:prstGeom prst="rect">
            <a:avLst/>
          </a:prstGeom>
          <a:solidFill>
            <a:srgbClr val="DEF5FA"/>
          </a:solidFill>
          <a:ln w="28575" cmpd="sng">
            <a:solidFill>
              <a:schemeClr val="bg2">
                <a:alpha val="3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Deliverables</a:t>
            </a:r>
            <a:endParaRPr lang="en-US" sz="1400" dirty="0" smtClean="0"/>
          </a:p>
          <a:p>
            <a:pPr>
              <a:buFont typeface="Arial"/>
              <a:buChar char="•"/>
            </a:pPr>
            <a:r>
              <a:rPr lang="en-US" sz="1400" dirty="0" smtClean="0"/>
              <a:t> Sample value set to CIMI for HL7 ballot</a:t>
            </a:r>
          </a:p>
          <a:p>
            <a:pPr>
              <a:buFont typeface="Arial"/>
              <a:buChar char="•"/>
            </a:pPr>
            <a:endParaRPr lang="en-US" sz="1400" dirty="0" smtClean="0"/>
          </a:p>
          <a:p>
            <a:pPr>
              <a:buFont typeface="Arial"/>
              <a:buChar char="•"/>
            </a:pPr>
            <a:r>
              <a:rPr lang="en-US" sz="1400" dirty="0" smtClean="0"/>
              <a:t> October 30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2017 – Release of HSPC SOLOR Extension for Wound Assessment</a:t>
            </a:r>
          </a:p>
          <a:p>
            <a:pPr lvl="1"/>
            <a:endParaRPr lang="en-US" sz="1400" dirty="0" smtClean="0">
              <a:solidFill>
                <a:srgbClr val="000000"/>
              </a:solidFill>
              <a:cs typeface="Arial Narrow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5963" y="3887304"/>
            <a:ext cx="5199741" cy="2308324"/>
          </a:xfrm>
          <a:prstGeom prst="rect">
            <a:avLst/>
          </a:prstGeom>
          <a:solidFill>
            <a:srgbClr val="DEF5FA"/>
          </a:solidFill>
          <a:ln w="28575" cmpd="sng">
            <a:solidFill>
              <a:schemeClr val="bg2">
                <a:alpha val="3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Milestones</a:t>
            </a:r>
            <a:r>
              <a:rPr lang="en-US" sz="1400" dirty="0" smtClean="0"/>
              <a:t> </a:t>
            </a:r>
          </a:p>
          <a:p>
            <a:pPr marL="0" lvl="1">
              <a:buFont typeface="Arial"/>
              <a:buChar char="•"/>
            </a:pPr>
            <a:r>
              <a:rPr lang="en-US" sz="1400" dirty="0" smtClean="0">
                <a:solidFill>
                  <a:srgbClr val="000000"/>
                </a:solidFill>
                <a:cs typeface="Arial Narrow"/>
              </a:rPr>
              <a:t> Team is using JIRA and Confluence</a:t>
            </a:r>
          </a:p>
          <a:p>
            <a:pPr marL="0" lvl="1">
              <a:buFont typeface="Arial"/>
              <a:buChar char="•"/>
            </a:pPr>
            <a:endParaRPr lang="en-US" sz="1400" dirty="0" smtClean="0">
              <a:solidFill>
                <a:srgbClr val="000000"/>
              </a:solidFill>
              <a:cs typeface="Arial Narrow"/>
            </a:endParaRPr>
          </a:p>
          <a:p>
            <a:pPr marL="0" lvl="1">
              <a:buFont typeface="Arial"/>
              <a:buChar char="•"/>
            </a:pPr>
            <a:r>
              <a:rPr lang="en-US" sz="1400" dirty="0" smtClean="0">
                <a:solidFill>
                  <a:srgbClr val="000000"/>
                </a:solidFill>
                <a:cs typeface="Arial Narrow"/>
              </a:rPr>
              <a:t> Value sets and reference sets are being created in </a:t>
            </a:r>
            <a:r>
              <a:rPr lang="en-US" sz="1400" dirty="0" err="1" smtClean="0">
                <a:solidFill>
                  <a:srgbClr val="000000"/>
                </a:solidFill>
                <a:cs typeface="Arial Narrow"/>
              </a:rPr>
              <a:t>termSpace</a:t>
            </a:r>
            <a:endParaRPr lang="en-US" sz="1400" dirty="0" smtClean="0">
              <a:solidFill>
                <a:srgbClr val="000000"/>
              </a:solidFill>
              <a:cs typeface="Arial Narrow"/>
            </a:endParaRPr>
          </a:p>
          <a:p>
            <a:pPr marL="0" lvl="1">
              <a:buFont typeface="Arial"/>
              <a:buChar char="•"/>
            </a:pPr>
            <a:endParaRPr lang="en-US" sz="1400" dirty="0" smtClean="0">
              <a:solidFill>
                <a:srgbClr val="000000"/>
              </a:solidFill>
              <a:cs typeface="Arial Narrow"/>
            </a:endParaRPr>
          </a:p>
          <a:p>
            <a:pPr marL="0" lvl="1">
              <a:buFont typeface="Arial"/>
              <a:buChar char="•"/>
            </a:pPr>
            <a:r>
              <a:rPr lang="en-US" sz="1400" dirty="0" smtClean="0">
                <a:solidFill>
                  <a:srgbClr val="000000"/>
                </a:solidFill>
                <a:cs typeface="Arial Narrow"/>
              </a:rPr>
              <a:t> Editorial guidelines documentation started</a:t>
            </a:r>
          </a:p>
          <a:p>
            <a:pPr marL="0" lvl="1">
              <a:buFont typeface="Arial"/>
              <a:buChar char="•"/>
            </a:pPr>
            <a:endParaRPr lang="en-US" sz="1400" dirty="0" smtClean="0">
              <a:solidFill>
                <a:srgbClr val="000000"/>
              </a:solidFill>
              <a:cs typeface="Arial Narrow"/>
            </a:endParaRPr>
          </a:p>
          <a:p>
            <a:pPr marL="0" lvl="1">
              <a:buFont typeface="Arial"/>
              <a:buChar char="•"/>
            </a:pPr>
            <a:r>
              <a:rPr lang="en-US" sz="1400" dirty="0" smtClean="0">
                <a:solidFill>
                  <a:srgbClr val="000000"/>
                </a:solidFill>
                <a:cs typeface="Arial Narrow"/>
              </a:rPr>
              <a:t>Recurring coordination meetings between CIMI &amp; SOLOR</a:t>
            </a:r>
          </a:p>
          <a:p>
            <a:endParaRPr lang="en-US" sz="14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6350152" y="2211917"/>
            <a:ext cx="5168748" cy="817762"/>
          </a:xfrm>
          <a:prstGeom prst="rect">
            <a:avLst/>
          </a:prstGeom>
          <a:solidFill>
            <a:srgbClr val="DEF5FA"/>
          </a:solidFill>
          <a:ln w="28575" cmpd="sng">
            <a:solidFill>
              <a:schemeClr val="bg2">
                <a:alpha val="3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Scope Change</a:t>
            </a:r>
          </a:p>
          <a:p>
            <a:pPr>
              <a:buFont typeface="Arial"/>
              <a:buChar char="•"/>
            </a:pPr>
            <a:r>
              <a:rPr lang="en-US" sz="1400" b="1" dirty="0" smtClean="0"/>
              <a:t> </a:t>
            </a:r>
            <a:r>
              <a:rPr lang="en-US" sz="1400" dirty="0" smtClean="0"/>
              <a:t>None at this time</a:t>
            </a:r>
            <a:r>
              <a:rPr lang="en-US" sz="1400" b="1" dirty="0" smtClean="0"/>
              <a:t> </a:t>
            </a:r>
          </a:p>
          <a:p>
            <a:pPr lvl="1"/>
            <a:endParaRPr lang="en-US" sz="1514" dirty="0" smtClean="0">
              <a:solidFill>
                <a:srgbClr val="000000"/>
              </a:solidFill>
              <a:cs typeface="Arial Narrow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42581" y="4945180"/>
            <a:ext cx="5190669" cy="861774"/>
          </a:xfrm>
          <a:prstGeom prst="rect">
            <a:avLst/>
          </a:prstGeom>
          <a:solidFill>
            <a:srgbClr val="DEF5FA"/>
          </a:solidFill>
          <a:ln w="28575" cmpd="sng">
            <a:solidFill>
              <a:schemeClr val="bg2">
                <a:alpha val="3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Dependencies</a:t>
            </a:r>
            <a:endParaRPr lang="en-US" sz="1400" dirty="0" smtClean="0"/>
          </a:p>
          <a:p>
            <a:pPr>
              <a:buFont typeface="Arial"/>
              <a:buChar char="•"/>
            </a:pPr>
            <a:r>
              <a:rPr lang="en-US" sz="1400" dirty="0" smtClean="0"/>
              <a:t> None at this time</a:t>
            </a: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315197" y="3213893"/>
            <a:ext cx="5185081" cy="1508105"/>
          </a:xfrm>
          <a:prstGeom prst="rect">
            <a:avLst/>
          </a:prstGeom>
          <a:solidFill>
            <a:srgbClr val="DEF5FA"/>
          </a:solidFill>
          <a:ln w="28575" cmpd="sng">
            <a:solidFill>
              <a:schemeClr val="bg2">
                <a:alpha val="3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Project Risks</a:t>
            </a:r>
          </a:p>
          <a:p>
            <a:pPr>
              <a:buFont typeface="Arial"/>
              <a:buChar char="•"/>
            </a:pPr>
            <a:r>
              <a:rPr lang="en-US" sz="1400" b="1" dirty="0" smtClean="0"/>
              <a:t> </a:t>
            </a:r>
            <a:r>
              <a:rPr lang="en-US" sz="1400" dirty="0" smtClean="0"/>
              <a:t>Terminology alignment with CIMI Models</a:t>
            </a:r>
          </a:p>
          <a:p>
            <a:pPr>
              <a:buFont typeface="Arial"/>
              <a:buChar char="•"/>
            </a:pPr>
            <a:endParaRPr lang="en-US" sz="1400" dirty="0" smtClean="0"/>
          </a:p>
          <a:p>
            <a:pPr>
              <a:buFont typeface="Arial"/>
              <a:buChar char="•"/>
            </a:pPr>
            <a:r>
              <a:rPr lang="en-US" sz="1400" b="1" dirty="0" smtClean="0"/>
              <a:t> </a:t>
            </a:r>
            <a:r>
              <a:rPr lang="en-US" sz="1400" dirty="0" smtClean="0"/>
              <a:t>CIMI timeline for SNOMED CT Extension for Wound Assessment</a:t>
            </a:r>
            <a:endParaRPr lang="en-US" sz="1400" b="1" dirty="0" smtClean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7541" y="1489618"/>
            <a:ext cx="10957523" cy="677108"/>
          </a:xfrm>
          <a:prstGeom prst="rect">
            <a:avLst/>
          </a:prstGeom>
          <a:noFill/>
        </p:spPr>
        <p:txBody>
          <a:bodyPr wrap="square" tIns="91440" bIns="91440" rtlCol="0" anchor="t" anchorCtr="0">
            <a:spAutoFit/>
          </a:bodyPr>
          <a:lstStyle/>
          <a:p>
            <a:pPr marL="0" lvl="1"/>
            <a:r>
              <a:rPr lang="en-US" b="1" dirty="0" smtClean="0">
                <a:solidFill>
                  <a:srgbClr val="000000"/>
                </a:solidFill>
              </a:rPr>
              <a:t>Project Description: </a:t>
            </a:r>
            <a:r>
              <a:rPr lang="en-US" sz="1400" dirty="0" smtClean="0">
                <a:solidFill>
                  <a:srgbClr val="000000"/>
                </a:solidFill>
                <a:cs typeface="Arial Narrow"/>
              </a:rPr>
              <a:t>To develop SNOMED CT SOLOR Extension to support CIMI Wound Assessment. The SOLOR Wound Assessment Extension contains new concepts and reference sets (value sets)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372928" y="179979"/>
            <a:ext cx="339271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Important links:</a:t>
            </a:r>
          </a:p>
          <a:p>
            <a:r>
              <a:rPr lang="en-US" sz="1400" dirty="0" smtClean="0">
                <a:solidFill>
                  <a:srgbClr val="000000"/>
                </a:solidFill>
                <a:hlinkClick r:id="rId3" tooltip="https://healthservices.atlassian.net/wiki/spaces/SOLOR"/>
              </a:rPr>
              <a:t>HSPC SOLOR Confluence webpage</a:t>
            </a:r>
            <a:endParaRPr lang="en-US" sz="1400" dirty="0" smtClean="0">
              <a:solidFill>
                <a:srgbClr val="000000"/>
              </a:solidFill>
            </a:endParaRPr>
          </a:p>
          <a:p>
            <a:r>
              <a:rPr lang="en-US" sz="1400" dirty="0" smtClean="0">
                <a:solidFill>
                  <a:srgbClr val="000000"/>
                </a:solidFill>
                <a:hlinkClick r:id="rId4" tooltip="https://healthservices.atlassian.net/projects/SOL/summary"/>
              </a:rPr>
              <a:t>HSPC SOLOR JIRA webpage</a:t>
            </a:r>
            <a:endParaRPr lang="en-US" sz="1400" dirty="0" smtClean="0">
              <a:solidFill>
                <a:srgbClr val="000000"/>
              </a:solidFill>
            </a:endParaRPr>
          </a:p>
          <a:p>
            <a:r>
              <a:rPr lang="en-US" sz="1400" dirty="0" smtClean="0">
                <a:solidFill>
                  <a:srgbClr val="000000"/>
                </a:solidFill>
                <a:hlinkClick r:id="rId5"/>
              </a:rPr>
              <a:t>termSpace SOLOR project</a:t>
            </a:r>
            <a:endParaRPr lang="en-US" sz="1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71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890</Words>
  <Application>Microsoft Office PowerPoint</Application>
  <PresentationFormat>Widescreen</PresentationFormat>
  <Paragraphs>132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Office Theme</vt:lpstr>
      <vt:lpstr>Project Update</vt:lpstr>
      <vt:lpstr>PowerPoint Presentation</vt:lpstr>
      <vt:lpstr>PowerPoint Presentation</vt:lpstr>
      <vt:lpstr>PowerPoint Presentation</vt:lpstr>
      <vt:lpstr>SOLOR Wound Assessment Susan Matney/Keith Campbell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Kenneth Samuel Rubin</dc:creator>
  <cp:lastModifiedBy>Kenneth Samuel Rubin</cp:lastModifiedBy>
  <cp:revision>5</cp:revision>
  <dcterms:created xsi:type="dcterms:W3CDTF">2017-08-02T13:54:45Z</dcterms:created>
  <dcterms:modified xsi:type="dcterms:W3CDTF">2017-08-02T14:51:18Z</dcterms:modified>
</cp:coreProperties>
</file>