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0" r:id="rId1"/>
  </p:sldMasterIdLst>
  <p:notesMasterIdLst>
    <p:notesMasterId r:id="rId22"/>
  </p:notesMasterIdLst>
  <p:sldIdLst>
    <p:sldId id="368" r:id="rId2"/>
    <p:sldId id="293" r:id="rId3"/>
    <p:sldId id="374" r:id="rId4"/>
    <p:sldId id="295" r:id="rId5"/>
    <p:sldId id="296" r:id="rId6"/>
    <p:sldId id="372" r:id="rId7"/>
    <p:sldId id="357" r:id="rId8"/>
    <p:sldId id="375" r:id="rId9"/>
    <p:sldId id="352" r:id="rId10"/>
    <p:sldId id="376" r:id="rId11"/>
    <p:sldId id="377" r:id="rId12"/>
    <p:sldId id="381" r:id="rId13"/>
    <p:sldId id="383" r:id="rId14"/>
    <p:sldId id="385" r:id="rId15"/>
    <p:sldId id="382" r:id="rId16"/>
    <p:sldId id="355" r:id="rId17"/>
    <p:sldId id="359" r:id="rId18"/>
    <p:sldId id="378" r:id="rId19"/>
    <p:sldId id="384" r:id="rId20"/>
    <p:sldId id="379" r:id="rId21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 to HSPC" id="{99FB66D1-85F3-1D42-A47C-0C8FE10E7542}">
          <p14:sldIdLst>
            <p14:sldId id="368"/>
            <p14:sldId id="293"/>
            <p14:sldId id="374"/>
            <p14:sldId id="295"/>
            <p14:sldId id="296"/>
            <p14:sldId id="372"/>
            <p14:sldId id="357"/>
            <p14:sldId id="375"/>
            <p14:sldId id="352"/>
            <p14:sldId id="376"/>
            <p14:sldId id="377"/>
            <p14:sldId id="381"/>
            <p14:sldId id="383"/>
            <p14:sldId id="385"/>
            <p14:sldId id="382"/>
            <p14:sldId id="355"/>
            <p14:sldId id="359"/>
            <p14:sldId id="378"/>
            <p14:sldId id="384"/>
            <p14:sldId id="3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AEEF"/>
    <a:srgbClr val="FFBA02"/>
    <a:srgbClr val="FFA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15"/>
    <p:restoredTop sz="92393" autoAdjust="0"/>
  </p:normalViewPr>
  <p:slideViewPr>
    <p:cSldViewPr snapToGrid="0" snapToObjects="1">
      <p:cViewPr>
        <p:scale>
          <a:sx n="140" d="100"/>
          <a:sy n="140" d="100"/>
        </p:scale>
        <p:origin x="1064" y="176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FE0FE9-243C-E546-8426-10D7A473A3DC}" type="datetimeFigureOut">
              <a:rPr lang="en-US" smtClean="0"/>
              <a:t>8/1/17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B705F-109E-F247-B567-3A0F399E2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27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079501"/>
            <a:ext cx="6487668" cy="2627406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270000"/>
            <a:ext cx="6498158" cy="1437389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3" y="2749177"/>
            <a:ext cx="6498159" cy="7638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8/1/17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09893"/>
            <a:ext cx="4079545" cy="968376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1489880"/>
            <a:ext cx="4079545" cy="3100127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0914-FEFD-3A40-BB88-C5BA0F26E548}" type="datetimeFigureOut">
              <a:rPr lang="en-US" smtClean="0"/>
              <a:t>8/1/17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D11A-E4C4-2C4D-9054-85AF8217705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299493"/>
            <a:ext cx="3657600" cy="4431731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0914-FEFD-3A40-BB88-C5BA0F26E548}" type="datetimeFigureOut">
              <a:rPr lang="en-US" smtClean="0"/>
              <a:t>8/1/17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D11A-E4C4-2C4D-9054-85AF82177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06919"/>
            <a:ext cx="1524000" cy="464608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06919"/>
            <a:ext cx="6689726" cy="464608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0914-FEFD-3A40-BB88-C5BA0F26E548}" type="datetimeFigureOut">
              <a:rPr lang="en-US" smtClean="0"/>
              <a:t>8/1/17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D11A-E4C4-2C4D-9054-85AF82177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0914-FEFD-3A40-BB88-C5BA0F26E548}" type="datetimeFigureOut">
              <a:rPr lang="en-US" smtClean="0"/>
              <a:t>8/1/17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D11A-E4C4-2C4D-9054-85AF82177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40" y="2794002"/>
            <a:ext cx="8416925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40" y="3975858"/>
            <a:ext cx="8416925" cy="810559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0914-FEFD-3A40-BB88-C5BA0F26E548}" type="datetimeFigureOut">
              <a:rPr lang="en-US" smtClean="0"/>
              <a:t>8/1/17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D11A-E4C4-2C4D-9054-85AF8217705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02948"/>
            <a:ext cx="8402040" cy="236405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7" y="2002621"/>
            <a:ext cx="8056563" cy="1135062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7" y="3113338"/>
            <a:ext cx="8056563" cy="1250156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8/1/17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89647"/>
            <a:ext cx="8042276" cy="1114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333501"/>
            <a:ext cx="3840480" cy="36195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333501"/>
            <a:ext cx="3840480" cy="36195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0914-FEFD-3A40-BB88-C5BA0F26E548}" type="datetimeFigureOut">
              <a:rPr lang="en-US" smtClean="0"/>
              <a:t>8/1/17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D11A-E4C4-2C4D-9054-85AF82177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89647"/>
            <a:ext cx="8042276" cy="111413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211022"/>
            <a:ext cx="3840480" cy="625739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1956181"/>
            <a:ext cx="3840480" cy="2996821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211022"/>
            <a:ext cx="3840480" cy="625739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1956181"/>
            <a:ext cx="3840480" cy="2996821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0914-FEFD-3A40-BB88-C5BA0F26E548}" type="datetimeFigureOut">
              <a:rPr lang="en-US" smtClean="0"/>
              <a:t>8/1/17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D11A-E4C4-2C4D-9054-85AF82177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0914-FEFD-3A40-BB88-C5BA0F26E548}" type="datetimeFigureOut">
              <a:rPr lang="en-US" smtClean="0"/>
              <a:t>8/1/17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D11A-E4C4-2C4D-9054-85AF82177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0914-FEFD-3A40-BB88-C5BA0F26E548}" type="datetimeFigureOut">
              <a:rPr lang="en-US" smtClean="0"/>
              <a:t>8/1/17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D11A-E4C4-2C4D-9054-85AF82177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509893"/>
            <a:ext cx="3840480" cy="968376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06917"/>
            <a:ext cx="3840480" cy="464608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489880"/>
            <a:ext cx="3840480" cy="3100127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0914-FEFD-3A40-BB88-C5BA0F26E548}" type="datetimeFigureOut">
              <a:rPr lang="en-US" smtClean="0"/>
              <a:t>8/1/17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D11A-E4C4-2C4D-9054-85AF82177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89647"/>
            <a:ext cx="8042276" cy="111413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333501"/>
            <a:ext cx="8042276" cy="3619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5229723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5F50914-FEFD-3A40-BB88-C5BA0F26E548}" type="datetimeFigureOut">
              <a:rPr lang="en-US" smtClean="0"/>
              <a:t>8/1/17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60" y="5229723"/>
            <a:ext cx="4840941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5229723"/>
            <a:ext cx="990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2A87D11A-E4C4-2C4D-9054-85AF8217705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hyperlink" Target="https://bitbucket.org/hspconsortium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hyperlink" Target="http://sandbox.hspconsortium.org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developers.hspconsortium.org/" TargetMode="External"/><Relationship Id="rId4" Type="http://schemas.openxmlformats.org/officeDocument/2006/relationships/hyperlink" Target="http://sandbox.hspconsortium.org/" TargetMode="External"/><Relationship Id="rId5" Type="http://schemas.openxmlformats.org/officeDocument/2006/relationships/hyperlink" Target="http://gallery.hspconsortium.org/" TargetMode="External"/><Relationship Id="rId6" Type="http://schemas.openxmlformats.org/officeDocument/2006/relationships/image" Target="../media/image6.png"/><Relationship Id="rId7" Type="http://schemas.openxmlformats.org/officeDocument/2006/relationships/image" Target="../media/image5.png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hyperlink" Target="https://www.interopion.com/medapptech-isalus-solutions-merge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62" y="3074784"/>
            <a:ext cx="8042276" cy="390404"/>
          </a:xfrm>
        </p:spPr>
        <p:txBody>
          <a:bodyPr>
            <a:noAutofit/>
          </a:bodyPr>
          <a:lstStyle/>
          <a:p>
            <a:pPr marL="0" indent="0" algn="ctr">
              <a:lnSpc>
                <a:spcPct val="50000"/>
              </a:lnSpc>
              <a:buNone/>
            </a:pPr>
            <a:r>
              <a:rPr lang="en-US" sz="1800" dirty="0" smtClean="0">
                <a:solidFill>
                  <a:srgbClr val="595959"/>
                </a:solidFill>
              </a:rPr>
              <a:t>by Rick Freeman 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en-US" sz="1400" dirty="0" smtClean="0">
                <a:solidFill>
                  <a:srgbClr val="595959"/>
                </a:solidFill>
              </a:rPr>
              <a:t>Sr. Consultant to Intermountain Healthcare &amp; HSPC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en-US" sz="1400" dirty="0" smtClean="0">
                <a:solidFill>
                  <a:srgbClr val="595959"/>
                </a:solidFill>
              </a:rPr>
              <a:t>President &amp; CEO of Interopion</a:t>
            </a:r>
            <a:endParaRPr lang="en-US" sz="1400" dirty="0">
              <a:solidFill>
                <a:srgbClr val="595959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50862" y="4538542"/>
            <a:ext cx="8042276" cy="263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50000"/>
              </a:lnSpc>
              <a:buNone/>
            </a:pPr>
            <a:endParaRPr lang="en-US" sz="1600" dirty="0">
              <a:solidFill>
                <a:srgbClr val="595959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4126385"/>
            <a:ext cx="9144000" cy="270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50000"/>
              </a:lnSpc>
              <a:buNone/>
            </a:pPr>
            <a:r>
              <a:rPr lang="en-US" sz="1600" dirty="0" smtClean="0">
                <a:solidFill>
                  <a:srgbClr val="595959"/>
                </a:solidFill>
              </a:rPr>
              <a:t>8/3/2017</a:t>
            </a:r>
            <a:endParaRPr lang="en-US" sz="1600" dirty="0">
              <a:solidFill>
                <a:srgbClr val="595959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634" y="1923593"/>
            <a:ext cx="4169940" cy="58269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0"/>
            <a:ext cx="9144000" cy="138988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0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38988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35812"/>
            <a:ext cx="8042276" cy="86146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HSPC Sandbox Goals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501" y="5055617"/>
            <a:ext cx="1889823" cy="583394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49275" y="1436117"/>
            <a:ext cx="8042276" cy="36195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Accelerate development of health apps by providing:</a:t>
            </a:r>
          </a:p>
          <a:p>
            <a:pPr lvl="1"/>
            <a:r>
              <a:rPr lang="en-US" dirty="0"/>
              <a:t>Development focused reference implementation hosted in the cloud</a:t>
            </a:r>
          </a:p>
          <a:p>
            <a:pPr lvl="1"/>
            <a:r>
              <a:rPr lang="en-US" dirty="0"/>
              <a:t>SDKs</a:t>
            </a:r>
          </a:p>
          <a:p>
            <a:pPr lvl="1"/>
            <a:r>
              <a:rPr lang="en-US" dirty="0"/>
              <a:t>Tools &amp; Utilities</a:t>
            </a:r>
          </a:p>
          <a:p>
            <a:pPr lvl="1"/>
            <a:r>
              <a:rPr lang="en-US" dirty="0"/>
              <a:t>Tutorials, Implementation Guides, Samples, and Documentation</a:t>
            </a:r>
          </a:p>
          <a:p>
            <a:r>
              <a:rPr lang="en-US" dirty="0"/>
              <a:t>Reduce time to integrate with commercial HSPC and/or SMART on FHIR capable platforms (such as EHRs, HIEs, etc.)</a:t>
            </a:r>
          </a:p>
          <a:p>
            <a:r>
              <a:rPr lang="en-US" dirty="0"/>
              <a:t>Contribute to the Health IT Community:</a:t>
            </a:r>
          </a:p>
          <a:p>
            <a:pPr lvl="1"/>
            <a:r>
              <a:rPr lang="en-US" dirty="0"/>
              <a:t>Free to use (membership in HSPC is not required)</a:t>
            </a:r>
          </a:p>
          <a:p>
            <a:pPr lvl="2"/>
            <a:r>
              <a:rPr lang="en-US" dirty="0"/>
              <a:t>Funded by Intermountain Healthcare &amp; HSPC</a:t>
            </a:r>
          </a:p>
          <a:p>
            <a:pPr lvl="1"/>
            <a:r>
              <a:rPr lang="en-US" dirty="0"/>
              <a:t>Open source: </a:t>
            </a:r>
            <a:r>
              <a:rPr lang="en-US" dirty="0">
                <a:hlinkClick r:id="rId3"/>
              </a:rPr>
              <a:t>https://bitbucket.org/hspconsortium/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016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38988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35812"/>
            <a:ext cx="8042276" cy="86146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HSPC Sandbox Features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501" y="5055617"/>
            <a:ext cx="1889823" cy="583394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49275" y="1436117"/>
            <a:ext cx="8042276" cy="36195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dirty="0">
                <a:hlinkClick r:id="rId3"/>
              </a:rPr>
              <a:t>HSPC Sandbox</a:t>
            </a:r>
            <a:r>
              <a:rPr lang="en-US" dirty="0"/>
              <a:t> is a personal instance of a SMART on FHIR platform in the cloud, with tools and data to help build and test health apps.</a:t>
            </a:r>
          </a:p>
          <a:p>
            <a:r>
              <a:rPr lang="en-US" dirty="0"/>
              <a:t>Create your own cloud-based sandbox, w/default data set, in a few clicks.</a:t>
            </a:r>
          </a:p>
          <a:p>
            <a:r>
              <a:rPr lang="en-US" dirty="0"/>
              <a:t>Run against your own FHIR server (open or secured).</a:t>
            </a:r>
          </a:p>
          <a:p>
            <a:pPr lvl="1"/>
            <a:r>
              <a:rPr lang="en-US" dirty="0"/>
              <a:t>Support for DSTU2 or STU3 (</a:t>
            </a:r>
            <a:r>
              <a:rPr lang="en-US" dirty="0" smtClean="0"/>
              <a:t>1.8, 1.9, 3.0 coming soon )</a:t>
            </a:r>
            <a:endParaRPr lang="en-US" dirty="0"/>
          </a:p>
          <a:p>
            <a:r>
              <a:rPr lang="en-US" dirty="0"/>
              <a:t>Invite your team to join and collaborate with you on your sandbox.</a:t>
            </a:r>
          </a:p>
          <a:p>
            <a:r>
              <a:rPr lang="en-US" dirty="0"/>
              <a:t>Create or import clinical data to test your apps.</a:t>
            </a:r>
          </a:p>
          <a:p>
            <a:r>
              <a:rPr lang="en-US" dirty="0"/>
              <a:t>Test apps by creating Personas and Launch Scenarios.</a:t>
            </a:r>
          </a:p>
          <a:p>
            <a:pPr lvl="1"/>
            <a:r>
              <a:rPr lang="en-US" dirty="0"/>
              <a:t>Support for mobile, embedded web, stand-alone, and back-end.</a:t>
            </a:r>
          </a:p>
          <a:p>
            <a:r>
              <a:rPr lang="en-US" dirty="0"/>
              <a:t>Verify your app follows the SMART security and launch context standards.</a:t>
            </a:r>
          </a:p>
        </p:txBody>
      </p:sp>
    </p:spTree>
    <p:extLst>
      <p:ext uri="{BB962C8B-B14F-4D97-AF65-F5344CB8AC3E}">
        <p14:creationId xmlns:p14="http://schemas.microsoft.com/office/powerpoint/2010/main" val="188072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08505" y="771138"/>
            <a:ext cx="270939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777</a:t>
            </a:r>
            <a:endParaRPr lang="en-US" sz="11500" dirty="0">
              <a:solidFill>
                <a:schemeClr val="bg1"/>
              </a:solidFill>
              <a:latin typeface="Open Sans Light" charset="0"/>
              <a:ea typeface="Open Sans Light" charset="0"/>
              <a:cs typeface="Open Sans Ligh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59650" y="771138"/>
            <a:ext cx="270939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499</a:t>
            </a:r>
            <a:endParaRPr lang="en-US" sz="11500" dirty="0">
              <a:solidFill>
                <a:schemeClr val="bg1"/>
              </a:solidFill>
              <a:latin typeface="Open Sans Light" charset="0"/>
              <a:ea typeface="Open Sans Light" charset="0"/>
              <a:cs typeface="Open Sans Ligh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91825" y="2334542"/>
            <a:ext cx="2342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Sandbox Users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25513" y="2337364"/>
            <a:ext cx="2567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Unique Sandbox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80438" y="2952400"/>
            <a:ext cx="186782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78</a:t>
            </a:r>
            <a:endParaRPr lang="en-US" sz="11500" dirty="0">
              <a:solidFill>
                <a:schemeClr val="bg1"/>
              </a:solidFill>
              <a:latin typeface="Open Sans Light" charset="0"/>
              <a:ea typeface="Open Sans Light" charset="0"/>
              <a:cs typeface="Open Sans Light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91536" y="4588956"/>
            <a:ext cx="2045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New Users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Past 30 days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012" y="363217"/>
            <a:ext cx="2590800" cy="406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82994" y="2952400"/>
            <a:ext cx="176041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2x</a:t>
            </a:r>
            <a:endParaRPr lang="en-US" sz="11500" dirty="0">
              <a:solidFill>
                <a:schemeClr val="bg1"/>
              </a:solidFill>
              <a:latin typeface="Open Sans Light" charset="0"/>
              <a:ea typeface="Open Sans Light" charset="0"/>
              <a:cs typeface="Open Sans Light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06339" y="4588956"/>
            <a:ext cx="33137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HL7 FHIR Roundtable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Award Winner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00586" y="2760315"/>
            <a:ext cx="27252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Up from 386 in March 2017</a:t>
            </a:r>
            <a:endParaRPr lang="en-US" sz="1600" dirty="0">
              <a:solidFill>
                <a:schemeClr val="bg1"/>
              </a:solidFill>
              <a:latin typeface="Open Sans Light" charset="0"/>
              <a:ea typeface="Open Sans Light" charset="0"/>
              <a:cs typeface="Open Sans Light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43812" y="2764887"/>
            <a:ext cx="27252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Up from 313 in March 2017</a:t>
            </a:r>
            <a:endParaRPr lang="en-US" sz="1600" dirty="0">
              <a:solidFill>
                <a:schemeClr val="bg1"/>
              </a:solidFill>
              <a:latin typeface="Open Sans Light" charset="0"/>
              <a:ea typeface="Open Sans Light" charset="0"/>
              <a:cs typeface="Open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97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38988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35812"/>
            <a:ext cx="8042276" cy="86146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New Features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501" y="5055617"/>
            <a:ext cx="1889823" cy="583394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56617" y="2084831"/>
            <a:ext cx="4059936" cy="306705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Social Login </a:t>
            </a:r>
            <a:r>
              <a:rPr lang="en-US" sz="1800" i="1" dirty="0" smtClean="0"/>
              <a:t>(Google, Twitter, etc.)</a:t>
            </a:r>
            <a:endParaRPr lang="en-US" i="1" dirty="0" smtClean="0"/>
          </a:p>
          <a:p>
            <a:r>
              <a:rPr lang="en-US" dirty="0" smtClean="0"/>
              <a:t>App “embedded in EHR” simulator</a:t>
            </a:r>
          </a:p>
          <a:p>
            <a:r>
              <a:rPr lang="en-US" dirty="0" smtClean="0"/>
              <a:t>Standardized App Registration</a:t>
            </a:r>
          </a:p>
          <a:p>
            <a:pPr lvl="1"/>
            <a:r>
              <a:rPr lang="en-US" sz="1500" i="1" dirty="0" smtClean="0"/>
              <a:t>HSPC led: Epic, Cerner, Allscripts, Intermountain, SMART, and Interopion</a:t>
            </a:r>
          </a:p>
          <a:p>
            <a:r>
              <a:rPr lang="en-US" dirty="0" smtClean="0"/>
              <a:t>FHIR 3.0.1 Support (STU3)</a:t>
            </a:r>
          </a:p>
          <a:p>
            <a:r>
              <a:rPr lang="en-US" dirty="0" smtClean="0"/>
              <a:t>Persona Launch</a:t>
            </a:r>
          </a:p>
          <a:p>
            <a:r>
              <a:rPr lang="en-US" dirty="0" smtClean="0"/>
              <a:t>Terms of Use &amp; Privacy Agreement</a:t>
            </a:r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4623055" y="2084831"/>
            <a:ext cx="4059936" cy="3067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/>
              <a:t>CDS Hooks Support &amp; Collaboration</a:t>
            </a:r>
            <a:endParaRPr lang="en-US" sz="1500" i="1" dirty="0" smtClean="0"/>
          </a:p>
          <a:p>
            <a:r>
              <a:rPr lang="en-US" sz="1500" dirty="0" smtClean="0"/>
              <a:t>Enhanced ”embedded mode”</a:t>
            </a:r>
          </a:p>
          <a:p>
            <a:r>
              <a:rPr lang="en-US" sz="1500" dirty="0" smtClean="0"/>
              <a:t>Argonaut FHIR Profile Support</a:t>
            </a:r>
          </a:p>
          <a:p>
            <a:r>
              <a:rPr lang="en-US" sz="1500" dirty="0" smtClean="0"/>
              <a:t>Developer Guide for FHIR Profiles</a:t>
            </a:r>
          </a:p>
          <a:p>
            <a:r>
              <a:rPr lang="en-US" sz="1500" dirty="0" smtClean="0"/>
              <a:t>Access to large, realistic data sets</a:t>
            </a:r>
          </a:p>
          <a:p>
            <a:r>
              <a:rPr lang="en-US" sz="15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Enhanced synthetic data generation</a:t>
            </a:r>
            <a:endParaRPr lang="en-US" sz="15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Content Placeholder 7"/>
          <p:cNvSpPr txBox="1">
            <a:spLocks/>
          </p:cNvSpPr>
          <p:nvPr/>
        </p:nvSpPr>
        <p:spPr>
          <a:xfrm>
            <a:off x="265177" y="1436117"/>
            <a:ext cx="4059936" cy="55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A004"/>
                </a:solidFill>
              </a:rPr>
              <a:t>Available Now</a:t>
            </a:r>
          </a:p>
        </p:txBody>
      </p:sp>
      <p:sp>
        <p:nvSpPr>
          <p:cNvPr id="11" name="Content Placeholder 7"/>
          <p:cNvSpPr txBox="1">
            <a:spLocks/>
          </p:cNvSpPr>
          <p:nvPr/>
        </p:nvSpPr>
        <p:spPr>
          <a:xfrm>
            <a:off x="4623055" y="1436117"/>
            <a:ext cx="4059936" cy="55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A004"/>
                </a:solidFill>
              </a:rPr>
              <a:t>In the Works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11690" y="1929384"/>
            <a:ext cx="2966910" cy="914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169568" y="1938528"/>
            <a:ext cx="2966910" cy="914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01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38988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35812"/>
            <a:ext cx="8042276" cy="86146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CDS Hooks Collaboration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501" y="5055617"/>
            <a:ext cx="1889823" cy="583394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570412" y="1564251"/>
            <a:ext cx="3666110" cy="1622649"/>
            <a:chOff x="4423358" y="1439078"/>
            <a:chExt cx="3666110" cy="1622649"/>
          </a:xfrm>
        </p:grpSpPr>
        <p:sp>
          <p:nvSpPr>
            <p:cNvPr id="28" name="Rectangle 27"/>
            <p:cNvSpPr/>
            <p:nvPr/>
          </p:nvSpPr>
          <p:spPr>
            <a:xfrm>
              <a:off x="4423359" y="1439078"/>
              <a:ext cx="3666109" cy="1622649"/>
            </a:xfrm>
            <a:prstGeom prst="rect">
              <a:avLst/>
            </a:prstGeom>
            <a:ln w="12700" cmpd="sng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Content Placeholder 7"/>
            <p:cNvSpPr txBox="1">
              <a:spLocks/>
            </p:cNvSpPr>
            <p:nvPr/>
          </p:nvSpPr>
          <p:spPr>
            <a:xfrm>
              <a:off x="4423358" y="1968921"/>
              <a:ext cx="3666109" cy="71638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349250" indent="-349250" algn="l" defTabSz="914400" rtl="0" eaLnBrk="1" latinLnBrk="0" hangingPunct="1">
                <a:spcBef>
                  <a:spcPts val="2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336550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 2" pitchFamily="18" charset="2"/>
                <a:buChar char=""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6837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63650" indent="-2952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 2" pitchFamily="18" charset="2"/>
                <a:buChar char="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54622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828800" indent="-282575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117725" indent="-282575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398713" indent="-282575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689225" indent="-282575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"/>
                <a:defRPr lang="en-US" sz="1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dirty="0"/>
                <a:t>HSPC Sandbox launches </a:t>
              </a:r>
              <a:r>
                <a:rPr lang="en-US" sz="1600" dirty="0" err="1"/>
                <a:t>demo.cds-hooks.org</a:t>
              </a:r>
              <a:r>
                <a:rPr lang="en-US" sz="1600" dirty="0"/>
                <a:t> as a SMART App from a private HSPC Sandbox</a:t>
              </a:r>
              <a:endParaRPr lang="en-US" sz="1600" dirty="0"/>
            </a:p>
          </p:txBody>
        </p:sp>
        <p:sp>
          <p:nvSpPr>
            <p:cNvPr id="30" name="Content Placeholder 7"/>
            <p:cNvSpPr txBox="1">
              <a:spLocks/>
            </p:cNvSpPr>
            <p:nvPr/>
          </p:nvSpPr>
          <p:spPr>
            <a:xfrm>
              <a:off x="4423358" y="1521009"/>
              <a:ext cx="3666109" cy="49660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9250" indent="-349250" algn="l" defTabSz="914400" rtl="0" eaLnBrk="1" latinLnBrk="0" hangingPunct="1">
                <a:spcBef>
                  <a:spcPts val="2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336550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 2" pitchFamily="18" charset="2"/>
                <a:buChar char=""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6837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63650" indent="-2952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 2" pitchFamily="18" charset="2"/>
                <a:buChar char="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54622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828800" indent="-282575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117725" indent="-282575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398713" indent="-282575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689225" indent="-282575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"/>
                <a:defRPr lang="en-US" sz="1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 smtClean="0">
                  <a:solidFill>
                    <a:srgbClr val="FFA004"/>
                  </a:solidFill>
                </a:rPr>
                <a:t>Effort 2</a:t>
              </a:r>
              <a:endParaRPr lang="en-US" sz="2000" dirty="0" smtClean="0">
                <a:solidFill>
                  <a:srgbClr val="FFA004"/>
                </a:solidFill>
              </a:endParaRPr>
            </a:p>
          </p:txBody>
        </p:sp>
        <p:sp>
          <p:nvSpPr>
            <p:cNvPr id="31" name="Content Placeholder 7"/>
            <p:cNvSpPr txBox="1">
              <a:spLocks/>
            </p:cNvSpPr>
            <p:nvPr/>
          </p:nvSpPr>
          <p:spPr>
            <a:xfrm>
              <a:off x="4423358" y="2708064"/>
              <a:ext cx="3666109" cy="25603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9250" indent="-349250" algn="l" defTabSz="914400" rtl="0" eaLnBrk="1" latinLnBrk="0" hangingPunct="1">
                <a:spcBef>
                  <a:spcPts val="2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336550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 2" pitchFamily="18" charset="2"/>
                <a:buChar char=""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6837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63650" indent="-2952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 2" pitchFamily="18" charset="2"/>
                <a:buChar char="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54622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828800" indent="-282575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117725" indent="-282575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398713" indent="-282575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689225" indent="-282575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"/>
                <a:defRPr lang="en-US" sz="1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 smtClean="0">
                  <a:solidFill>
                    <a:schemeClr val="accent5"/>
                  </a:solidFill>
                </a:rPr>
                <a:t>In Progress</a:t>
              </a:r>
              <a:endParaRPr lang="en-US" sz="1400" dirty="0" smtClean="0">
                <a:solidFill>
                  <a:schemeClr val="accent5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96328" y="3258604"/>
            <a:ext cx="3666110" cy="1622649"/>
            <a:chOff x="4423358" y="1439078"/>
            <a:chExt cx="3666110" cy="1622649"/>
          </a:xfrm>
        </p:grpSpPr>
        <p:sp>
          <p:nvSpPr>
            <p:cNvPr id="34" name="Rectangle 33"/>
            <p:cNvSpPr/>
            <p:nvPr/>
          </p:nvSpPr>
          <p:spPr>
            <a:xfrm>
              <a:off x="4423359" y="1439078"/>
              <a:ext cx="3666109" cy="1622649"/>
            </a:xfrm>
            <a:prstGeom prst="rect">
              <a:avLst/>
            </a:prstGeom>
            <a:ln w="12700" cmpd="sng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Content Placeholder 7"/>
            <p:cNvSpPr txBox="1">
              <a:spLocks/>
            </p:cNvSpPr>
            <p:nvPr/>
          </p:nvSpPr>
          <p:spPr>
            <a:xfrm>
              <a:off x="4423358" y="2003646"/>
              <a:ext cx="3666109" cy="71638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9250" indent="-349250" algn="l" defTabSz="914400" rtl="0" eaLnBrk="1" latinLnBrk="0" hangingPunct="1">
                <a:spcBef>
                  <a:spcPts val="2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336550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 2" pitchFamily="18" charset="2"/>
                <a:buChar char=""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6837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63650" indent="-2952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 2" pitchFamily="18" charset="2"/>
                <a:buChar char="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54622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828800" indent="-282575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117725" indent="-282575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398713" indent="-282575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689225" indent="-282575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"/>
                <a:defRPr lang="en-US" sz="1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80000"/>
                </a:lnSpc>
                <a:spcBef>
                  <a:spcPts val="0"/>
                </a:spcBef>
                <a:buClrTx/>
                <a:buSzTx/>
                <a:buFontTx/>
                <a:buNone/>
              </a:pPr>
              <a:r>
                <a:rPr lang="en-US" sz="1500" dirty="0"/>
                <a:t>Initiative 2 + app-link cards can launch SMART Apps registered in launching HSPC Sandbox</a:t>
              </a:r>
            </a:p>
          </p:txBody>
        </p:sp>
        <p:sp>
          <p:nvSpPr>
            <p:cNvPr id="36" name="Content Placeholder 7"/>
            <p:cNvSpPr txBox="1">
              <a:spLocks/>
            </p:cNvSpPr>
            <p:nvPr/>
          </p:nvSpPr>
          <p:spPr>
            <a:xfrm>
              <a:off x="4423358" y="1521009"/>
              <a:ext cx="3666109" cy="49660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9250" indent="-349250" algn="l" defTabSz="914400" rtl="0" eaLnBrk="1" latinLnBrk="0" hangingPunct="1">
                <a:spcBef>
                  <a:spcPts val="2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336550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 2" pitchFamily="18" charset="2"/>
                <a:buChar char=""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6837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63650" indent="-2952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 2" pitchFamily="18" charset="2"/>
                <a:buChar char="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54622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828800" indent="-282575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117725" indent="-282575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398713" indent="-282575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689225" indent="-282575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"/>
                <a:defRPr lang="en-US" sz="1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 smtClean="0">
                  <a:solidFill>
                    <a:srgbClr val="FFA004"/>
                  </a:solidFill>
                </a:rPr>
                <a:t>Effort 3</a:t>
              </a:r>
              <a:endParaRPr lang="en-US" sz="2000" dirty="0" smtClean="0">
                <a:solidFill>
                  <a:srgbClr val="FFA004"/>
                </a:solidFill>
              </a:endParaRPr>
            </a:p>
          </p:txBody>
        </p:sp>
        <p:sp>
          <p:nvSpPr>
            <p:cNvPr id="37" name="Content Placeholder 7"/>
            <p:cNvSpPr txBox="1">
              <a:spLocks/>
            </p:cNvSpPr>
            <p:nvPr/>
          </p:nvSpPr>
          <p:spPr>
            <a:xfrm>
              <a:off x="4423358" y="2708064"/>
              <a:ext cx="3666109" cy="25603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9250" indent="-349250" algn="l" defTabSz="914400" rtl="0" eaLnBrk="1" latinLnBrk="0" hangingPunct="1">
                <a:spcBef>
                  <a:spcPts val="2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336550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 2" pitchFamily="18" charset="2"/>
                <a:buChar char=""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6837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63650" indent="-2952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 2" pitchFamily="18" charset="2"/>
                <a:buChar char="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54622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828800" indent="-282575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117725" indent="-282575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398713" indent="-282575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689225" indent="-282575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"/>
                <a:defRPr lang="en-US" sz="1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 smtClean="0">
                  <a:solidFill>
                    <a:schemeClr val="bg1">
                      <a:lumMod val="65000"/>
                    </a:schemeClr>
                  </a:solidFill>
                </a:rPr>
                <a:t>To Do</a:t>
              </a:r>
              <a:endParaRPr lang="en-US" sz="1400" dirty="0" smtClean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570412" y="3258604"/>
            <a:ext cx="3666110" cy="1622649"/>
            <a:chOff x="4423358" y="1439078"/>
            <a:chExt cx="3666110" cy="1622649"/>
          </a:xfrm>
        </p:grpSpPr>
        <p:sp>
          <p:nvSpPr>
            <p:cNvPr id="39" name="Rectangle 38"/>
            <p:cNvSpPr/>
            <p:nvPr/>
          </p:nvSpPr>
          <p:spPr>
            <a:xfrm>
              <a:off x="4423359" y="1439078"/>
              <a:ext cx="3666109" cy="1622649"/>
            </a:xfrm>
            <a:prstGeom prst="rect">
              <a:avLst/>
            </a:prstGeom>
            <a:ln w="12700" cmpd="sng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Content Placeholder 7"/>
            <p:cNvSpPr txBox="1">
              <a:spLocks/>
            </p:cNvSpPr>
            <p:nvPr/>
          </p:nvSpPr>
          <p:spPr>
            <a:xfrm>
              <a:off x="4423358" y="1885854"/>
              <a:ext cx="3666109" cy="85555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9250" indent="-349250" algn="l" defTabSz="914400" rtl="0" eaLnBrk="1" latinLnBrk="0" hangingPunct="1">
                <a:spcBef>
                  <a:spcPts val="2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336550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 2" pitchFamily="18" charset="2"/>
                <a:buChar char=""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6837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63650" indent="-2952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 2" pitchFamily="18" charset="2"/>
                <a:buChar char="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54622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828800" indent="-282575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117725" indent="-282575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398713" indent="-282575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689225" indent="-282575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"/>
                <a:defRPr lang="en-US" sz="1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80000"/>
                </a:lnSpc>
                <a:spcBef>
                  <a:spcPts val="0"/>
                </a:spcBef>
                <a:buClrTx/>
                <a:buSzTx/>
                <a:buFontTx/>
                <a:buNone/>
              </a:pPr>
              <a:r>
                <a:rPr lang="en-US" sz="1500" dirty="0"/>
                <a:t>Initiative 2 + User’s Hooks Configuration/Context is stored in user’s sandbox and passed to CDS-</a:t>
              </a:r>
              <a:r>
                <a:rPr lang="en-US" sz="1500" dirty="0" err="1"/>
                <a:t>Hooks.org</a:t>
              </a:r>
              <a:r>
                <a:rPr lang="en-US" sz="1500" dirty="0"/>
                <a:t> at launch</a:t>
              </a:r>
            </a:p>
          </p:txBody>
        </p:sp>
        <p:sp>
          <p:nvSpPr>
            <p:cNvPr id="41" name="Content Placeholder 7"/>
            <p:cNvSpPr txBox="1">
              <a:spLocks/>
            </p:cNvSpPr>
            <p:nvPr/>
          </p:nvSpPr>
          <p:spPr>
            <a:xfrm>
              <a:off x="4423358" y="1521009"/>
              <a:ext cx="3666109" cy="49660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9250" indent="-349250" algn="l" defTabSz="914400" rtl="0" eaLnBrk="1" latinLnBrk="0" hangingPunct="1">
                <a:spcBef>
                  <a:spcPts val="2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336550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 2" pitchFamily="18" charset="2"/>
                <a:buChar char=""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6837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63650" indent="-2952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 2" pitchFamily="18" charset="2"/>
                <a:buChar char="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54622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828800" indent="-282575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117725" indent="-282575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398713" indent="-282575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689225" indent="-282575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"/>
                <a:defRPr lang="en-US" sz="1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 smtClean="0">
                  <a:solidFill>
                    <a:srgbClr val="FFA004"/>
                  </a:solidFill>
                </a:rPr>
                <a:t>Effort 4</a:t>
              </a:r>
              <a:endParaRPr lang="en-US" sz="2000" dirty="0" smtClean="0">
                <a:solidFill>
                  <a:srgbClr val="FFA004"/>
                </a:solidFill>
              </a:endParaRPr>
            </a:p>
          </p:txBody>
        </p:sp>
        <p:sp>
          <p:nvSpPr>
            <p:cNvPr id="42" name="Content Placeholder 7"/>
            <p:cNvSpPr txBox="1">
              <a:spLocks/>
            </p:cNvSpPr>
            <p:nvPr/>
          </p:nvSpPr>
          <p:spPr>
            <a:xfrm>
              <a:off x="4423358" y="2708064"/>
              <a:ext cx="3666109" cy="25603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9250" indent="-349250" algn="l" defTabSz="914400" rtl="0" eaLnBrk="1" latinLnBrk="0" hangingPunct="1">
                <a:spcBef>
                  <a:spcPts val="2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336550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 2" pitchFamily="18" charset="2"/>
                <a:buChar char=""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6837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63650" indent="-2952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 2" pitchFamily="18" charset="2"/>
                <a:buChar char="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54622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828800" indent="-282575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117725" indent="-282575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398713" indent="-282575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689225" indent="-282575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"/>
                <a:defRPr lang="en-US" sz="1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 smtClean="0">
                  <a:solidFill>
                    <a:schemeClr val="bg1">
                      <a:lumMod val="65000"/>
                    </a:schemeClr>
                  </a:solidFill>
                </a:rPr>
                <a:t>To Do</a:t>
              </a:r>
              <a:endParaRPr lang="en-US" sz="1400" dirty="0" smtClean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96328" y="1564251"/>
            <a:ext cx="3666110" cy="1622649"/>
            <a:chOff x="4423358" y="1439078"/>
            <a:chExt cx="3666110" cy="1622649"/>
          </a:xfrm>
        </p:grpSpPr>
        <p:sp>
          <p:nvSpPr>
            <p:cNvPr id="44" name="Rectangle 43"/>
            <p:cNvSpPr/>
            <p:nvPr/>
          </p:nvSpPr>
          <p:spPr>
            <a:xfrm>
              <a:off x="4423359" y="1439078"/>
              <a:ext cx="3666109" cy="1622649"/>
            </a:xfrm>
            <a:prstGeom prst="rect">
              <a:avLst/>
            </a:prstGeom>
            <a:ln w="12700" cmpd="sng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Content Placeholder 7"/>
            <p:cNvSpPr txBox="1">
              <a:spLocks/>
            </p:cNvSpPr>
            <p:nvPr/>
          </p:nvSpPr>
          <p:spPr>
            <a:xfrm>
              <a:off x="4423358" y="1968921"/>
              <a:ext cx="3666109" cy="71638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9250" indent="-349250" algn="l" defTabSz="914400" rtl="0" eaLnBrk="1" latinLnBrk="0" hangingPunct="1">
                <a:spcBef>
                  <a:spcPts val="2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336550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 2" pitchFamily="18" charset="2"/>
                <a:buChar char=""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6837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63650" indent="-2952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 2" pitchFamily="18" charset="2"/>
                <a:buChar char="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54622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828800" indent="-282575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117725" indent="-282575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398713" indent="-282575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689225" indent="-282575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"/>
                <a:defRPr lang="en-US" sz="1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lnSpc>
                  <a:spcPct val="80000"/>
                </a:lnSpc>
                <a:spcBef>
                  <a:spcPts val="0"/>
                </a:spcBef>
                <a:buClrTx/>
                <a:buSzTx/>
                <a:buNone/>
                <a:defRPr/>
              </a:pPr>
              <a:r>
                <a:rPr lang="en-US" sz="1500" dirty="0"/>
                <a:t>CDS-</a:t>
              </a:r>
              <a:r>
                <a:rPr lang="en-US" sz="1500" dirty="0" err="1"/>
                <a:t>Hooks.org</a:t>
              </a:r>
              <a:r>
                <a:rPr lang="en-US" sz="1500" dirty="0"/>
                <a:t> to be backed by HSPC Sandbox </a:t>
              </a:r>
            </a:p>
          </p:txBody>
        </p:sp>
        <p:sp>
          <p:nvSpPr>
            <p:cNvPr id="46" name="Content Placeholder 7"/>
            <p:cNvSpPr txBox="1">
              <a:spLocks/>
            </p:cNvSpPr>
            <p:nvPr/>
          </p:nvSpPr>
          <p:spPr>
            <a:xfrm>
              <a:off x="4423358" y="1521009"/>
              <a:ext cx="3666109" cy="49660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9250" indent="-349250" algn="l" defTabSz="914400" rtl="0" eaLnBrk="1" latinLnBrk="0" hangingPunct="1">
                <a:spcBef>
                  <a:spcPts val="2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336550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 2" pitchFamily="18" charset="2"/>
                <a:buChar char=""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6837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63650" indent="-2952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 2" pitchFamily="18" charset="2"/>
                <a:buChar char="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54622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828800" indent="-282575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117725" indent="-282575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398713" indent="-282575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689225" indent="-282575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"/>
                <a:defRPr lang="en-US" sz="1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 smtClean="0">
                  <a:solidFill>
                    <a:srgbClr val="FFA004"/>
                  </a:solidFill>
                </a:rPr>
                <a:t>Effort 1</a:t>
              </a:r>
              <a:endParaRPr lang="en-US" sz="2000" dirty="0" smtClean="0">
                <a:solidFill>
                  <a:srgbClr val="FFA004"/>
                </a:solidFill>
              </a:endParaRPr>
            </a:p>
          </p:txBody>
        </p:sp>
        <p:sp>
          <p:nvSpPr>
            <p:cNvPr id="47" name="Content Placeholder 7"/>
            <p:cNvSpPr txBox="1">
              <a:spLocks/>
            </p:cNvSpPr>
            <p:nvPr/>
          </p:nvSpPr>
          <p:spPr>
            <a:xfrm>
              <a:off x="4423358" y="2708064"/>
              <a:ext cx="3666109" cy="25603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9250" indent="-349250" algn="l" defTabSz="914400" rtl="0" eaLnBrk="1" latinLnBrk="0" hangingPunct="1">
                <a:spcBef>
                  <a:spcPts val="2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336550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 2" pitchFamily="18" charset="2"/>
                <a:buChar char=""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6837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63650" indent="-2952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 2" pitchFamily="18" charset="2"/>
                <a:buChar char="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54622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828800" indent="-282575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117725" indent="-282575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398713" indent="-282575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689225" indent="-282575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"/>
                <a:defRPr lang="en-US" sz="1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 smtClean="0">
                  <a:solidFill>
                    <a:schemeClr val="accent5"/>
                  </a:solidFill>
                </a:rPr>
                <a:t>In Progress</a:t>
              </a:r>
              <a:endParaRPr lang="en-US" sz="1400" dirty="0" smtClean="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47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38988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35812"/>
            <a:ext cx="8042276" cy="86146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HIT Dev Conference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501" y="5055617"/>
            <a:ext cx="1889823" cy="58339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9011" y="1625700"/>
            <a:ext cx="4021139" cy="3211476"/>
          </a:xfrm>
        </p:spPr>
        <p:txBody>
          <a:bodyPr anchor="ctr">
            <a:normAutofit fontScale="92500"/>
          </a:bodyPr>
          <a:lstStyle/>
          <a:p>
            <a:r>
              <a:rPr lang="en-US" dirty="0" smtClean="0"/>
              <a:t>2 Day Conference in New Orleans, March 2017</a:t>
            </a:r>
            <a:endParaRPr lang="en-US" dirty="0" smtClean="0"/>
          </a:p>
          <a:p>
            <a:r>
              <a:rPr lang="en-US" dirty="0" smtClean="0"/>
              <a:t>70+ attendees</a:t>
            </a:r>
            <a:endParaRPr lang="en-US" dirty="0" smtClean="0"/>
          </a:p>
          <a:p>
            <a:r>
              <a:rPr lang="en-US" dirty="0" smtClean="0"/>
              <a:t>Presentations by Cerner, Epic, Allscripts, </a:t>
            </a:r>
            <a:r>
              <a:rPr lang="en-US" dirty="0" err="1" smtClean="0"/>
              <a:t>RelayHealth</a:t>
            </a:r>
            <a:r>
              <a:rPr lang="en-US" dirty="0" smtClean="0"/>
              <a:t>, SMART, CDS Hooks Lead, HSPC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1" y="1960479"/>
            <a:ext cx="4445571" cy="2541917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914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131" y="89647"/>
            <a:ext cx="8042276" cy="596153"/>
          </a:xfrm>
        </p:spPr>
        <p:txBody>
          <a:bodyPr/>
          <a:lstStyle/>
          <a:p>
            <a:r>
              <a:rPr lang="en-US" sz="2600" dirty="0" smtClean="0"/>
              <a:t>Demo of HSPC Sandbox</a:t>
            </a:r>
            <a:endParaRPr lang="en-US" sz="2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" t="1617" r="-1"/>
          <a:stretch/>
        </p:blipFill>
        <p:spPr>
          <a:xfrm>
            <a:off x="443459" y="685800"/>
            <a:ext cx="8235619" cy="491032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147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23" y="927664"/>
            <a:ext cx="8838414" cy="465017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2091798" y="429824"/>
            <a:ext cx="4957230" cy="406401"/>
            <a:chOff x="1773775" y="412891"/>
            <a:chExt cx="4957230" cy="406401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1773775" y="412891"/>
              <a:ext cx="2590796" cy="406401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2600" dirty="0" smtClean="0"/>
                <a:t>Introducing</a:t>
              </a:r>
              <a:endParaRPr lang="en-US" sz="2600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505" y="412891"/>
              <a:ext cx="2349500" cy="406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652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38988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35812"/>
            <a:ext cx="8042276" cy="86146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HSPC Developer Resources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501" y="5055617"/>
            <a:ext cx="1889823" cy="583394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357063" y="2054453"/>
            <a:ext cx="7338881" cy="1914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HSPC </a:t>
            </a:r>
            <a:r>
              <a:rPr lang="en-US" sz="2000" dirty="0"/>
              <a:t>Developers: </a:t>
            </a:r>
            <a:r>
              <a:rPr lang="en-US" sz="2000" dirty="0">
                <a:hlinkClick r:id="rId3"/>
              </a:rPr>
              <a:t>http://</a:t>
            </a:r>
            <a:r>
              <a:rPr lang="en-US" sz="2000" dirty="0" smtClean="0">
                <a:hlinkClick r:id="rId3"/>
              </a:rPr>
              <a:t>developers.hspconsortium.org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HSPC </a:t>
            </a:r>
            <a:r>
              <a:rPr lang="en-US" sz="2000" dirty="0"/>
              <a:t>Sandbox: </a:t>
            </a:r>
            <a:r>
              <a:rPr lang="en-US" sz="2000" dirty="0">
                <a:hlinkClick r:id="rId4"/>
              </a:rPr>
              <a:t>http://</a:t>
            </a:r>
            <a:r>
              <a:rPr lang="en-US" sz="2000" dirty="0" smtClean="0">
                <a:hlinkClick r:id="rId4"/>
              </a:rPr>
              <a:t>sandbox.hspconsortium.org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HSPC </a:t>
            </a:r>
            <a:r>
              <a:rPr lang="en-US" sz="2000" dirty="0"/>
              <a:t>Gallery: </a:t>
            </a:r>
            <a:r>
              <a:rPr lang="en-US" sz="2000" dirty="0">
                <a:hlinkClick r:id="rId5"/>
              </a:rPr>
              <a:t>http://gallery.hspconsortium.org</a:t>
            </a:r>
            <a:r>
              <a:rPr lang="en-US" sz="2000" dirty="0"/>
              <a:t> </a:t>
            </a:r>
            <a:endParaRPr lang="en-US" sz="20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55" y="3148635"/>
            <a:ext cx="406400" cy="40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55" y="2601544"/>
            <a:ext cx="406400" cy="40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55" y="20544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1213803"/>
          </a:xfrm>
          <a:prstGeom prst="rect">
            <a:avLst/>
          </a:prstGeom>
          <a:solidFill>
            <a:srgbClr val="0052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ira Sans" charset="0"/>
              <a:ea typeface="Fira Sans" charset="0"/>
              <a:cs typeface="Fira Sans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50862" y="4538542"/>
            <a:ext cx="8042276" cy="263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50000"/>
              </a:lnSpc>
              <a:buNone/>
            </a:pPr>
            <a:endParaRPr lang="en-US" sz="1600" dirty="0">
              <a:solidFill>
                <a:srgbClr val="595959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0" y="0"/>
            <a:ext cx="9144000" cy="12138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50000"/>
              </a:lnSpc>
              <a:buFont typeface="Wingdings 2" pitchFamily="18" charset="2"/>
              <a:buNone/>
            </a:pPr>
            <a:r>
              <a:rPr lang="en-US" sz="3600" dirty="0" smtClean="0">
                <a:solidFill>
                  <a:schemeClr val="bg1"/>
                </a:solidFill>
                <a:latin typeface="Fira Sans ExtraLight" charset="0"/>
                <a:ea typeface="Fira Sans ExtraLight" charset="0"/>
                <a:cs typeface="Fira Sans ExtraLight" charset="0"/>
              </a:rPr>
              <a:t>News about iSalus Solutions</a:t>
            </a:r>
            <a:endParaRPr lang="en-US" sz="2000" dirty="0">
              <a:solidFill>
                <a:schemeClr val="bg1"/>
              </a:solidFill>
              <a:latin typeface="Fira Sans ExtraLight" charset="0"/>
              <a:ea typeface="Fira Sans ExtraLight" charset="0"/>
              <a:cs typeface="Fira Sans ExtraLigh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7636" y="3055686"/>
            <a:ext cx="37856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Founded in 2012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Notable work: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SMART on FHIR Reference Implementation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Bilirubin Risk Chart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HSPC Developers Program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Supports SMART Sandboxes for HSPC &amp; SMART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Supported many clients take some of the first SMART Apps into production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667" y="2567101"/>
            <a:ext cx="1730437" cy="5223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26" y="2567101"/>
            <a:ext cx="1123192" cy="4106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01776" y="3052759"/>
            <a:ext cx="37856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Founded in 2012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Built the original SMART on FHIR apps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First SMART app in production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Notable apps: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Pediatric Growth Chart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BP Centiles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Cardiac Risk Factors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Duke Pillbox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Concentegy</a:t>
            </a:r>
            <a:endParaRPr lang="en-US" sz="1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Engagily</a:t>
            </a:r>
            <a:endParaRPr lang="en-US" sz="1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4385" y="2082260"/>
            <a:ext cx="7855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iSalus Solutions &amp; </a:t>
            </a:r>
            <a:r>
              <a:rPr lang="en-US" sz="1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MedAppTech</a:t>
            </a:r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merged in June 2017 to form Interopion.</a:t>
            </a:r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892" y="1440576"/>
            <a:ext cx="2712720" cy="548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8400" y="5277929"/>
            <a:ext cx="4489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hlinkClick r:id="rId5"/>
              </a:rPr>
              <a:t>Merge Announcement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50583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38988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35812"/>
            <a:ext cx="8042276" cy="86146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OUR MISSION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2219198"/>
            <a:ext cx="8042276" cy="125729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Improve health by creating a vibrant, open ecosystem of interoperable </a:t>
            </a:r>
            <a:r>
              <a:rPr lang="en-US" dirty="0" smtClean="0"/>
              <a:t>platforms, applications, and knowledge assets.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513" y="4305808"/>
            <a:ext cx="2971800" cy="91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6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38988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35812"/>
            <a:ext cx="8042276" cy="86146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Questions?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513" y="4305808"/>
            <a:ext cx="2971800" cy="91740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641476" y="2636112"/>
            <a:ext cx="1857874" cy="423472"/>
            <a:chOff x="3440878" y="3166257"/>
            <a:chExt cx="1857874" cy="42347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2352" y="3166257"/>
              <a:ext cx="406400" cy="4064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6615" y="3183329"/>
              <a:ext cx="406400" cy="4064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0878" y="3166395"/>
              <a:ext cx="406400" cy="406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495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38988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35812"/>
            <a:ext cx="8042276" cy="86146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OUR VISION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2219198"/>
            <a:ext cx="8042276" cy="125729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Be a provider-led organization that accelerates the delivery of innovative healthcare applications that improve health and healthcare.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513" y="4305808"/>
            <a:ext cx="2971800" cy="91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1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Our </a:t>
            </a:r>
            <a:r>
              <a:rPr lang="en-US" dirty="0"/>
              <a:t>goal is to create an open marketplace featuring the industry’s first </a:t>
            </a:r>
            <a:r>
              <a:rPr lang="en-US" b="1" dirty="0"/>
              <a:t>vendor-neutral Healthcare </a:t>
            </a:r>
            <a:r>
              <a:rPr lang="en-US" b="1" dirty="0" smtClean="0"/>
              <a:t>Marketplace</a:t>
            </a:r>
            <a:r>
              <a:rPr lang="en-US" dirty="0" smtClean="0"/>
              <a:t> </a:t>
            </a:r>
            <a:r>
              <a:rPr lang="en-US" dirty="0"/>
              <a:t>and to foster a vibrant entrepreneurial community to deliver the best solutions quickly, easily and seamlessly to improve the quality of today’s accountable care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/>
              <a:t>Achieving the gold standard of </a:t>
            </a:r>
            <a:r>
              <a:rPr lang="en-US" b="1" dirty="0"/>
              <a:t>true semantic interoperability</a:t>
            </a:r>
            <a:r>
              <a:rPr lang="en-US" dirty="0"/>
              <a:t>, our services platform seeks to dramatically augment today’s standards efforts by providing a ground-breaking collaborative platform and real world laboratory to advance the native interoperability of healthcare applications. 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750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HSPC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The Healthcare Services Platform Consortium (HSPC) is a </a:t>
            </a:r>
            <a:r>
              <a:rPr lang="en-US" b="1" dirty="0"/>
              <a:t>provider-driven</a:t>
            </a:r>
            <a:r>
              <a:rPr lang="en-US" dirty="0"/>
              <a:t> organization of leading healthcare organizations, IT vendors, systems integrators, and venture firms dedicated to unlocking the power of entrepreneurial innovation to improve healthcare outcomes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/>
              <a:t>Through HSPC’s open marketplace and services platform, we seek to foster a new level of </a:t>
            </a:r>
            <a:r>
              <a:rPr lang="en-US" b="1" dirty="0"/>
              <a:t>provider-vendor collaboration and innovation</a:t>
            </a:r>
            <a:r>
              <a:rPr lang="en-US" dirty="0"/>
              <a:t> to meet one of the </a:t>
            </a:r>
            <a:r>
              <a:rPr lang="en-US" dirty="0" smtClean="0"/>
              <a:t>industry’s </a:t>
            </a:r>
            <a:r>
              <a:rPr lang="en-US" dirty="0"/>
              <a:t>greatest needs -- accelerating the creation, </a:t>
            </a:r>
            <a:r>
              <a:rPr lang="en-US" b="1" dirty="0"/>
              <a:t>sharing and delivery </a:t>
            </a:r>
            <a:r>
              <a:rPr lang="en-US" dirty="0"/>
              <a:t>of promising software applications at the point of care.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621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138988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HSPC Developers Portfolio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637" y="1806089"/>
            <a:ext cx="734915" cy="7349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582" y="1741202"/>
            <a:ext cx="915428" cy="9154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232" y="1779942"/>
            <a:ext cx="730191" cy="730191"/>
          </a:xfrm>
          <a:prstGeom prst="rect">
            <a:avLst/>
          </a:prstGeom>
        </p:spPr>
      </p:pic>
      <p:sp>
        <p:nvSpPr>
          <p:cNvPr id="7" name="Content Placeholder 4"/>
          <p:cNvSpPr>
            <a:spLocks noGrp="1"/>
          </p:cNvSpPr>
          <p:nvPr>
            <p:ph sz="half" idx="4294967295"/>
          </p:nvPr>
        </p:nvSpPr>
        <p:spPr>
          <a:xfrm>
            <a:off x="254386" y="2766479"/>
            <a:ext cx="2760765" cy="2127847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900" b="1" dirty="0" smtClean="0"/>
              <a:t>HSPC Developers Portal</a:t>
            </a:r>
          </a:p>
          <a:p>
            <a:pPr marL="0" indent="0" algn="ctr">
              <a:lnSpc>
                <a:spcPct val="170000"/>
              </a:lnSpc>
              <a:buNone/>
            </a:pPr>
            <a:r>
              <a:rPr lang="en-US" dirty="0" smtClean="0"/>
              <a:t>The resources needed to jump start any health app project: guides, tutorials, code samples, open source libraries, dev forums, etc.</a:t>
            </a:r>
            <a:endParaRPr lang="en-US" b="1" dirty="0" smtClean="0"/>
          </a:p>
        </p:txBody>
      </p:sp>
      <p:sp>
        <p:nvSpPr>
          <p:cNvPr id="8" name="Content Placeholder 4"/>
          <p:cNvSpPr>
            <a:spLocks noGrp="1"/>
          </p:cNvSpPr>
          <p:nvPr>
            <p:ph sz="half" idx="4294967295"/>
          </p:nvPr>
        </p:nvSpPr>
        <p:spPr>
          <a:xfrm>
            <a:off x="3330121" y="2761056"/>
            <a:ext cx="2630062" cy="2133270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900" b="1" dirty="0" smtClean="0"/>
              <a:t>HSPC Sandbox</a:t>
            </a:r>
          </a:p>
          <a:p>
            <a:pPr marL="0" indent="0" algn="ctr">
              <a:lnSpc>
                <a:spcPct val="170000"/>
              </a:lnSpc>
              <a:buNone/>
            </a:pPr>
            <a:r>
              <a:rPr lang="en-US" dirty="0"/>
              <a:t>A personal instance of a SMART on FHIR platform in the cloud, complete with tools and sample data to help developers build and test health apps</a:t>
            </a:r>
            <a:endParaRPr lang="en-US" dirty="0" smtClean="0"/>
          </a:p>
        </p:txBody>
      </p:sp>
      <p:sp>
        <p:nvSpPr>
          <p:cNvPr id="9" name="Content Placeholder 4"/>
          <p:cNvSpPr>
            <a:spLocks noGrp="1"/>
          </p:cNvSpPr>
          <p:nvPr>
            <p:ph sz="half" idx="4294967295"/>
          </p:nvPr>
        </p:nvSpPr>
        <p:spPr>
          <a:xfrm>
            <a:off x="6275152" y="2756782"/>
            <a:ext cx="2630062" cy="2137544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900" b="1" dirty="0" smtClean="0"/>
              <a:t>HSPC Gallery</a:t>
            </a:r>
          </a:p>
          <a:p>
            <a:pPr marL="0" indent="0" algn="ctr">
              <a:lnSpc>
                <a:spcPct val="170000"/>
              </a:lnSpc>
              <a:buNone/>
            </a:pPr>
            <a:r>
              <a:rPr lang="en-US" dirty="0"/>
              <a:t>HSPC's Gallery shows off some of the best SMART on FHIR applications. Browse or even take them for a spin with our live demo feature.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6349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157"/>
            <a:ext cx="9143898" cy="5052851"/>
          </a:xfrm>
          <a:prstGeom prst="rect">
            <a:avLst/>
          </a:prstGeom>
          <a:effectLst/>
        </p:spPr>
      </p:pic>
      <p:grpSp>
        <p:nvGrpSpPr>
          <p:cNvPr id="7" name="Group 6"/>
          <p:cNvGrpSpPr/>
          <p:nvPr/>
        </p:nvGrpSpPr>
        <p:grpSpPr>
          <a:xfrm>
            <a:off x="2276283" y="255748"/>
            <a:ext cx="4936746" cy="415545"/>
            <a:chOff x="698839" y="374281"/>
            <a:chExt cx="4936746" cy="415545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3616283" y="383425"/>
              <a:ext cx="2019302" cy="406401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400" dirty="0" smtClean="0"/>
                <a:t>Portal</a:t>
              </a:r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839" y="374281"/>
              <a:ext cx="2908300" cy="406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160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138988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HSPC </a:t>
            </a:r>
            <a:r>
              <a:rPr lang="en-US" sz="3600" smtClean="0">
                <a:solidFill>
                  <a:schemeClr val="bg1"/>
                </a:solidFill>
              </a:rPr>
              <a:t>Developers Portfolio Features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217811" y="3107525"/>
            <a:ext cx="2630062" cy="187181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b="1" smtClean="0"/>
              <a:t>SDK’s &amp; Libraries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en-US" sz="1400" smtClean="0"/>
              <a:t>With HSPC and SMART's  integration libraries, you can focus on building great apps and less on data transmission and security code.</a:t>
            </a:r>
            <a:endParaRPr lang="en-US" sz="1400" b="1" dirty="0" smtClean="0"/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3293545" y="3102102"/>
            <a:ext cx="2630062" cy="187658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b="1" smtClean="0"/>
              <a:t>Samples &amp; Tutorials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en-US" sz="1400" smtClean="0"/>
              <a:t>Not sure how to get started? With our samples and tutorials library, you'll be up and running in no time.</a:t>
            </a:r>
            <a:endParaRPr lang="en-US" sz="1400" dirty="0" smtClean="0"/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6238576" y="3097828"/>
            <a:ext cx="2630062" cy="1880345"/>
          </a:xfrm>
          <a:prstGeom prst="rect">
            <a:avLst/>
          </a:prstGeom>
        </p:spPr>
        <p:txBody>
          <a:bodyPr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b="1" smtClean="0"/>
              <a:t>Documentation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en-US" sz="1400" smtClean="0"/>
              <a:t>Need to dive deeper into FHIR, SMART on FHIR, or HSPC's SDKs? Our documentation library will help.</a:t>
            </a:r>
            <a:endParaRPr lang="en-US" sz="1400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66" y="1846345"/>
            <a:ext cx="1255751" cy="12557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212" y="1846345"/>
            <a:ext cx="1252728" cy="12527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243" y="1846345"/>
            <a:ext cx="1252728" cy="12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82549" y="235090"/>
            <a:ext cx="4775728" cy="414867"/>
            <a:chOff x="2497666" y="421358"/>
            <a:chExt cx="4775728" cy="414867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2497666" y="429824"/>
              <a:ext cx="2184927" cy="406401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2600" dirty="0" smtClean="0"/>
                <a:t>Introducing</a:t>
              </a:r>
              <a:endParaRPr lang="en-US" sz="2600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594" y="421358"/>
              <a:ext cx="2590800" cy="40640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1490"/>
            <a:ext cx="9137419" cy="522895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2508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106188</TotalTime>
  <Words>920</Words>
  <Application>Microsoft Macintosh PowerPoint</Application>
  <PresentationFormat>On-screen Show (16:10)</PresentationFormat>
  <Paragraphs>123</Paragraphs>
  <Slides>20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Calibri</vt:lpstr>
      <vt:lpstr>Fira Sans</vt:lpstr>
      <vt:lpstr>Fira Sans ExtraLight</vt:lpstr>
      <vt:lpstr>News Gothic MT</vt:lpstr>
      <vt:lpstr>Open Sans Light</vt:lpstr>
      <vt:lpstr>Wingdings 2</vt:lpstr>
      <vt:lpstr>Arial</vt:lpstr>
      <vt:lpstr>Breeze</vt:lpstr>
      <vt:lpstr>PowerPoint Presentation</vt:lpstr>
      <vt:lpstr>OUR MISSION</vt:lpstr>
      <vt:lpstr>OUR VISION</vt:lpstr>
      <vt:lpstr>OUR GOAL</vt:lpstr>
      <vt:lpstr>ABOUT HSPC</vt:lpstr>
      <vt:lpstr>HSPC Developers Portfolio</vt:lpstr>
      <vt:lpstr>PowerPoint Presentation</vt:lpstr>
      <vt:lpstr>HSPC Developers Portfolio Features</vt:lpstr>
      <vt:lpstr>PowerPoint Presentation</vt:lpstr>
      <vt:lpstr>HSPC Sandbox Goals</vt:lpstr>
      <vt:lpstr>HSPC Sandbox Features</vt:lpstr>
      <vt:lpstr>PowerPoint Presentation</vt:lpstr>
      <vt:lpstr>New Features</vt:lpstr>
      <vt:lpstr>CDS Hooks Collaboration</vt:lpstr>
      <vt:lpstr>HIT Dev Conference</vt:lpstr>
      <vt:lpstr>Demo of HSPC Sandbox</vt:lpstr>
      <vt:lpstr>PowerPoint Presentation</vt:lpstr>
      <vt:lpstr>HSPC Developer Resources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HSPC Tier 1 vs. Tier 2 Technical Specification</dc:title>
  <dc:creator>Rick Freeman</dc:creator>
  <cp:lastModifiedBy>Rick Freeman</cp:lastModifiedBy>
  <cp:revision>327</cp:revision>
  <dcterms:created xsi:type="dcterms:W3CDTF">2015-02-03T21:55:03Z</dcterms:created>
  <dcterms:modified xsi:type="dcterms:W3CDTF">2017-08-03T12:35:51Z</dcterms:modified>
</cp:coreProperties>
</file>